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5" r:id="rId3"/>
  </p:sldMasterIdLst>
  <p:notesMasterIdLst>
    <p:notesMasterId r:id="rId200"/>
  </p:notesMasterIdLst>
  <p:handoutMasterIdLst>
    <p:handoutMasterId r:id="rId201"/>
  </p:handoutMasterIdLst>
  <p:sldIdLst>
    <p:sldId id="256" r:id="rId4"/>
    <p:sldId id="433" r:id="rId5"/>
    <p:sldId id="1000" r:id="rId6"/>
    <p:sldId id="437" r:id="rId7"/>
    <p:sldId id="918" r:id="rId8"/>
    <p:sldId id="919" r:id="rId9"/>
    <p:sldId id="259" r:id="rId10"/>
    <p:sldId id="440" r:id="rId11"/>
    <p:sldId id="441" r:id="rId12"/>
    <p:sldId id="442" r:id="rId13"/>
    <p:sldId id="260" r:id="rId14"/>
    <p:sldId id="261" r:id="rId15"/>
    <p:sldId id="262" r:id="rId16"/>
    <p:sldId id="443" r:id="rId17"/>
    <p:sldId id="263" r:id="rId18"/>
    <p:sldId id="444" r:id="rId19"/>
    <p:sldId id="266" r:id="rId20"/>
    <p:sldId id="445" r:id="rId21"/>
    <p:sldId id="267" r:id="rId22"/>
    <p:sldId id="1241" r:id="rId23"/>
    <p:sldId id="448" r:id="rId24"/>
    <p:sldId id="1242" r:id="rId25"/>
    <p:sldId id="1243" r:id="rId26"/>
    <p:sldId id="1244" r:id="rId27"/>
    <p:sldId id="449" r:id="rId28"/>
    <p:sldId id="451" r:id="rId29"/>
    <p:sldId id="450" r:id="rId30"/>
    <p:sldId id="268" r:id="rId31"/>
    <p:sldId id="454" r:id="rId32"/>
    <p:sldId id="269" r:id="rId33"/>
    <p:sldId id="270" r:id="rId34"/>
    <p:sldId id="271" r:id="rId35"/>
    <p:sldId id="272" r:id="rId36"/>
    <p:sldId id="273" r:id="rId37"/>
    <p:sldId id="274" r:id="rId38"/>
    <p:sldId id="275" r:id="rId39"/>
    <p:sldId id="276" r:id="rId40"/>
    <p:sldId id="457" r:id="rId41"/>
    <p:sldId id="460" r:id="rId42"/>
    <p:sldId id="461" r:id="rId43"/>
    <p:sldId id="463" r:id="rId44"/>
    <p:sldId id="464" r:id="rId45"/>
    <p:sldId id="508" r:id="rId46"/>
    <p:sldId id="922" r:id="rId47"/>
    <p:sldId id="469" r:id="rId48"/>
    <p:sldId id="470" r:id="rId49"/>
    <p:sldId id="471" r:id="rId50"/>
    <p:sldId id="651" r:id="rId51"/>
    <p:sldId id="652" r:id="rId52"/>
    <p:sldId id="653" r:id="rId53"/>
    <p:sldId id="654" r:id="rId54"/>
    <p:sldId id="657" r:id="rId55"/>
    <p:sldId id="655" r:id="rId56"/>
    <p:sldId id="1262" r:id="rId57"/>
    <p:sldId id="1263" r:id="rId58"/>
    <p:sldId id="1264" r:id="rId59"/>
    <p:sldId id="477" r:id="rId60"/>
    <p:sldId id="478" r:id="rId61"/>
    <p:sldId id="479" r:id="rId62"/>
    <p:sldId id="480" r:id="rId63"/>
    <p:sldId id="481" r:id="rId64"/>
    <p:sldId id="482" r:id="rId65"/>
    <p:sldId id="483" r:id="rId66"/>
    <p:sldId id="485" r:id="rId67"/>
    <p:sldId id="1170" r:id="rId68"/>
    <p:sldId id="1171" r:id="rId69"/>
    <p:sldId id="486" r:id="rId70"/>
    <p:sldId id="487" r:id="rId71"/>
    <p:sldId id="1172" r:id="rId72"/>
    <p:sldId id="924" r:id="rId73"/>
    <p:sldId id="511" r:id="rId74"/>
    <p:sldId id="512" r:id="rId75"/>
    <p:sldId id="925" r:id="rId76"/>
    <p:sldId id="926" r:id="rId77"/>
    <p:sldId id="1257" r:id="rId78"/>
    <p:sldId id="1258" r:id="rId79"/>
    <p:sldId id="1259" r:id="rId80"/>
    <p:sldId id="1260" r:id="rId81"/>
    <p:sldId id="491" r:id="rId82"/>
    <p:sldId id="492" r:id="rId83"/>
    <p:sldId id="493" r:id="rId84"/>
    <p:sldId id="494" r:id="rId85"/>
    <p:sldId id="495" r:id="rId86"/>
    <p:sldId id="498" r:id="rId87"/>
    <p:sldId id="499" r:id="rId88"/>
    <p:sldId id="500" r:id="rId89"/>
    <p:sldId id="515" r:id="rId90"/>
    <p:sldId id="517" r:id="rId91"/>
    <p:sldId id="513" r:id="rId92"/>
    <p:sldId id="514" r:id="rId93"/>
    <p:sldId id="927" r:id="rId94"/>
    <p:sldId id="1248" r:id="rId95"/>
    <p:sldId id="1249" r:id="rId96"/>
    <p:sldId id="1250" r:id="rId97"/>
    <p:sldId id="502" r:id="rId98"/>
    <p:sldId id="503" r:id="rId99"/>
    <p:sldId id="504" r:id="rId100"/>
    <p:sldId id="1245" r:id="rId101"/>
    <p:sldId id="1246" r:id="rId102"/>
    <p:sldId id="1247" r:id="rId103"/>
    <p:sldId id="505" r:id="rId104"/>
    <p:sldId id="518" r:id="rId105"/>
    <p:sldId id="520" r:id="rId106"/>
    <p:sldId id="507" r:id="rId107"/>
    <p:sldId id="530" r:id="rId108"/>
    <p:sldId id="1002" r:id="rId109"/>
    <p:sldId id="1003" r:id="rId110"/>
    <p:sldId id="1004" r:id="rId111"/>
    <p:sldId id="1005" r:id="rId112"/>
    <p:sldId id="1018" r:id="rId113"/>
    <p:sldId id="1019" r:id="rId114"/>
    <p:sldId id="1020" r:id="rId115"/>
    <p:sldId id="1021" r:id="rId116"/>
    <p:sldId id="1024" r:id="rId117"/>
    <p:sldId id="1025" r:id="rId118"/>
    <p:sldId id="1026" r:id="rId119"/>
    <p:sldId id="1027" r:id="rId120"/>
    <p:sldId id="1029" r:id="rId121"/>
    <p:sldId id="1030" r:id="rId122"/>
    <p:sldId id="1031" r:id="rId123"/>
    <p:sldId id="1032" r:id="rId124"/>
    <p:sldId id="1033" r:id="rId125"/>
    <p:sldId id="1034" r:id="rId126"/>
    <p:sldId id="1035" r:id="rId127"/>
    <p:sldId id="1251" r:id="rId128"/>
    <p:sldId id="1287" r:id="rId129"/>
    <p:sldId id="1294" r:id="rId130"/>
    <p:sldId id="1288" r:id="rId131"/>
    <p:sldId id="1037" r:id="rId132"/>
    <p:sldId id="1038" r:id="rId133"/>
    <p:sldId id="1039" r:id="rId134"/>
    <p:sldId id="1040" r:id="rId135"/>
    <p:sldId id="1060" r:id="rId136"/>
    <p:sldId id="1061" r:id="rId137"/>
    <p:sldId id="532" r:id="rId138"/>
    <p:sldId id="343" r:id="rId139"/>
    <p:sldId id="344" r:id="rId140"/>
    <p:sldId id="345" r:id="rId141"/>
    <p:sldId id="615" r:id="rId142"/>
    <p:sldId id="616" r:id="rId143"/>
    <p:sldId id="346" r:id="rId144"/>
    <p:sldId id="347" r:id="rId145"/>
    <p:sldId id="348" r:id="rId146"/>
    <p:sldId id="718" r:id="rId147"/>
    <p:sldId id="719" r:id="rId148"/>
    <p:sldId id="350" r:id="rId149"/>
    <p:sldId id="1295" r:id="rId150"/>
    <p:sldId id="617" r:id="rId151"/>
    <p:sldId id="720" r:id="rId152"/>
    <p:sldId id="727" r:id="rId153"/>
    <p:sldId id="351" r:id="rId154"/>
    <p:sldId id="352" r:id="rId155"/>
    <p:sldId id="353" r:id="rId156"/>
    <p:sldId id="354" r:id="rId157"/>
    <p:sldId id="721" r:id="rId158"/>
    <p:sldId id="355" r:id="rId159"/>
    <p:sldId id="356" r:id="rId160"/>
    <p:sldId id="365" r:id="rId161"/>
    <p:sldId id="366" r:id="rId162"/>
    <p:sldId id="367" r:id="rId163"/>
    <p:sldId id="368" r:id="rId164"/>
    <p:sldId id="369" r:id="rId165"/>
    <p:sldId id="371" r:id="rId166"/>
    <p:sldId id="372" r:id="rId167"/>
    <p:sldId id="374" r:id="rId168"/>
    <p:sldId id="376" r:id="rId169"/>
    <p:sldId id="377" r:id="rId170"/>
    <p:sldId id="378" r:id="rId171"/>
    <p:sldId id="379" r:id="rId172"/>
    <p:sldId id="380" r:id="rId173"/>
    <p:sldId id="381" r:id="rId174"/>
    <p:sldId id="382" r:id="rId175"/>
    <p:sldId id="621" r:id="rId176"/>
    <p:sldId id="624" r:id="rId177"/>
    <p:sldId id="625" r:id="rId178"/>
    <p:sldId id="626" r:id="rId179"/>
    <p:sldId id="627" r:id="rId180"/>
    <p:sldId id="384" r:id="rId181"/>
    <p:sldId id="385" r:id="rId182"/>
    <p:sldId id="386" r:id="rId183"/>
    <p:sldId id="930" r:id="rId184"/>
    <p:sldId id="629" r:id="rId185"/>
    <p:sldId id="1062" r:id="rId186"/>
    <p:sldId id="1253" r:id="rId187"/>
    <p:sldId id="1254" r:id="rId188"/>
    <p:sldId id="389" r:id="rId189"/>
    <p:sldId id="390" r:id="rId190"/>
    <p:sldId id="391" r:id="rId191"/>
    <p:sldId id="392" r:id="rId192"/>
    <p:sldId id="416" r:id="rId193"/>
    <p:sldId id="418" r:id="rId194"/>
    <p:sldId id="722" r:id="rId195"/>
    <p:sldId id="723" r:id="rId196"/>
    <p:sldId id="728" r:id="rId197"/>
    <p:sldId id="643" r:id="rId198"/>
    <p:sldId id="1173" r:id="rId199"/>
  </p:sldIdLst>
  <p:sldSz cx="9144000" cy="6858000" type="screen4x3"/>
  <p:notesSz cx="6858000" cy="9247188"/>
  <p:defaultTextStyle>
    <a:defPPr>
      <a:defRPr lang="en-US"/>
    </a:defPPr>
    <a:lvl1pPr algn="ctr" rtl="0" eaLnBrk="0" fontAlgn="base" hangingPunct="0">
      <a:spcBef>
        <a:spcPct val="0"/>
      </a:spcBef>
      <a:spcAft>
        <a:spcPct val="0"/>
      </a:spcAft>
      <a:defRPr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399FF"/>
    <a:srgbClr val="33CC33"/>
    <a:srgbClr val="66FFFF"/>
    <a:srgbClr val="CCCCFF"/>
    <a:srgbClr val="CC99FF"/>
    <a:srgbClr val="9999FF"/>
    <a:srgbClr val="FF00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88007" autoAdjust="0"/>
  </p:normalViewPr>
  <p:slideViewPr>
    <p:cSldViewPr>
      <p:cViewPr varScale="1">
        <p:scale>
          <a:sx n="73" d="100"/>
          <a:sy n="73" d="100"/>
        </p:scale>
        <p:origin x="-666"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7308"/>
    </p:cViewPr>
  </p:sorterViewPr>
  <p:notesViewPr>
    <p:cSldViewPr>
      <p:cViewPr varScale="1">
        <p:scale>
          <a:sx n="49" d="100"/>
          <a:sy n="49" d="100"/>
        </p:scale>
        <p:origin x="-1254" y="-114"/>
      </p:cViewPr>
      <p:guideLst>
        <p:guide orient="horz" pos="2913"/>
        <p:guide pos="216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slide" Target="slides/slide178.xml"/><Relationship Id="rId186" Type="http://schemas.openxmlformats.org/officeDocument/2006/relationships/slide" Target="slides/slide183.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1" Type="http://schemas.openxmlformats.org/officeDocument/2006/relationships/handoutMaster" Target="handoutMasters/handoutMaster1.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presProps" Target="pres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190" Type="http://schemas.openxmlformats.org/officeDocument/2006/relationships/slide" Target="slides/slide187.xml"/><Relationship Id="rId204" Type="http://schemas.openxmlformats.org/officeDocument/2006/relationships/theme" Target="theme/theme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bwMode="auto">
          <a:xfrm>
            <a:off x="0" y="1"/>
            <a:ext cx="2971800" cy="461963"/>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l" eaLnBrk="1" hangingPunct="1">
              <a:defRPr sz="1200"/>
            </a:lvl1pPr>
          </a:lstStyle>
          <a:p>
            <a:endParaRPr lang="en-US"/>
          </a:p>
        </p:txBody>
      </p:sp>
      <p:sp>
        <p:nvSpPr>
          <p:cNvPr id="196611" name="Rectangle 3"/>
          <p:cNvSpPr>
            <a:spLocks noGrp="1" noChangeArrowheads="1"/>
          </p:cNvSpPr>
          <p:nvPr>
            <p:ph type="dt" sz="quarter" idx="1"/>
          </p:nvPr>
        </p:nvSpPr>
        <p:spPr bwMode="auto">
          <a:xfrm>
            <a:off x="3884613" y="1"/>
            <a:ext cx="2971800" cy="461963"/>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r" eaLnBrk="1" hangingPunct="1">
              <a:defRPr sz="1200"/>
            </a:lvl1pPr>
          </a:lstStyle>
          <a:p>
            <a:endParaRPr lang="en-US"/>
          </a:p>
        </p:txBody>
      </p:sp>
      <p:sp>
        <p:nvSpPr>
          <p:cNvPr id="196612" name="Rectangle 4"/>
          <p:cNvSpPr>
            <a:spLocks noGrp="1" noChangeArrowheads="1"/>
          </p:cNvSpPr>
          <p:nvPr>
            <p:ph type="ftr" sz="quarter" idx="2"/>
          </p:nvPr>
        </p:nvSpPr>
        <p:spPr bwMode="auto">
          <a:xfrm>
            <a:off x="0" y="8783638"/>
            <a:ext cx="2971800" cy="461962"/>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l" eaLnBrk="1" hangingPunct="1">
              <a:defRPr sz="1200"/>
            </a:lvl1pPr>
          </a:lstStyle>
          <a:p>
            <a:endParaRPr lang="en-US"/>
          </a:p>
        </p:txBody>
      </p:sp>
      <p:sp>
        <p:nvSpPr>
          <p:cNvPr id="196613" name="Rectangle 5"/>
          <p:cNvSpPr>
            <a:spLocks noGrp="1" noChangeArrowheads="1"/>
          </p:cNvSpPr>
          <p:nvPr>
            <p:ph type="sldNum" sz="quarter" idx="3"/>
          </p:nvPr>
        </p:nvSpPr>
        <p:spPr bwMode="auto">
          <a:xfrm>
            <a:off x="3884613" y="8783638"/>
            <a:ext cx="2971800" cy="461962"/>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r" eaLnBrk="1" hangingPunct="1">
              <a:defRPr sz="1200"/>
            </a:lvl1pPr>
          </a:lstStyle>
          <a:p>
            <a:fld id="{73DDD272-374B-4080-96C9-A881DE39E65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6626" name="Rectangle 2"/>
          <p:cNvSpPr>
            <a:spLocks noGrp="1" noChangeArrowheads="1"/>
          </p:cNvSpPr>
          <p:nvPr>
            <p:ph type="hdr" sz="quarter"/>
          </p:nvPr>
        </p:nvSpPr>
        <p:spPr bwMode="auto">
          <a:xfrm>
            <a:off x="0" y="1"/>
            <a:ext cx="2971800" cy="461963"/>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l" eaLnBrk="1" hangingPunct="1">
              <a:defRPr sz="1200"/>
            </a:lvl1pPr>
          </a:lstStyle>
          <a:p>
            <a:endParaRPr lang="en-US"/>
          </a:p>
        </p:txBody>
      </p:sp>
      <p:sp>
        <p:nvSpPr>
          <p:cNvPr id="666627" name="Rectangle 3"/>
          <p:cNvSpPr>
            <a:spLocks noGrp="1" noChangeArrowheads="1"/>
          </p:cNvSpPr>
          <p:nvPr>
            <p:ph type="dt" idx="1"/>
          </p:nvPr>
        </p:nvSpPr>
        <p:spPr bwMode="auto">
          <a:xfrm>
            <a:off x="3884613" y="1"/>
            <a:ext cx="2971800" cy="461963"/>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r" eaLnBrk="1" hangingPunct="1">
              <a:defRPr sz="1200"/>
            </a:lvl1pPr>
          </a:lstStyle>
          <a:p>
            <a:endParaRPr lang="en-US"/>
          </a:p>
        </p:txBody>
      </p:sp>
      <p:sp>
        <p:nvSpPr>
          <p:cNvPr id="666628" name="Rectangle 4"/>
          <p:cNvSpPr>
            <a:spLocks noGrp="1" noRot="1" noChangeAspect="1" noChangeArrowheads="1" noTextEdit="1"/>
          </p:cNvSpPr>
          <p:nvPr>
            <p:ph type="sldImg" idx="2"/>
          </p:nvPr>
        </p:nvSpPr>
        <p:spPr bwMode="auto">
          <a:xfrm>
            <a:off x="1117600" y="693738"/>
            <a:ext cx="4622800" cy="3467100"/>
          </a:xfrm>
          <a:prstGeom prst="rect">
            <a:avLst/>
          </a:prstGeom>
          <a:noFill/>
          <a:ln w="9525">
            <a:solidFill>
              <a:srgbClr val="000000"/>
            </a:solidFill>
            <a:miter lim="800000"/>
            <a:headEnd/>
            <a:tailEnd/>
          </a:ln>
          <a:effectLst/>
        </p:spPr>
      </p:sp>
      <p:sp>
        <p:nvSpPr>
          <p:cNvPr id="666629" name="Rectangle 5"/>
          <p:cNvSpPr>
            <a:spLocks noGrp="1" noChangeArrowheads="1"/>
          </p:cNvSpPr>
          <p:nvPr>
            <p:ph type="body" sz="quarter" idx="3"/>
          </p:nvPr>
        </p:nvSpPr>
        <p:spPr bwMode="auto">
          <a:xfrm>
            <a:off x="685800" y="4392614"/>
            <a:ext cx="5486400" cy="4160837"/>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6630" name="Rectangle 6"/>
          <p:cNvSpPr>
            <a:spLocks noGrp="1" noChangeArrowheads="1"/>
          </p:cNvSpPr>
          <p:nvPr>
            <p:ph type="ftr" sz="quarter" idx="4"/>
          </p:nvPr>
        </p:nvSpPr>
        <p:spPr bwMode="auto">
          <a:xfrm>
            <a:off x="0" y="8783638"/>
            <a:ext cx="2971800" cy="461962"/>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l" eaLnBrk="1" hangingPunct="1">
              <a:defRPr sz="1200"/>
            </a:lvl1pPr>
          </a:lstStyle>
          <a:p>
            <a:endParaRPr lang="en-US"/>
          </a:p>
        </p:txBody>
      </p:sp>
      <p:sp>
        <p:nvSpPr>
          <p:cNvPr id="666631" name="Rectangle 7"/>
          <p:cNvSpPr>
            <a:spLocks noGrp="1" noChangeArrowheads="1"/>
          </p:cNvSpPr>
          <p:nvPr>
            <p:ph type="sldNum" sz="quarter" idx="5"/>
          </p:nvPr>
        </p:nvSpPr>
        <p:spPr bwMode="auto">
          <a:xfrm>
            <a:off x="3884613" y="8783638"/>
            <a:ext cx="2971800" cy="461962"/>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r" eaLnBrk="1" hangingPunct="1">
              <a:defRPr sz="1200"/>
            </a:lvl1pPr>
          </a:lstStyle>
          <a:p>
            <a:fld id="{382DF1E3-5B55-4577-9940-122F52BC793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A5FCB-7874-4DB9-A5C3-CBFC9CD00A75}" type="slidenum">
              <a:rPr lang="en-US"/>
              <a:pPr/>
              <a:t>113</a:t>
            </a:fld>
            <a:endParaRPr lang="en-US"/>
          </a:p>
        </p:txBody>
      </p:sp>
      <p:sp>
        <p:nvSpPr>
          <p:cNvPr id="1234946" name="Rectangle 2"/>
          <p:cNvSpPr>
            <a:spLocks noGrp="1" noRot="1" noChangeAspect="1" noChangeArrowheads="1" noTextEdit="1"/>
          </p:cNvSpPr>
          <p:nvPr>
            <p:ph type="sldImg"/>
          </p:nvPr>
        </p:nvSpPr>
        <p:spPr>
          <a:ln/>
        </p:spPr>
      </p:sp>
      <p:sp>
        <p:nvSpPr>
          <p:cNvPr id="123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1AE6C-CF1C-4022-A8A3-5A38DD0C13EF}" type="slidenum">
              <a:rPr lang="en-US"/>
              <a:pPr/>
              <a:t>116</a:t>
            </a:fld>
            <a:endParaRPr lang="en-US"/>
          </a:p>
        </p:txBody>
      </p:sp>
      <p:sp>
        <p:nvSpPr>
          <p:cNvPr id="1241090" name="Rectangle 2"/>
          <p:cNvSpPr>
            <a:spLocks noGrp="1" noRot="1" noChangeAspect="1" noChangeArrowheads="1" noTextEdit="1"/>
          </p:cNvSpPr>
          <p:nvPr>
            <p:ph type="sldImg"/>
          </p:nvPr>
        </p:nvSpPr>
        <p:spPr>
          <a:ln/>
        </p:spPr>
      </p:sp>
      <p:sp>
        <p:nvSpPr>
          <p:cNvPr id="1241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C0FCDF-F2E9-4542-A426-23FADD764B86}" type="slidenum">
              <a:rPr lang="en-US"/>
              <a:pPr/>
              <a:t>117</a:t>
            </a:fld>
            <a:endParaRPr lang="en-US"/>
          </a:p>
        </p:txBody>
      </p:sp>
      <p:sp>
        <p:nvSpPr>
          <p:cNvPr id="1243138" name="Rectangle 2"/>
          <p:cNvSpPr>
            <a:spLocks noGrp="1" noRot="1" noChangeAspect="1" noChangeArrowheads="1" noTextEdit="1"/>
          </p:cNvSpPr>
          <p:nvPr>
            <p:ph type="sldImg"/>
          </p:nvPr>
        </p:nvSpPr>
        <p:spPr>
          <a:ln/>
        </p:spPr>
      </p:sp>
      <p:sp>
        <p:nvSpPr>
          <p:cNvPr id="124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A47D0-71B8-489E-8D49-4CD43987A8C4}" type="slidenum">
              <a:rPr lang="en-US"/>
              <a:pPr/>
              <a:t>118</a:t>
            </a:fld>
            <a:endParaRPr lang="en-US"/>
          </a:p>
        </p:txBody>
      </p:sp>
      <p:sp>
        <p:nvSpPr>
          <p:cNvPr id="1247234" name="Rectangle 2"/>
          <p:cNvSpPr>
            <a:spLocks noGrp="1" noRot="1" noChangeAspect="1" noChangeArrowheads="1" noTextEdit="1"/>
          </p:cNvSpPr>
          <p:nvPr>
            <p:ph type="sldImg"/>
          </p:nvPr>
        </p:nvSpPr>
        <p:spPr>
          <a:ln/>
        </p:spPr>
      </p:sp>
      <p:sp>
        <p:nvSpPr>
          <p:cNvPr id="124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299FA-6989-48A6-9290-4636398AAD74}" type="slidenum">
              <a:rPr lang="en-US"/>
              <a:pPr/>
              <a:t>133</a:t>
            </a:fld>
            <a:endParaRPr lang="en-US"/>
          </a:p>
        </p:txBody>
      </p:sp>
      <p:sp>
        <p:nvSpPr>
          <p:cNvPr id="1282050" name="Rectangle 2"/>
          <p:cNvSpPr>
            <a:spLocks noGrp="1" noRot="1" noChangeAspect="1" noChangeArrowheads="1" noTextEdit="1"/>
          </p:cNvSpPr>
          <p:nvPr>
            <p:ph type="sldImg"/>
          </p:nvPr>
        </p:nvSpPr>
        <p:spPr>
          <a:ln/>
        </p:spPr>
      </p:sp>
      <p:sp>
        <p:nvSpPr>
          <p:cNvPr id="12820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7A63B9-00DA-4E13-9087-E5D54B76E0C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E9D4D9-0EDF-4C0C-9F95-A82AAB7818A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717AE1-0B7F-432E-B41E-0D7BACFB556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990600"/>
            <a:ext cx="9161463" cy="5865813"/>
            <a:chOff x="0" y="624"/>
            <a:chExt cx="5771" cy="3695"/>
          </a:xfrm>
        </p:grpSpPr>
        <p:sp>
          <p:nvSpPr>
            <p:cNvPr id="27651" name="Rectangle 3"/>
            <p:cNvSpPr>
              <a:spLocks noChangeArrowheads="1"/>
            </p:cNvSpPr>
            <p:nvPr/>
          </p:nvSpPr>
          <p:spPr bwMode="invGray">
            <a:xfrm>
              <a:off x="0" y="3894"/>
              <a:ext cx="5759" cy="425"/>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ln w="9525">
              <a:noFill/>
              <a:miter lim="800000"/>
              <a:headEnd/>
              <a:tailEnd/>
            </a:ln>
            <a:effectLst/>
          </p:spPr>
          <p:txBody>
            <a:bodyPr wrap="none" anchor="ctr"/>
            <a:lstStyle/>
            <a:p>
              <a:endParaRPr lang="en-US"/>
            </a:p>
          </p:txBody>
        </p:sp>
        <p:grpSp>
          <p:nvGrpSpPr>
            <p:cNvPr id="27652" name="Group 4"/>
            <p:cNvGrpSpPr>
              <a:grpSpLocks/>
            </p:cNvGrpSpPr>
            <p:nvPr/>
          </p:nvGrpSpPr>
          <p:grpSpPr bwMode="auto">
            <a:xfrm>
              <a:off x="1208" y="624"/>
              <a:ext cx="4563" cy="3574"/>
              <a:chOff x="1208" y="624"/>
              <a:chExt cx="4563" cy="3574"/>
            </a:xfrm>
          </p:grpSpPr>
          <p:grpSp>
            <p:nvGrpSpPr>
              <p:cNvPr id="27653" name="Group 5"/>
              <p:cNvGrpSpPr>
                <a:grpSpLocks/>
              </p:cNvGrpSpPr>
              <p:nvPr/>
            </p:nvGrpSpPr>
            <p:grpSpPr bwMode="auto">
              <a:xfrm>
                <a:off x="3314" y="624"/>
                <a:ext cx="2457" cy="2509"/>
                <a:chOff x="3314" y="624"/>
                <a:chExt cx="2457" cy="2509"/>
              </a:xfrm>
            </p:grpSpPr>
            <p:sp>
              <p:nvSpPr>
                <p:cNvPr id="27654" name="Freeform 6"/>
                <p:cNvSpPr>
                  <a:spLocks/>
                </p:cNvSpPr>
                <p:nvPr/>
              </p:nvSpPr>
              <p:spPr bwMode="ltGray">
                <a:xfrm>
                  <a:off x="3314" y="627"/>
                  <a:ext cx="1389" cy="1121"/>
                </a:xfrm>
                <a:custGeom>
                  <a:avLst/>
                  <a:gdLst/>
                  <a:ahLst/>
                  <a:cxnLst>
                    <a:cxn ang="0">
                      <a:pos x="912" y="893"/>
                    </a:cxn>
                    <a:cxn ang="0">
                      <a:pos x="1031" y="705"/>
                    </a:cxn>
                    <a:cxn ang="0">
                      <a:pos x="1090" y="705"/>
                    </a:cxn>
                    <a:cxn ang="0">
                      <a:pos x="1061" y="861"/>
                    </a:cxn>
                    <a:cxn ang="0">
                      <a:pos x="1119" y="815"/>
                    </a:cxn>
                    <a:cxn ang="0">
                      <a:pos x="1145" y="763"/>
                    </a:cxn>
                    <a:cxn ang="0">
                      <a:pos x="1175" y="719"/>
                    </a:cxn>
                    <a:cxn ang="0">
                      <a:pos x="1278" y="771"/>
                    </a:cxn>
                    <a:cxn ang="0">
                      <a:pos x="1298" y="680"/>
                    </a:cxn>
                    <a:cxn ang="0">
                      <a:pos x="1209" y="636"/>
                    </a:cxn>
                    <a:cxn ang="0">
                      <a:pos x="1134" y="609"/>
                    </a:cxn>
                    <a:cxn ang="0">
                      <a:pos x="1164" y="512"/>
                    </a:cxn>
                    <a:cxn ang="0">
                      <a:pos x="1145" y="446"/>
                    </a:cxn>
                    <a:cxn ang="0">
                      <a:pos x="1388" y="162"/>
                    </a:cxn>
                    <a:cxn ang="0">
                      <a:pos x="615" y="162"/>
                    </a:cxn>
                    <a:cxn ang="0">
                      <a:pos x="506" y="168"/>
                    </a:cxn>
                    <a:cxn ang="0">
                      <a:pos x="386" y="200"/>
                    </a:cxn>
                    <a:cxn ang="0">
                      <a:pos x="362" y="200"/>
                    </a:cxn>
                    <a:cxn ang="0">
                      <a:pos x="238" y="266"/>
                    </a:cxn>
                    <a:cxn ang="0">
                      <a:pos x="347" y="286"/>
                    </a:cxn>
                    <a:cxn ang="0">
                      <a:pos x="386" y="311"/>
                    </a:cxn>
                    <a:cxn ang="0">
                      <a:pos x="406" y="325"/>
                    </a:cxn>
                    <a:cxn ang="0">
                      <a:pos x="188" y="382"/>
                    </a:cxn>
                    <a:cxn ang="0">
                      <a:pos x="144" y="460"/>
                    </a:cxn>
                    <a:cxn ang="0">
                      <a:pos x="302" y="421"/>
                    </a:cxn>
                    <a:cxn ang="0">
                      <a:pos x="223" y="498"/>
                    </a:cxn>
                    <a:cxn ang="0">
                      <a:pos x="125" y="512"/>
                    </a:cxn>
                    <a:cxn ang="0">
                      <a:pos x="20" y="564"/>
                    </a:cxn>
                    <a:cxn ang="0">
                      <a:pos x="129" y="622"/>
                    </a:cxn>
                    <a:cxn ang="0">
                      <a:pos x="198" y="636"/>
                    </a:cxn>
                    <a:cxn ang="0">
                      <a:pos x="65" y="705"/>
                    </a:cxn>
                    <a:cxn ang="0">
                      <a:pos x="0" y="744"/>
                    </a:cxn>
                    <a:cxn ang="0">
                      <a:pos x="94" y="771"/>
                    </a:cxn>
                    <a:cxn ang="0">
                      <a:pos x="198" y="738"/>
                    </a:cxn>
                    <a:cxn ang="0">
                      <a:pos x="193" y="777"/>
                    </a:cxn>
                    <a:cxn ang="0">
                      <a:pos x="277" y="796"/>
                    </a:cxn>
                    <a:cxn ang="0">
                      <a:pos x="277" y="700"/>
                    </a:cxn>
                    <a:cxn ang="0">
                      <a:pos x="421" y="692"/>
                    </a:cxn>
                    <a:cxn ang="0">
                      <a:pos x="401" y="809"/>
                    </a:cxn>
                    <a:cxn ang="0">
                      <a:pos x="466" y="777"/>
                    </a:cxn>
                    <a:cxn ang="0">
                      <a:pos x="574" y="732"/>
                    </a:cxn>
                    <a:cxn ang="0">
                      <a:pos x="619" y="849"/>
                    </a:cxn>
                    <a:cxn ang="0">
                      <a:pos x="772" y="861"/>
                    </a:cxn>
                    <a:cxn ang="0">
                      <a:pos x="763" y="893"/>
                    </a:cxn>
                    <a:cxn ang="0">
                      <a:pos x="689" y="913"/>
                    </a:cxn>
                    <a:cxn ang="0">
                      <a:pos x="521" y="959"/>
                    </a:cxn>
                    <a:cxn ang="0">
                      <a:pos x="714" y="945"/>
                    </a:cxn>
                    <a:cxn ang="0">
                      <a:pos x="629" y="990"/>
                    </a:cxn>
                    <a:cxn ang="0">
                      <a:pos x="649" y="1009"/>
                    </a:cxn>
                    <a:cxn ang="0">
                      <a:pos x="763" y="1055"/>
                    </a:cxn>
                    <a:cxn ang="0">
                      <a:pos x="976" y="1069"/>
                    </a:cxn>
                    <a:cxn ang="0">
                      <a:pos x="852" y="1094"/>
                    </a:cxn>
                  </a:cxnLst>
                  <a:rect l="0" t="0" r="r" b="b"/>
                  <a:pathLst>
                    <a:path w="1389" h="1121">
                      <a:moveTo>
                        <a:pt x="1051" y="1036"/>
                      </a:moveTo>
                      <a:lnTo>
                        <a:pt x="1010" y="1003"/>
                      </a:lnTo>
                      <a:lnTo>
                        <a:pt x="956" y="926"/>
                      </a:lnTo>
                      <a:lnTo>
                        <a:pt x="922" y="926"/>
                      </a:lnTo>
                      <a:lnTo>
                        <a:pt x="912" y="893"/>
                      </a:lnTo>
                      <a:lnTo>
                        <a:pt x="941" y="876"/>
                      </a:lnTo>
                      <a:lnTo>
                        <a:pt x="941" y="829"/>
                      </a:lnTo>
                      <a:lnTo>
                        <a:pt x="967" y="815"/>
                      </a:lnTo>
                      <a:lnTo>
                        <a:pt x="1040" y="725"/>
                      </a:lnTo>
                      <a:lnTo>
                        <a:pt x="1031" y="705"/>
                      </a:lnTo>
                      <a:lnTo>
                        <a:pt x="1080" y="642"/>
                      </a:lnTo>
                      <a:lnTo>
                        <a:pt x="1100" y="648"/>
                      </a:lnTo>
                      <a:lnTo>
                        <a:pt x="1110" y="680"/>
                      </a:lnTo>
                      <a:lnTo>
                        <a:pt x="1100" y="700"/>
                      </a:lnTo>
                      <a:lnTo>
                        <a:pt x="1090" y="705"/>
                      </a:lnTo>
                      <a:lnTo>
                        <a:pt x="1090" y="738"/>
                      </a:lnTo>
                      <a:lnTo>
                        <a:pt x="1100" y="732"/>
                      </a:lnTo>
                      <a:lnTo>
                        <a:pt x="1075" y="796"/>
                      </a:lnTo>
                      <a:lnTo>
                        <a:pt x="1051" y="829"/>
                      </a:lnTo>
                      <a:lnTo>
                        <a:pt x="1061" y="861"/>
                      </a:lnTo>
                      <a:lnTo>
                        <a:pt x="1070" y="815"/>
                      </a:lnTo>
                      <a:lnTo>
                        <a:pt x="1090" y="835"/>
                      </a:lnTo>
                      <a:lnTo>
                        <a:pt x="1095" y="803"/>
                      </a:lnTo>
                      <a:lnTo>
                        <a:pt x="1110" y="796"/>
                      </a:lnTo>
                      <a:lnTo>
                        <a:pt x="1119" y="815"/>
                      </a:lnTo>
                      <a:lnTo>
                        <a:pt x="1130" y="796"/>
                      </a:lnTo>
                      <a:lnTo>
                        <a:pt x="1130" y="777"/>
                      </a:lnTo>
                      <a:lnTo>
                        <a:pt x="1169" y="796"/>
                      </a:lnTo>
                      <a:lnTo>
                        <a:pt x="1184" y="783"/>
                      </a:lnTo>
                      <a:lnTo>
                        <a:pt x="1145" y="763"/>
                      </a:lnTo>
                      <a:lnTo>
                        <a:pt x="1139" y="744"/>
                      </a:lnTo>
                      <a:lnTo>
                        <a:pt x="1169" y="744"/>
                      </a:lnTo>
                      <a:lnTo>
                        <a:pt x="1179" y="771"/>
                      </a:lnTo>
                      <a:lnTo>
                        <a:pt x="1213" y="744"/>
                      </a:lnTo>
                      <a:lnTo>
                        <a:pt x="1175" y="719"/>
                      </a:lnTo>
                      <a:lnTo>
                        <a:pt x="1184" y="700"/>
                      </a:lnTo>
                      <a:lnTo>
                        <a:pt x="1213" y="711"/>
                      </a:lnTo>
                      <a:lnTo>
                        <a:pt x="1228" y="732"/>
                      </a:lnTo>
                      <a:lnTo>
                        <a:pt x="1228" y="744"/>
                      </a:lnTo>
                      <a:lnTo>
                        <a:pt x="1278" y="771"/>
                      </a:lnTo>
                      <a:lnTo>
                        <a:pt x="1278" y="738"/>
                      </a:lnTo>
                      <a:lnTo>
                        <a:pt x="1318" y="757"/>
                      </a:lnTo>
                      <a:lnTo>
                        <a:pt x="1312" y="711"/>
                      </a:lnTo>
                      <a:lnTo>
                        <a:pt x="1318" y="674"/>
                      </a:lnTo>
                      <a:lnTo>
                        <a:pt x="1298" y="680"/>
                      </a:lnTo>
                      <a:lnTo>
                        <a:pt x="1293" y="700"/>
                      </a:lnTo>
                      <a:lnTo>
                        <a:pt x="1269" y="686"/>
                      </a:lnTo>
                      <a:lnTo>
                        <a:pt x="1228" y="674"/>
                      </a:lnTo>
                      <a:lnTo>
                        <a:pt x="1213" y="680"/>
                      </a:lnTo>
                      <a:lnTo>
                        <a:pt x="1209" y="636"/>
                      </a:lnTo>
                      <a:lnTo>
                        <a:pt x="1194" y="667"/>
                      </a:lnTo>
                      <a:lnTo>
                        <a:pt x="1184" y="642"/>
                      </a:lnTo>
                      <a:lnTo>
                        <a:pt x="1169" y="622"/>
                      </a:lnTo>
                      <a:lnTo>
                        <a:pt x="1145" y="636"/>
                      </a:lnTo>
                      <a:lnTo>
                        <a:pt x="1134" y="609"/>
                      </a:lnTo>
                      <a:lnTo>
                        <a:pt x="1139" y="596"/>
                      </a:lnTo>
                      <a:lnTo>
                        <a:pt x="1184" y="590"/>
                      </a:lnTo>
                      <a:lnTo>
                        <a:pt x="1233" y="576"/>
                      </a:lnTo>
                      <a:lnTo>
                        <a:pt x="1194" y="523"/>
                      </a:lnTo>
                      <a:lnTo>
                        <a:pt x="1164" y="512"/>
                      </a:lnTo>
                      <a:lnTo>
                        <a:pt x="1164" y="485"/>
                      </a:lnTo>
                      <a:lnTo>
                        <a:pt x="1160" y="498"/>
                      </a:lnTo>
                      <a:lnTo>
                        <a:pt x="1194" y="479"/>
                      </a:lnTo>
                      <a:lnTo>
                        <a:pt x="1184" y="460"/>
                      </a:lnTo>
                      <a:lnTo>
                        <a:pt x="1145" y="446"/>
                      </a:lnTo>
                      <a:lnTo>
                        <a:pt x="1145" y="427"/>
                      </a:lnTo>
                      <a:lnTo>
                        <a:pt x="1203" y="427"/>
                      </a:lnTo>
                      <a:lnTo>
                        <a:pt x="1269" y="396"/>
                      </a:lnTo>
                      <a:lnTo>
                        <a:pt x="1357" y="338"/>
                      </a:lnTo>
                      <a:lnTo>
                        <a:pt x="1388" y="162"/>
                      </a:lnTo>
                      <a:lnTo>
                        <a:pt x="1269" y="0"/>
                      </a:lnTo>
                      <a:lnTo>
                        <a:pt x="1080" y="13"/>
                      </a:lnTo>
                      <a:lnTo>
                        <a:pt x="768" y="156"/>
                      </a:lnTo>
                      <a:lnTo>
                        <a:pt x="734" y="110"/>
                      </a:lnTo>
                      <a:lnTo>
                        <a:pt x="615" y="162"/>
                      </a:lnTo>
                      <a:lnTo>
                        <a:pt x="545" y="156"/>
                      </a:lnTo>
                      <a:lnTo>
                        <a:pt x="551" y="104"/>
                      </a:lnTo>
                      <a:lnTo>
                        <a:pt x="521" y="137"/>
                      </a:lnTo>
                      <a:lnTo>
                        <a:pt x="476" y="137"/>
                      </a:lnTo>
                      <a:lnTo>
                        <a:pt x="506" y="168"/>
                      </a:lnTo>
                      <a:lnTo>
                        <a:pt x="496" y="187"/>
                      </a:lnTo>
                      <a:lnTo>
                        <a:pt x="485" y="168"/>
                      </a:lnTo>
                      <a:lnTo>
                        <a:pt x="466" y="174"/>
                      </a:lnTo>
                      <a:lnTo>
                        <a:pt x="411" y="162"/>
                      </a:lnTo>
                      <a:lnTo>
                        <a:pt x="386" y="200"/>
                      </a:lnTo>
                      <a:lnTo>
                        <a:pt x="416" y="200"/>
                      </a:lnTo>
                      <a:lnTo>
                        <a:pt x="436" y="220"/>
                      </a:lnTo>
                      <a:lnTo>
                        <a:pt x="401" y="220"/>
                      </a:lnTo>
                      <a:lnTo>
                        <a:pt x="377" y="220"/>
                      </a:lnTo>
                      <a:lnTo>
                        <a:pt x="362" y="200"/>
                      </a:lnTo>
                      <a:lnTo>
                        <a:pt x="332" y="239"/>
                      </a:lnTo>
                      <a:lnTo>
                        <a:pt x="317" y="272"/>
                      </a:lnTo>
                      <a:lnTo>
                        <a:pt x="288" y="220"/>
                      </a:lnTo>
                      <a:lnTo>
                        <a:pt x="288" y="252"/>
                      </a:lnTo>
                      <a:lnTo>
                        <a:pt x="238" y="266"/>
                      </a:lnTo>
                      <a:lnTo>
                        <a:pt x="277" y="305"/>
                      </a:lnTo>
                      <a:lnTo>
                        <a:pt x="307" y="311"/>
                      </a:lnTo>
                      <a:lnTo>
                        <a:pt x="328" y="344"/>
                      </a:lnTo>
                      <a:lnTo>
                        <a:pt x="371" y="338"/>
                      </a:lnTo>
                      <a:lnTo>
                        <a:pt x="347" y="286"/>
                      </a:lnTo>
                      <a:lnTo>
                        <a:pt x="367" y="252"/>
                      </a:lnTo>
                      <a:lnTo>
                        <a:pt x="382" y="278"/>
                      </a:lnTo>
                      <a:lnTo>
                        <a:pt x="367" y="311"/>
                      </a:lnTo>
                      <a:lnTo>
                        <a:pt x="382" y="338"/>
                      </a:lnTo>
                      <a:lnTo>
                        <a:pt x="386" y="311"/>
                      </a:lnTo>
                      <a:lnTo>
                        <a:pt x="411" y="292"/>
                      </a:lnTo>
                      <a:lnTo>
                        <a:pt x="446" y="272"/>
                      </a:lnTo>
                      <a:lnTo>
                        <a:pt x="461" y="286"/>
                      </a:lnTo>
                      <a:lnTo>
                        <a:pt x="436" y="305"/>
                      </a:lnTo>
                      <a:lnTo>
                        <a:pt x="406" y="325"/>
                      </a:lnTo>
                      <a:lnTo>
                        <a:pt x="392" y="363"/>
                      </a:lnTo>
                      <a:lnTo>
                        <a:pt x="347" y="375"/>
                      </a:lnTo>
                      <a:lnTo>
                        <a:pt x="288" y="344"/>
                      </a:lnTo>
                      <a:lnTo>
                        <a:pt x="277" y="375"/>
                      </a:lnTo>
                      <a:lnTo>
                        <a:pt x="188" y="382"/>
                      </a:lnTo>
                      <a:lnTo>
                        <a:pt x="139" y="408"/>
                      </a:lnTo>
                      <a:lnTo>
                        <a:pt x="109" y="396"/>
                      </a:lnTo>
                      <a:lnTo>
                        <a:pt x="109" y="427"/>
                      </a:lnTo>
                      <a:lnTo>
                        <a:pt x="139" y="421"/>
                      </a:lnTo>
                      <a:lnTo>
                        <a:pt x="144" y="460"/>
                      </a:lnTo>
                      <a:lnTo>
                        <a:pt x="184" y="454"/>
                      </a:lnTo>
                      <a:lnTo>
                        <a:pt x="198" y="427"/>
                      </a:lnTo>
                      <a:lnTo>
                        <a:pt x="203" y="446"/>
                      </a:lnTo>
                      <a:lnTo>
                        <a:pt x="268" y="440"/>
                      </a:lnTo>
                      <a:lnTo>
                        <a:pt x="302" y="421"/>
                      </a:lnTo>
                      <a:lnTo>
                        <a:pt x="313" y="460"/>
                      </a:lnTo>
                      <a:lnTo>
                        <a:pt x="292" y="454"/>
                      </a:lnTo>
                      <a:lnTo>
                        <a:pt x="283" y="466"/>
                      </a:lnTo>
                      <a:lnTo>
                        <a:pt x="288" y="492"/>
                      </a:lnTo>
                      <a:lnTo>
                        <a:pt x="223" y="498"/>
                      </a:lnTo>
                      <a:lnTo>
                        <a:pt x="188" y="506"/>
                      </a:lnTo>
                      <a:lnTo>
                        <a:pt x="198" y="537"/>
                      </a:lnTo>
                      <a:lnTo>
                        <a:pt x="178" y="523"/>
                      </a:lnTo>
                      <a:lnTo>
                        <a:pt x="163" y="543"/>
                      </a:lnTo>
                      <a:lnTo>
                        <a:pt x="125" y="512"/>
                      </a:lnTo>
                      <a:lnTo>
                        <a:pt x="114" y="543"/>
                      </a:lnTo>
                      <a:lnTo>
                        <a:pt x="75" y="531"/>
                      </a:lnTo>
                      <a:lnTo>
                        <a:pt x="54" y="550"/>
                      </a:lnTo>
                      <a:lnTo>
                        <a:pt x="45" y="564"/>
                      </a:lnTo>
                      <a:lnTo>
                        <a:pt x="20" y="564"/>
                      </a:lnTo>
                      <a:lnTo>
                        <a:pt x="10" y="596"/>
                      </a:lnTo>
                      <a:lnTo>
                        <a:pt x="39" y="609"/>
                      </a:lnTo>
                      <a:lnTo>
                        <a:pt x="80" y="603"/>
                      </a:lnTo>
                      <a:lnTo>
                        <a:pt x="99" y="628"/>
                      </a:lnTo>
                      <a:lnTo>
                        <a:pt x="129" y="622"/>
                      </a:lnTo>
                      <a:lnTo>
                        <a:pt x="169" y="609"/>
                      </a:lnTo>
                      <a:lnTo>
                        <a:pt x="203" y="622"/>
                      </a:lnTo>
                      <a:lnTo>
                        <a:pt x="218" y="603"/>
                      </a:lnTo>
                      <a:lnTo>
                        <a:pt x="223" y="615"/>
                      </a:lnTo>
                      <a:lnTo>
                        <a:pt x="198" y="636"/>
                      </a:lnTo>
                      <a:lnTo>
                        <a:pt x="148" y="642"/>
                      </a:lnTo>
                      <a:lnTo>
                        <a:pt x="173" y="667"/>
                      </a:lnTo>
                      <a:lnTo>
                        <a:pt x="99" y="674"/>
                      </a:lnTo>
                      <a:lnTo>
                        <a:pt x="99" y="700"/>
                      </a:lnTo>
                      <a:lnTo>
                        <a:pt x="65" y="705"/>
                      </a:lnTo>
                      <a:lnTo>
                        <a:pt x="45" y="705"/>
                      </a:lnTo>
                      <a:lnTo>
                        <a:pt x="39" y="711"/>
                      </a:lnTo>
                      <a:lnTo>
                        <a:pt x="5" y="700"/>
                      </a:lnTo>
                      <a:lnTo>
                        <a:pt x="10" y="711"/>
                      </a:lnTo>
                      <a:lnTo>
                        <a:pt x="0" y="744"/>
                      </a:lnTo>
                      <a:lnTo>
                        <a:pt x="35" y="744"/>
                      </a:lnTo>
                      <a:lnTo>
                        <a:pt x="39" y="763"/>
                      </a:lnTo>
                      <a:lnTo>
                        <a:pt x="69" y="750"/>
                      </a:lnTo>
                      <a:lnTo>
                        <a:pt x="90" y="750"/>
                      </a:lnTo>
                      <a:lnTo>
                        <a:pt x="94" y="771"/>
                      </a:lnTo>
                      <a:lnTo>
                        <a:pt x="118" y="763"/>
                      </a:lnTo>
                      <a:lnTo>
                        <a:pt x="109" y="725"/>
                      </a:lnTo>
                      <a:lnTo>
                        <a:pt x="159" y="725"/>
                      </a:lnTo>
                      <a:lnTo>
                        <a:pt x="163" y="744"/>
                      </a:lnTo>
                      <a:lnTo>
                        <a:pt x="198" y="738"/>
                      </a:lnTo>
                      <a:lnTo>
                        <a:pt x="233" y="744"/>
                      </a:lnTo>
                      <a:lnTo>
                        <a:pt x="243" y="705"/>
                      </a:lnTo>
                      <a:lnTo>
                        <a:pt x="253" y="725"/>
                      </a:lnTo>
                      <a:lnTo>
                        <a:pt x="233" y="750"/>
                      </a:lnTo>
                      <a:lnTo>
                        <a:pt x="193" y="777"/>
                      </a:lnTo>
                      <a:lnTo>
                        <a:pt x="169" y="796"/>
                      </a:lnTo>
                      <a:lnTo>
                        <a:pt x="208" y="790"/>
                      </a:lnTo>
                      <a:lnTo>
                        <a:pt x="213" y="815"/>
                      </a:lnTo>
                      <a:lnTo>
                        <a:pt x="218" y="829"/>
                      </a:lnTo>
                      <a:lnTo>
                        <a:pt x="277" y="796"/>
                      </a:lnTo>
                      <a:lnTo>
                        <a:pt x="332" y="738"/>
                      </a:lnTo>
                      <a:lnTo>
                        <a:pt x="283" y="763"/>
                      </a:lnTo>
                      <a:lnTo>
                        <a:pt x="258" y="725"/>
                      </a:lnTo>
                      <a:lnTo>
                        <a:pt x="317" y="711"/>
                      </a:lnTo>
                      <a:lnTo>
                        <a:pt x="277" y="700"/>
                      </a:lnTo>
                      <a:lnTo>
                        <a:pt x="313" y="667"/>
                      </a:lnTo>
                      <a:lnTo>
                        <a:pt x="352" y="738"/>
                      </a:lnTo>
                      <a:lnTo>
                        <a:pt x="362" y="700"/>
                      </a:lnTo>
                      <a:lnTo>
                        <a:pt x="382" y="732"/>
                      </a:lnTo>
                      <a:lnTo>
                        <a:pt x="421" y="692"/>
                      </a:lnTo>
                      <a:lnTo>
                        <a:pt x="401" y="763"/>
                      </a:lnTo>
                      <a:lnTo>
                        <a:pt x="406" y="796"/>
                      </a:lnTo>
                      <a:lnTo>
                        <a:pt x="337" y="809"/>
                      </a:lnTo>
                      <a:lnTo>
                        <a:pt x="456" y="815"/>
                      </a:lnTo>
                      <a:lnTo>
                        <a:pt x="401" y="809"/>
                      </a:lnTo>
                      <a:lnTo>
                        <a:pt x="426" y="744"/>
                      </a:lnTo>
                      <a:lnTo>
                        <a:pt x="485" y="732"/>
                      </a:lnTo>
                      <a:lnTo>
                        <a:pt x="506" y="705"/>
                      </a:lnTo>
                      <a:lnTo>
                        <a:pt x="521" y="763"/>
                      </a:lnTo>
                      <a:lnTo>
                        <a:pt x="466" y="777"/>
                      </a:lnTo>
                      <a:lnTo>
                        <a:pt x="511" y="783"/>
                      </a:lnTo>
                      <a:lnTo>
                        <a:pt x="555" y="790"/>
                      </a:lnTo>
                      <a:lnTo>
                        <a:pt x="530" y="757"/>
                      </a:lnTo>
                      <a:lnTo>
                        <a:pt x="545" y="705"/>
                      </a:lnTo>
                      <a:lnTo>
                        <a:pt x="574" y="732"/>
                      </a:lnTo>
                      <a:lnTo>
                        <a:pt x="564" y="783"/>
                      </a:lnTo>
                      <a:lnTo>
                        <a:pt x="609" y="803"/>
                      </a:lnTo>
                      <a:lnTo>
                        <a:pt x="496" y="835"/>
                      </a:lnTo>
                      <a:lnTo>
                        <a:pt x="605" y="829"/>
                      </a:lnTo>
                      <a:lnTo>
                        <a:pt x="619" y="849"/>
                      </a:lnTo>
                      <a:lnTo>
                        <a:pt x="649" y="821"/>
                      </a:lnTo>
                      <a:lnTo>
                        <a:pt x="669" y="849"/>
                      </a:lnTo>
                      <a:lnTo>
                        <a:pt x="723" y="757"/>
                      </a:lnTo>
                      <a:lnTo>
                        <a:pt x="753" y="771"/>
                      </a:lnTo>
                      <a:lnTo>
                        <a:pt x="772" y="861"/>
                      </a:lnTo>
                      <a:lnTo>
                        <a:pt x="689" y="803"/>
                      </a:lnTo>
                      <a:lnTo>
                        <a:pt x="714" y="835"/>
                      </a:lnTo>
                      <a:lnTo>
                        <a:pt x="763" y="821"/>
                      </a:lnTo>
                      <a:lnTo>
                        <a:pt x="768" y="861"/>
                      </a:lnTo>
                      <a:lnTo>
                        <a:pt x="763" y="893"/>
                      </a:lnTo>
                      <a:lnTo>
                        <a:pt x="723" y="821"/>
                      </a:lnTo>
                      <a:lnTo>
                        <a:pt x="659" y="893"/>
                      </a:lnTo>
                      <a:lnTo>
                        <a:pt x="594" y="855"/>
                      </a:lnTo>
                      <a:lnTo>
                        <a:pt x="629" y="901"/>
                      </a:lnTo>
                      <a:lnTo>
                        <a:pt x="689" y="913"/>
                      </a:lnTo>
                      <a:lnTo>
                        <a:pt x="738" y="919"/>
                      </a:lnTo>
                      <a:lnTo>
                        <a:pt x="783" y="1003"/>
                      </a:lnTo>
                      <a:lnTo>
                        <a:pt x="639" y="919"/>
                      </a:lnTo>
                      <a:lnTo>
                        <a:pt x="639" y="951"/>
                      </a:lnTo>
                      <a:lnTo>
                        <a:pt x="521" y="959"/>
                      </a:lnTo>
                      <a:lnTo>
                        <a:pt x="485" y="932"/>
                      </a:lnTo>
                      <a:lnTo>
                        <a:pt x="451" y="959"/>
                      </a:lnTo>
                      <a:lnTo>
                        <a:pt x="515" y="959"/>
                      </a:lnTo>
                      <a:lnTo>
                        <a:pt x="654" y="959"/>
                      </a:lnTo>
                      <a:lnTo>
                        <a:pt x="714" y="945"/>
                      </a:lnTo>
                      <a:lnTo>
                        <a:pt x="768" y="959"/>
                      </a:lnTo>
                      <a:lnTo>
                        <a:pt x="772" y="997"/>
                      </a:lnTo>
                      <a:lnTo>
                        <a:pt x="654" y="997"/>
                      </a:lnTo>
                      <a:lnTo>
                        <a:pt x="649" y="1009"/>
                      </a:lnTo>
                      <a:lnTo>
                        <a:pt x="629" y="990"/>
                      </a:lnTo>
                      <a:lnTo>
                        <a:pt x="580" y="997"/>
                      </a:lnTo>
                      <a:lnTo>
                        <a:pt x="605" y="1003"/>
                      </a:lnTo>
                      <a:lnTo>
                        <a:pt x="555" y="1042"/>
                      </a:lnTo>
                      <a:lnTo>
                        <a:pt x="619" y="1003"/>
                      </a:lnTo>
                      <a:lnTo>
                        <a:pt x="649" y="1009"/>
                      </a:lnTo>
                      <a:lnTo>
                        <a:pt x="719" y="1003"/>
                      </a:lnTo>
                      <a:lnTo>
                        <a:pt x="783" y="1009"/>
                      </a:lnTo>
                      <a:lnTo>
                        <a:pt x="738" y="1023"/>
                      </a:lnTo>
                      <a:lnTo>
                        <a:pt x="744" y="1055"/>
                      </a:lnTo>
                      <a:lnTo>
                        <a:pt x="763" y="1055"/>
                      </a:lnTo>
                      <a:lnTo>
                        <a:pt x="758" y="1036"/>
                      </a:lnTo>
                      <a:lnTo>
                        <a:pt x="808" y="1030"/>
                      </a:lnTo>
                      <a:lnTo>
                        <a:pt x="907" y="1003"/>
                      </a:lnTo>
                      <a:lnTo>
                        <a:pt x="976" y="1049"/>
                      </a:lnTo>
                      <a:lnTo>
                        <a:pt x="976" y="1069"/>
                      </a:lnTo>
                      <a:lnTo>
                        <a:pt x="847" y="1074"/>
                      </a:lnTo>
                      <a:lnTo>
                        <a:pt x="802" y="1061"/>
                      </a:lnTo>
                      <a:lnTo>
                        <a:pt x="772" y="1074"/>
                      </a:lnTo>
                      <a:lnTo>
                        <a:pt x="798" y="1080"/>
                      </a:lnTo>
                      <a:lnTo>
                        <a:pt x="852" y="1094"/>
                      </a:lnTo>
                      <a:lnTo>
                        <a:pt x="912" y="1080"/>
                      </a:lnTo>
                      <a:lnTo>
                        <a:pt x="1010" y="1094"/>
                      </a:lnTo>
                      <a:lnTo>
                        <a:pt x="1010" y="1120"/>
                      </a:lnTo>
                      <a:lnTo>
                        <a:pt x="1051" y="1036"/>
                      </a:lnTo>
                    </a:path>
                  </a:pathLst>
                </a:custGeom>
                <a:solidFill>
                  <a:schemeClr val="bg2"/>
                </a:solidFill>
                <a:ln w="9525" cap="rnd">
                  <a:noFill/>
                  <a:round/>
                  <a:headEnd/>
                  <a:tailEnd/>
                </a:ln>
                <a:effectLst/>
              </p:spPr>
              <p:txBody>
                <a:bodyPr/>
                <a:lstStyle/>
                <a:p>
                  <a:endParaRPr lang="en-US"/>
                </a:p>
              </p:txBody>
            </p:sp>
            <p:sp>
              <p:nvSpPr>
                <p:cNvPr id="27655" name="Freeform 7"/>
                <p:cNvSpPr>
                  <a:spLocks/>
                </p:cNvSpPr>
                <p:nvPr/>
              </p:nvSpPr>
              <p:spPr bwMode="ltGray">
                <a:xfrm>
                  <a:off x="3465" y="1592"/>
                  <a:ext cx="1080" cy="1541"/>
                </a:xfrm>
                <a:custGeom>
                  <a:avLst/>
                  <a:gdLst/>
                  <a:ahLst/>
                  <a:cxnLst>
                    <a:cxn ang="0">
                      <a:pos x="667" y="1176"/>
                    </a:cxn>
                    <a:cxn ang="0">
                      <a:pos x="396" y="1093"/>
                    </a:cxn>
                    <a:cxn ang="0">
                      <a:pos x="159" y="1067"/>
                    </a:cxn>
                    <a:cxn ang="0">
                      <a:pos x="125" y="1001"/>
                    </a:cxn>
                    <a:cxn ang="0">
                      <a:pos x="213" y="1035"/>
                    </a:cxn>
                    <a:cxn ang="0">
                      <a:pos x="401" y="1029"/>
                    </a:cxn>
                    <a:cxn ang="0">
                      <a:pos x="396" y="982"/>
                    </a:cxn>
                    <a:cxn ang="0">
                      <a:pos x="312" y="956"/>
                    </a:cxn>
                    <a:cxn ang="0">
                      <a:pos x="366" y="872"/>
                    </a:cxn>
                    <a:cxn ang="0">
                      <a:pos x="396" y="878"/>
                    </a:cxn>
                    <a:cxn ang="0">
                      <a:pos x="441" y="897"/>
                    </a:cxn>
                    <a:cxn ang="0">
                      <a:pos x="465" y="943"/>
                    </a:cxn>
                    <a:cxn ang="0">
                      <a:pos x="495" y="1029"/>
                    </a:cxn>
                    <a:cxn ang="0">
                      <a:pos x="475" y="866"/>
                    </a:cxn>
                    <a:cxn ang="0">
                      <a:pos x="514" y="878"/>
                    </a:cxn>
                    <a:cxn ang="0">
                      <a:pos x="579" y="910"/>
                    </a:cxn>
                    <a:cxn ang="0">
                      <a:pos x="618" y="949"/>
                    </a:cxn>
                    <a:cxn ang="0">
                      <a:pos x="609" y="1007"/>
                    </a:cxn>
                    <a:cxn ang="0">
                      <a:pos x="663" y="1029"/>
                    </a:cxn>
                    <a:cxn ang="0">
                      <a:pos x="723" y="1048"/>
                    </a:cxn>
                    <a:cxn ang="0">
                      <a:pos x="678" y="962"/>
                    </a:cxn>
                    <a:cxn ang="0">
                      <a:pos x="465" y="606"/>
                    </a:cxn>
                    <a:cxn ang="0">
                      <a:pos x="469" y="424"/>
                    </a:cxn>
                    <a:cxn ang="0">
                      <a:pos x="469" y="554"/>
                    </a:cxn>
                    <a:cxn ang="0">
                      <a:pos x="490" y="509"/>
                    </a:cxn>
                    <a:cxn ang="0">
                      <a:pos x="514" y="490"/>
                    </a:cxn>
                    <a:cxn ang="0">
                      <a:pos x="445" y="463"/>
                    </a:cxn>
                    <a:cxn ang="0">
                      <a:pos x="411" y="374"/>
                    </a:cxn>
                    <a:cxn ang="0">
                      <a:pos x="454" y="295"/>
                    </a:cxn>
                    <a:cxn ang="0">
                      <a:pos x="430" y="283"/>
                    </a:cxn>
                    <a:cxn ang="0">
                      <a:pos x="475" y="165"/>
                    </a:cxn>
                    <a:cxn ang="0">
                      <a:pos x="366" y="134"/>
                    </a:cxn>
                    <a:cxn ang="0">
                      <a:pos x="460" y="31"/>
                    </a:cxn>
                    <a:cxn ang="0">
                      <a:pos x="559" y="134"/>
                    </a:cxn>
                    <a:cxn ang="0">
                      <a:pos x="658" y="126"/>
                    </a:cxn>
                    <a:cxn ang="0">
                      <a:pos x="801" y="140"/>
                    </a:cxn>
                    <a:cxn ang="0">
                      <a:pos x="861" y="140"/>
                    </a:cxn>
                    <a:cxn ang="0">
                      <a:pos x="974" y="147"/>
                    </a:cxn>
                    <a:cxn ang="0">
                      <a:pos x="974" y="223"/>
                    </a:cxn>
                    <a:cxn ang="0">
                      <a:pos x="1043" y="134"/>
                    </a:cxn>
                    <a:cxn ang="0">
                      <a:pos x="994" y="264"/>
                    </a:cxn>
                    <a:cxn ang="0">
                      <a:pos x="870" y="223"/>
                    </a:cxn>
                    <a:cxn ang="0">
                      <a:pos x="648" y="165"/>
                    </a:cxn>
                    <a:cxn ang="0">
                      <a:pos x="598" y="283"/>
                    </a:cxn>
                    <a:cxn ang="0">
                      <a:pos x="751" y="211"/>
                    </a:cxn>
                    <a:cxn ang="0">
                      <a:pos x="919" y="308"/>
                    </a:cxn>
                    <a:cxn ang="0">
                      <a:pos x="678" y="302"/>
                    </a:cxn>
                    <a:cxn ang="0">
                      <a:pos x="757" y="412"/>
                    </a:cxn>
                    <a:cxn ang="0">
                      <a:pos x="682" y="451"/>
                    </a:cxn>
                    <a:cxn ang="0">
                      <a:pos x="682" y="548"/>
                    </a:cxn>
                    <a:cxn ang="0">
                      <a:pos x="766" y="839"/>
                    </a:cxn>
                    <a:cxn ang="0">
                      <a:pos x="801" y="821"/>
                    </a:cxn>
                    <a:cxn ang="0">
                      <a:pos x="861" y="891"/>
                    </a:cxn>
                    <a:cxn ang="0">
                      <a:pos x="934" y="1093"/>
                    </a:cxn>
                    <a:cxn ang="0">
                      <a:pos x="880" y="1196"/>
                    </a:cxn>
                    <a:cxn ang="0">
                      <a:pos x="998" y="1365"/>
                    </a:cxn>
                    <a:cxn ang="0">
                      <a:pos x="1063" y="1319"/>
                    </a:cxn>
                    <a:cxn ang="0">
                      <a:pos x="875" y="1474"/>
                    </a:cxn>
                  </a:cxnLst>
                  <a:rect l="0" t="0" r="r" b="b"/>
                  <a:pathLst>
                    <a:path w="1080" h="1541">
                      <a:moveTo>
                        <a:pt x="772" y="1500"/>
                      </a:moveTo>
                      <a:lnTo>
                        <a:pt x="762" y="1429"/>
                      </a:lnTo>
                      <a:lnTo>
                        <a:pt x="751" y="1396"/>
                      </a:lnTo>
                      <a:lnTo>
                        <a:pt x="751" y="1377"/>
                      </a:lnTo>
                      <a:lnTo>
                        <a:pt x="732" y="1287"/>
                      </a:lnTo>
                      <a:lnTo>
                        <a:pt x="723" y="1280"/>
                      </a:lnTo>
                      <a:lnTo>
                        <a:pt x="723" y="1272"/>
                      </a:lnTo>
                      <a:lnTo>
                        <a:pt x="723" y="1260"/>
                      </a:lnTo>
                      <a:lnTo>
                        <a:pt x="702" y="1202"/>
                      </a:lnTo>
                      <a:lnTo>
                        <a:pt x="687" y="1189"/>
                      </a:lnTo>
                      <a:lnTo>
                        <a:pt x="667" y="1176"/>
                      </a:lnTo>
                      <a:lnTo>
                        <a:pt x="653" y="1144"/>
                      </a:lnTo>
                      <a:lnTo>
                        <a:pt x="628" y="1125"/>
                      </a:lnTo>
                      <a:lnTo>
                        <a:pt x="588" y="1112"/>
                      </a:lnTo>
                      <a:lnTo>
                        <a:pt x="529" y="1098"/>
                      </a:lnTo>
                      <a:lnTo>
                        <a:pt x="514" y="1112"/>
                      </a:lnTo>
                      <a:lnTo>
                        <a:pt x="484" y="1112"/>
                      </a:lnTo>
                      <a:lnTo>
                        <a:pt x="475" y="1093"/>
                      </a:lnTo>
                      <a:lnTo>
                        <a:pt x="460" y="1087"/>
                      </a:lnTo>
                      <a:lnTo>
                        <a:pt x="435" y="1093"/>
                      </a:lnTo>
                      <a:lnTo>
                        <a:pt x="416" y="1079"/>
                      </a:lnTo>
                      <a:lnTo>
                        <a:pt x="396" y="1093"/>
                      </a:lnTo>
                      <a:lnTo>
                        <a:pt x="381" y="1093"/>
                      </a:lnTo>
                      <a:lnTo>
                        <a:pt x="371" y="1098"/>
                      </a:lnTo>
                      <a:lnTo>
                        <a:pt x="347" y="1112"/>
                      </a:lnTo>
                      <a:lnTo>
                        <a:pt x="362" y="1098"/>
                      </a:lnTo>
                      <a:lnTo>
                        <a:pt x="362" y="1093"/>
                      </a:lnTo>
                      <a:lnTo>
                        <a:pt x="362" y="1087"/>
                      </a:lnTo>
                      <a:lnTo>
                        <a:pt x="356" y="1073"/>
                      </a:lnTo>
                      <a:lnTo>
                        <a:pt x="237" y="1061"/>
                      </a:lnTo>
                      <a:lnTo>
                        <a:pt x="213" y="1061"/>
                      </a:lnTo>
                      <a:lnTo>
                        <a:pt x="188" y="1061"/>
                      </a:lnTo>
                      <a:lnTo>
                        <a:pt x="159" y="1067"/>
                      </a:lnTo>
                      <a:lnTo>
                        <a:pt x="144" y="1087"/>
                      </a:lnTo>
                      <a:lnTo>
                        <a:pt x="95" y="1093"/>
                      </a:lnTo>
                      <a:lnTo>
                        <a:pt x="110" y="1079"/>
                      </a:lnTo>
                      <a:lnTo>
                        <a:pt x="119" y="1073"/>
                      </a:lnTo>
                      <a:lnTo>
                        <a:pt x="129" y="1073"/>
                      </a:lnTo>
                      <a:lnTo>
                        <a:pt x="129" y="1067"/>
                      </a:lnTo>
                      <a:lnTo>
                        <a:pt x="134" y="1061"/>
                      </a:lnTo>
                      <a:lnTo>
                        <a:pt x="149" y="1054"/>
                      </a:lnTo>
                      <a:lnTo>
                        <a:pt x="149" y="1048"/>
                      </a:lnTo>
                      <a:lnTo>
                        <a:pt x="139" y="1035"/>
                      </a:lnTo>
                      <a:lnTo>
                        <a:pt x="125" y="1001"/>
                      </a:lnTo>
                      <a:lnTo>
                        <a:pt x="110" y="995"/>
                      </a:lnTo>
                      <a:lnTo>
                        <a:pt x="65" y="1020"/>
                      </a:lnTo>
                      <a:lnTo>
                        <a:pt x="0" y="1020"/>
                      </a:lnTo>
                      <a:lnTo>
                        <a:pt x="26" y="1014"/>
                      </a:lnTo>
                      <a:lnTo>
                        <a:pt x="40" y="1014"/>
                      </a:lnTo>
                      <a:lnTo>
                        <a:pt x="55" y="1014"/>
                      </a:lnTo>
                      <a:lnTo>
                        <a:pt x="114" y="982"/>
                      </a:lnTo>
                      <a:lnTo>
                        <a:pt x="139" y="1007"/>
                      </a:lnTo>
                      <a:lnTo>
                        <a:pt x="164" y="1035"/>
                      </a:lnTo>
                      <a:lnTo>
                        <a:pt x="184" y="1041"/>
                      </a:lnTo>
                      <a:lnTo>
                        <a:pt x="213" y="1035"/>
                      </a:lnTo>
                      <a:lnTo>
                        <a:pt x="228" y="1041"/>
                      </a:lnTo>
                      <a:lnTo>
                        <a:pt x="252" y="1035"/>
                      </a:lnTo>
                      <a:lnTo>
                        <a:pt x="272" y="1041"/>
                      </a:lnTo>
                      <a:lnTo>
                        <a:pt x="272" y="1014"/>
                      </a:lnTo>
                      <a:lnTo>
                        <a:pt x="292" y="995"/>
                      </a:lnTo>
                      <a:lnTo>
                        <a:pt x="282" y="1014"/>
                      </a:lnTo>
                      <a:lnTo>
                        <a:pt x="287" y="1029"/>
                      </a:lnTo>
                      <a:lnTo>
                        <a:pt x="292" y="1035"/>
                      </a:lnTo>
                      <a:lnTo>
                        <a:pt x="327" y="1048"/>
                      </a:lnTo>
                      <a:lnTo>
                        <a:pt x="356" y="1041"/>
                      </a:lnTo>
                      <a:lnTo>
                        <a:pt x="401" y="1029"/>
                      </a:lnTo>
                      <a:lnTo>
                        <a:pt x="435" y="1007"/>
                      </a:lnTo>
                      <a:lnTo>
                        <a:pt x="441" y="1014"/>
                      </a:lnTo>
                      <a:lnTo>
                        <a:pt x="426" y="1020"/>
                      </a:lnTo>
                      <a:lnTo>
                        <a:pt x="407" y="1029"/>
                      </a:lnTo>
                      <a:lnTo>
                        <a:pt x="356" y="1041"/>
                      </a:lnTo>
                      <a:lnTo>
                        <a:pt x="411" y="1054"/>
                      </a:lnTo>
                      <a:lnTo>
                        <a:pt x="435" y="1061"/>
                      </a:lnTo>
                      <a:lnTo>
                        <a:pt x="454" y="1054"/>
                      </a:lnTo>
                      <a:lnTo>
                        <a:pt x="445" y="1007"/>
                      </a:lnTo>
                      <a:lnTo>
                        <a:pt x="430" y="995"/>
                      </a:lnTo>
                      <a:lnTo>
                        <a:pt x="396" y="982"/>
                      </a:lnTo>
                      <a:lnTo>
                        <a:pt x="381" y="982"/>
                      </a:lnTo>
                      <a:lnTo>
                        <a:pt x="386" y="995"/>
                      </a:lnTo>
                      <a:lnTo>
                        <a:pt x="362" y="1001"/>
                      </a:lnTo>
                      <a:lnTo>
                        <a:pt x="356" y="995"/>
                      </a:lnTo>
                      <a:lnTo>
                        <a:pt x="362" y="976"/>
                      </a:lnTo>
                      <a:lnTo>
                        <a:pt x="332" y="968"/>
                      </a:lnTo>
                      <a:lnTo>
                        <a:pt x="302" y="968"/>
                      </a:lnTo>
                      <a:lnTo>
                        <a:pt x="297" y="982"/>
                      </a:lnTo>
                      <a:lnTo>
                        <a:pt x="287" y="968"/>
                      </a:lnTo>
                      <a:lnTo>
                        <a:pt x="312" y="962"/>
                      </a:lnTo>
                      <a:lnTo>
                        <a:pt x="312" y="956"/>
                      </a:lnTo>
                      <a:lnTo>
                        <a:pt x="321" y="943"/>
                      </a:lnTo>
                      <a:lnTo>
                        <a:pt x="332" y="930"/>
                      </a:lnTo>
                      <a:lnTo>
                        <a:pt x="332" y="910"/>
                      </a:lnTo>
                      <a:lnTo>
                        <a:pt x="327" y="904"/>
                      </a:lnTo>
                      <a:lnTo>
                        <a:pt x="312" y="891"/>
                      </a:lnTo>
                      <a:lnTo>
                        <a:pt x="267" y="860"/>
                      </a:lnTo>
                      <a:lnTo>
                        <a:pt x="306" y="872"/>
                      </a:lnTo>
                      <a:lnTo>
                        <a:pt x="321" y="885"/>
                      </a:lnTo>
                      <a:lnTo>
                        <a:pt x="336" y="891"/>
                      </a:lnTo>
                      <a:lnTo>
                        <a:pt x="351" y="891"/>
                      </a:lnTo>
                      <a:lnTo>
                        <a:pt x="366" y="872"/>
                      </a:lnTo>
                      <a:lnTo>
                        <a:pt x="351" y="891"/>
                      </a:lnTo>
                      <a:lnTo>
                        <a:pt x="342" y="918"/>
                      </a:lnTo>
                      <a:lnTo>
                        <a:pt x="336" y="943"/>
                      </a:lnTo>
                      <a:lnTo>
                        <a:pt x="342" y="949"/>
                      </a:lnTo>
                      <a:lnTo>
                        <a:pt x="351" y="943"/>
                      </a:lnTo>
                      <a:lnTo>
                        <a:pt x="366" y="949"/>
                      </a:lnTo>
                      <a:lnTo>
                        <a:pt x="377" y="949"/>
                      </a:lnTo>
                      <a:lnTo>
                        <a:pt x="392" y="949"/>
                      </a:lnTo>
                      <a:lnTo>
                        <a:pt x="407" y="949"/>
                      </a:lnTo>
                      <a:lnTo>
                        <a:pt x="430" y="956"/>
                      </a:lnTo>
                      <a:lnTo>
                        <a:pt x="396" y="878"/>
                      </a:lnTo>
                      <a:lnTo>
                        <a:pt x="381" y="878"/>
                      </a:lnTo>
                      <a:lnTo>
                        <a:pt x="416" y="878"/>
                      </a:lnTo>
                      <a:lnTo>
                        <a:pt x="445" y="839"/>
                      </a:lnTo>
                      <a:lnTo>
                        <a:pt x="504" y="789"/>
                      </a:lnTo>
                      <a:lnTo>
                        <a:pt x="475" y="814"/>
                      </a:lnTo>
                      <a:lnTo>
                        <a:pt x="454" y="846"/>
                      </a:lnTo>
                      <a:lnTo>
                        <a:pt x="435" y="872"/>
                      </a:lnTo>
                      <a:lnTo>
                        <a:pt x="426" y="885"/>
                      </a:lnTo>
                      <a:lnTo>
                        <a:pt x="435" y="891"/>
                      </a:lnTo>
                      <a:lnTo>
                        <a:pt x="435" y="910"/>
                      </a:lnTo>
                      <a:lnTo>
                        <a:pt x="441" y="897"/>
                      </a:lnTo>
                      <a:lnTo>
                        <a:pt x="454" y="885"/>
                      </a:lnTo>
                      <a:lnTo>
                        <a:pt x="465" y="885"/>
                      </a:lnTo>
                      <a:lnTo>
                        <a:pt x="469" y="897"/>
                      </a:lnTo>
                      <a:lnTo>
                        <a:pt x="454" y="897"/>
                      </a:lnTo>
                      <a:lnTo>
                        <a:pt x="445" y="904"/>
                      </a:lnTo>
                      <a:lnTo>
                        <a:pt x="445" y="924"/>
                      </a:lnTo>
                      <a:lnTo>
                        <a:pt x="450" y="943"/>
                      </a:lnTo>
                      <a:lnTo>
                        <a:pt x="460" y="930"/>
                      </a:lnTo>
                      <a:lnTo>
                        <a:pt x="469" y="930"/>
                      </a:lnTo>
                      <a:lnTo>
                        <a:pt x="469" y="937"/>
                      </a:lnTo>
                      <a:lnTo>
                        <a:pt x="465" y="943"/>
                      </a:lnTo>
                      <a:lnTo>
                        <a:pt x="454" y="949"/>
                      </a:lnTo>
                      <a:lnTo>
                        <a:pt x="454" y="962"/>
                      </a:lnTo>
                      <a:lnTo>
                        <a:pt x="460" y="968"/>
                      </a:lnTo>
                      <a:lnTo>
                        <a:pt x="469" y="968"/>
                      </a:lnTo>
                      <a:lnTo>
                        <a:pt x="475" y="968"/>
                      </a:lnTo>
                      <a:lnTo>
                        <a:pt x="475" y="962"/>
                      </a:lnTo>
                      <a:lnTo>
                        <a:pt x="490" y="995"/>
                      </a:lnTo>
                      <a:lnTo>
                        <a:pt x="484" y="1007"/>
                      </a:lnTo>
                      <a:lnTo>
                        <a:pt x="480" y="1014"/>
                      </a:lnTo>
                      <a:lnTo>
                        <a:pt x="480" y="1029"/>
                      </a:lnTo>
                      <a:lnTo>
                        <a:pt x="495" y="1029"/>
                      </a:lnTo>
                      <a:lnTo>
                        <a:pt x="495" y="1014"/>
                      </a:lnTo>
                      <a:lnTo>
                        <a:pt x="469" y="937"/>
                      </a:lnTo>
                      <a:lnTo>
                        <a:pt x="460" y="885"/>
                      </a:lnTo>
                      <a:lnTo>
                        <a:pt x="465" y="860"/>
                      </a:lnTo>
                      <a:lnTo>
                        <a:pt x="454" y="839"/>
                      </a:lnTo>
                      <a:lnTo>
                        <a:pt x="420" y="827"/>
                      </a:lnTo>
                      <a:lnTo>
                        <a:pt x="460" y="839"/>
                      </a:lnTo>
                      <a:lnTo>
                        <a:pt x="480" y="808"/>
                      </a:lnTo>
                      <a:lnTo>
                        <a:pt x="469" y="827"/>
                      </a:lnTo>
                      <a:lnTo>
                        <a:pt x="480" y="846"/>
                      </a:lnTo>
                      <a:lnTo>
                        <a:pt x="475" y="866"/>
                      </a:lnTo>
                      <a:lnTo>
                        <a:pt x="484" y="878"/>
                      </a:lnTo>
                      <a:lnTo>
                        <a:pt x="475" y="891"/>
                      </a:lnTo>
                      <a:lnTo>
                        <a:pt x="484" y="924"/>
                      </a:lnTo>
                      <a:lnTo>
                        <a:pt x="490" y="956"/>
                      </a:lnTo>
                      <a:lnTo>
                        <a:pt x="514" y="982"/>
                      </a:lnTo>
                      <a:lnTo>
                        <a:pt x="534" y="976"/>
                      </a:lnTo>
                      <a:lnTo>
                        <a:pt x="519" y="956"/>
                      </a:lnTo>
                      <a:lnTo>
                        <a:pt x="514" y="930"/>
                      </a:lnTo>
                      <a:lnTo>
                        <a:pt x="499" y="918"/>
                      </a:lnTo>
                      <a:lnTo>
                        <a:pt x="504" y="897"/>
                      </a:lnTo>
                      <a:lnTo>
                        <a:pt x="514" y="878"/>
                      </a:lnTo>
                      <a:lnTo>
                        <a:pt x="525" y="897"/>
                      </a:lnTo>
                      <a:lnTo>
                        <a:pt x="519" y="904"/>
                      </a:lnTo>
                      <a:lnTo>
                        <a:pt x="519" y="918"/>
                      </a:lnTo>
                      <a:lnTo>
                        <a:pt x="525" y="943"/>
                      </a:lnTo>
                      <a:lnTo>
                        <a:pt x="534" y="949"/>
                      </a:lnTo>
                      <a:lnTo>
                        <a:pt x="544" y="949"/>
                      </a:lnTo>
                      <a:lnTo>
                        <a:pt x="549" y="943"/>
                      </a:lnTo>
                      <a:lnTo>
                        <a:pt x="559" y="930"/>
                      </a:lnTo>
                      <a:lnTo>
                        <a:pt x="554" y="910"/>
                      </a:lnTo>
                      <a:lnTo>
                        <a:pt x="559" y="904"/>
                      </a:lnTo>
                      <a:lnTo>
                        <a:pt x="579" y="910"/>
                      </a:lnTo>
                      <a:lnTo>
                        <a:pt x="579" y="924"/>
                      </a:lnTo>
                      <a:lnTo>
                        <a:pt x="574" y="918"/>
                      </a:lnTo>
                      <a:lnTo>
                        <a:pt x="569" y="930"/>
                      </a:lnTo>
                      <a:lnTo>
                        <a:pt x="559" y="943"/>
                      </a:lnTo>
                      <a:lnTo>
                        <a:pt x="559" y="962"/>
                      </a:lnTo>
                      <a:lnTo>
                        <a:pt x="564" y="982"/>
                      </a:lnTo>
                      <a:lnTo>
                        <a:pt x="594" y="962"/>
                      </a:lnTo>
                      <a:lnTo>
                        <a:pt x="603" y="956"/>
                      </a:lnTo>
                      <a:lnTo>
                        <a:pt x="594" y="924"/>
                      </a:lnTo>
                      <a:lnTo>
                        <a:pt x="613" y="937"/>
                      </a:lnTo>
                      <a:lnTo>
                        <a:pt x="618" y="949"/>
                      </a:lnTo>
                      <a:lnTo>
                        <a:pt x="618" y="962"/>
                      </a:lnTo>
                      <a:lnTo>
                        <a:pt x="613" y="968"/>
                      </a:lnTo>
                      <a:lnTo>
                        <a:pt x="624" y="982"/>
                      </a:lnTo>
                      <a:lnTo>
                        <a:pt x="613" y="989"/>
                      </a:lnTo>
                      <a:lnTo>
                        <a:pt x="609" y="976"/>
                      </a:lnTo>
                      <a:lnTo>
                        <a:pt x="588" y="982"/>
                      </a:lnTo>
                      <a:lnTo>
                        <a:pt x="588" y="995"/>
                      </a:lnTo>
                      <a:lnTo>
                        <a:pt x="598" y="995"/>
                      </a:lnTo>
                      <a:lnTo>
                        <a:pt x="609" y="989"/>
                      </a:lnTo>
                      <a:lnTo>
                        <a:pt x="618" y="1001"/>
                      </a:lnTo>
                      <a:lnTo>
                        <a:pt x="609" y="1007"/>
                      </a:lnTo>
                      <a:lnTo>
                        <a:pt x="609" y="1020"/>
                      </a:lnTo>
                      <a:lnTo>
                        <a:pt x="618" y="1020"/>
                      </a:lnTo>
                      <a:lnTo>
                        <a:pt x="618" y="1048"/>
                      </a:lnTo>
                      <a:lnTo>
                        <a:pt x="624" y="1061"/>
                      </a:lnTo>
                      <a:lnTo>
                        <a:pt x="633" y="1067"/>
                      </a:lnTo>
                      <a:lnTo>
                        <a:pt x="638" y="1061"/>
                      </a:lnTo>
                      <a:lnTo>
                        <a:pt x="633" y="1048"/>
                      </a:lnTo>
                      <a:lnTo>
                        <a:pt x="618" y="1041"/>
                      </a:lnTo>
                      <a:lnTo>
                        <a:pt x="628" y="1029"/>
                      </a:lnTo>
                      <a:lnTo>
                        <a:pt x="643" y="1029"/>
                      </a:lnTo>
                      <a:lnTo>
                        <a:pt x="663" y="1029"/>
                      </a:lnTo>
                      <a:lnTo>
                        <a:pt x="678" y="1048"/>
                      </a:lnTo>
                      <a:lnTo>
                        <a:pt x="697" y="1073"/>
                      </a:lnTo>
                      <a:lnTo>
                        <a:pt x="702" y="1093"/>
                      </a:lnTo>
                      <a:lnTo>
                        <a:pt x="732" y="1125"/>
                      </a:lnTo>
                      <a:lnTo>
                        <a:pt x="747" y="1137"/>
                      </a:lnTo>
                      <a:lnTo>
                        <a:pt x="747" y="1118"/>
                      </a:lnTo>
                      <a:lnTo>
                        <a:pt x="747" y="1104"/>
                      </a:lnTo>
                      <a:lnTo>
                        <a:pt x="732" y="1054"/>
                      </a:lnTo>
                      <a:lnTo>
                        <a:pt x="723" y="1067"/>
                      </a:lnTo>
                      <a:lnTo>
                        <a:pt x="717" y="1054"/>
                      </a:lnTo>
                      <a:lnTo>
                        <a:pt x="723" y="1048"/>
                      </a:lnTo>
                      <a:lnTo>
                        <a:pt x="727" y="1029"/>
                      </a:lnTo>
                      <a:lnTo>
                        <a:pt x="717" y="995"/>
                      </a:lnTo>
                      <a:lnTo>
                        <a:pt x="702" y="982"/>
                      </a:lnTo>
                      <a:lnTo>
                        <a:pt x="653" y="956"/>
                      </a:lnTo>
                      <a:lnTo>
                        <a:pt x="648" y="962"/>
                      </a:lnTo>
                      <a:lnTo>
                        <a:pt x="624" y="943"/>
                      </a:lnTo>
                      <a:lnTo>
                        <a:pt x="633" y="937"/>
                      </a:lnTo>
                      <a:lnTo>
                        <a:pt x="658" y="956"/>
                      </a:lnTo>
                      <a:lnTo>
                        <a:pt x="687" y="968"/>
                      </a:lnTo>
                      <a:lnTo>
                        <a:pt x="682" y="956"/>
                      </a:lnTo>
                      <a:lnTo>
                        <a:pt x="678" y="962"/>
                      </a:lnTo>
                      <a:lnTo>
                        <a:pt x="667" y="956"/>
                      </a:lnTo>
                      <a:lnTo>
                        <a:pt x="673" y="949"/>
                      </a:lnTo>
                      <a:lnTo>
                        <a:pt x="678" y="943"/>
                      </a:lnTo>
                      <a:lnTo>
                        <a:pt x="673" y="930"/>
                      </a:lnTo>
                      <a:lnTo>
                        <a:pt x="658" y="930"/>
                      </a:lnTo>
                      <a:lnTo>
                        <a:pt x="638" y="937"/>
                      </a:lnTo>
                      <a:lnTo>
                        <a:pt x="648" y="918"/>
                      </a:lnTo>
                      <a:lnTo>
                        <a:pt x="667" y="904"/>
                      </a:lnTo>
                      <a:lnTo>
                        <a:pt x="603" y="736"/>
                      </a:lnTo>
                      <a:lnTo>
                        <a:pt x="564" y="620"/>
                      </a:lnTo>
                      <a:lnTo>
                        <a:pt x="465" y="606"/>
                      </a:lnTo>
                      <a:lnTo>
                        <a:pt x="317" y="606"/>
                      </a:lnTo>
                      <a:lnTo>
                        <a:pt x="381" y="599"/>
                      </a:lnTo>
                      <a:lnTo>
                        <a:pt x="430" y="599"/>
                      </a:lnTo>
                      <a:lnTo>
                        <a:pt x="441" y="574"/>
                      </a:lnTo>
                      <a:lnTo>
                        <a:pt x="454" y="568"/>
                      </a:lnTo>
                      <a:lnTo>
                        <a:pt x="454" y="548"/>
                      </a:lnTo>
                      <a:lnTo>
                        <a:pt x="454" y="529"/>
                      </a:lnTo>
                      <a:lnTo>
                        <a:pt x="469" y="516"/>
                      </a:lnTo>
                      <a:lnTo>
                        <a:pt x="465" y="496"/>
                      </a:lnTo>
                      <a:lnTo>
                        <a:pt x="469" y="451"/>
                      </a:lnTo>
                      <a:lnTo>
                        <a:pt x="469" y="424"/>
                      </a:lnTo>
                      <a:lnTo>
                        <a:pt x="484" y="432"/>
                      </a:lnTo>
                      <a:lnTo>
                        <a:pt x="490" y="451"/>
                      </a:lnTo>
                      <a:lnTo>
                        <a:pt x="480" y="451"/>
                      </a:lnTo>
                      <a:lnTo>
                        <a:pt x="484" y="476"/>
                      </a:lnTo>
                      <a:lnTo>
                        <a:pt x="495" y="490"/>
                      </a:lnTo>
                      <a:lnTo>
                        <a:pt x="484" y="503"/>
                      </a:lnTo>
                      <a:lnTo>
                        <a:pt x="490" y="516"/>
                      </a:lnTo>
                      <a:lnTo>
                        <a:pt x="484" y="535"/>
                      </a:lnTo>
                      <a:lnTo>
                        <a:pt x="484" y="548"/>
                      </a:lnTo>
                      <a:lnTo>
                        <a:pt x="475" y="548"/>
                      </a:lnTo>
                      <a:lnTo>
                        <a:pt x="469" y="554"/>
                      </a:lnTo>
                      <a:lnTo>
                        <a:pt x="454" y="581"/>
                      </a:lnTo>
                      <a:lnTo>
                        <a:pt x="454" y="587"/>
                      </a:lnTo>
                      <a:lnTo>
                        <a:pt x="484" y="593"/>
                      </a:lnTo>
                      <a:lnTo>
                        <a:pt x="495" y="593"/>
                      </a:lnTo>
                      <a:lnTo>
                        <a:pt x="510" y="599"/>
                      </a:lnTo>
                      <a:lnTo>
                        <a:pt x="564" y="599"/>
                      </a:lnTo>
                      <a:lnTo>
                        <a:pt x="559" y="548"/>
                      </a:lnTo>
                      <a:lnTo>
                        <a:pt x="544" y="523"/>
                      </a:lnTo>
                      <a:lnTo>
                        <a:pt x="525" y="509"/>
                      </a:lnTo>
                      <a:lnTo>
                        <a:pt x="504" y="503"/>
                      </a:lnTo>
                      <a:lnTo>
                        <a:pt x="490" y="509"/>
                      </a:lnTo>
                      <a:lnTo>
                        <a:pt x="475" y="509"/>
                      </a:lnTo>
                      <a:lnTo>
                        <a:pt x="469" y="490"/>
                      </a:lnTo>
                      <a:lnTo>
                        <a:pt x="469" y="470"/>
                      </a:lnTo>
                      <a:lnTo>
                        <a:pt x="465" y="470"/>
                      </a:lnTo>
                      <a:lnTo>
                        <a:pt x="469" y="432"/>
                      </a:lnTo>
                      <a:lnTo>
                        <a:pt x="484" y="432"/>
                      </a:lnTo>
                      <a:lnTo>
                        <a:pt x="495" y="451"/>
                      </a:lnTo>
                      <a:lnTo>
                        <a:pt x="484" y="457"/>
                      </a:lnTo>
                      <a:lnTo>
                        <a:pt x="490" y="470"/>
                      </a:lnTo>
                      <a:lnTo>
                        <a:pt x="504" y="482"/>
                      </a:lnTo>
                      <a:lnTo>
                        <a:pt x="514" y="490"/>
                      </a:lnTo>
                      <a:lnTo>
                        <a:pt x="525" y="482"/>
                      </a:lnTo>
                      <a:lnTo>
                        <a:pt x="519" y="476"/>
                      </a:lnTo>
                      <a:lnTo>
                        <a:pt x="519" y="463"/>
                      </a:lnTo>
                      <a:lnTo>
                        <a:pt x="504" y="457"/>
                      </a:lnTo>
                      <a:lnTo>
                        <a:pt x="490" y="438"/>
                      </a:lnTo>
                      <a:lnTo>
                        <a:pt x="475" y="432"/>
                      </a:lnTo>
                      <a:lnTo>
                        <a:pt x="465" y="438"/>
                      </a:lnTo>
                      <a:lnTo>
                        <a:pt x="460" y="444"/>
                      </a:lnTo>
                      <a:lnTo>
                        <a:pt x="454" y="451"/>
                      </a:lnTo>
                      <a:lnTo>
                        <a:pt x="450" y="457"/>
                      </a:lnTo>
                      <a:lnTo>
                        <a:pt x="445" y="463"/>
                      </a:lnTo>
                      <a:lnTo>
                        <a:pt x="435" y="482"/>
                      </a:lnTo>
                      <a:lnTo>
                        <a:pt x="416" y="496"/>
                      </a:lnTo>
                      <a:lnTo>
                        <a:pt x="411" y="482"/>
                      </a:lnTo>
                      <a:lnTo>
                        <a:pt x="430" y="470"/>
                      </a:lnTo>
                      <a:lnTo>
                        <a:pt x="430" y="457"/>
                      </a:lnTo>
                      <a:lnTo>
                        <a:pt x="441" y="451"/>
                      </a:lnTo>
                      <a:lnTo>
                        <a:pt x="445" y="438"/>
                      </a:lnTo>
                      <a:lnTo>
                        <a:pt x="441" y="424"/>
                      </a:lnTo>
                      <a:lnTo>
                        <a:pt x="426" y="418"/>
                      </a:lnTo>
                      <a:lnTo>
                        <a:pt x="411" y="399"/>
                      </a:lnTo>
                      <a:lnTo>
                        <a:pt x="411" y="374"/>
                      </a:lnTo>
                      <a:lnTo>
                        <a:pt x="416" y="399"/>
                      </a:lnTo>
                      <a:lnTo>
                        <a:pt x="426" y="412"/>
                      </a:lnTo>
                      <a:lnTo>
                        <a:pt x="445" y="380"/>
                      </a:lnTo>
                      <a:lnTo>
                        <a:pt x="441" y="353"/>
                      </a:lnTo>
                      <a:lnTo>
                        <a:pt x="445" y="334"/>
                      </a:lnTo>
                      <a:lnTo>
                        <a:pt x="454" y="341"/>
                      </a:lnTo>
                      <a:lnTo>
                        <a:pt x="460" y="360"/>
                      </a:lnTo>
                      <a:lnTo>
                        <a:pt x="484" y="366"/>
                      </a:lnTo>
                      <a:lnTo>
                        <a:pt x="495" y="341"/>
                      </a:lnTo>
                      <a:lnTo>
                        <a:pt x="465" y="322"/>
                      </a:lnTo>
                      <a:lnTo>
                        <a:pt x="454" y="295"/>
                      </a:lnTo>
                      <a:lnTo>
                        <a:pt x="465" y="295"/>
                      </a:lnTo>
                      <a:lnTo>
                        <a:pt x="475" y="316"/>
                      </a:lnTo>
                      <a:lnTo>
                        <a:pt x="490" y="328"/>
                      </a:lnTo>
                      <a:lnTo>
                        <a:pt x="484" y="295"/>
                      </a:lnTo>
                      <a:lnTo>
                        <a:pt x="460" y="289"/>
                      </a:lnTo>
                      <a:lnTo>
                        <a:pt x="441" y="295"/>
                      </a:lnTo>
                      <a:lnTo>
                        <a:pt x="445" y="322"/>
                      </a:lnTo>
                      <a:lnTo>
                        <a:pt x="445" y="353"/>
                      </a:lnTo>
                      <a:lnTo>
                        <a:pt x="430" y="353"/>
                      </a:lnTo>
                      <a:lnTo>
                        <a:pt x="426" y="328"/>
                      </a:lnTo>
                      <a:lnTo>
                        <a:pt x="430" y="283"/>
                      </a:lnTo>
                      <a:lnTo>
                        <a:pt x="450" y="270"/>
                      </a:lnTo>
                      <a:lnTo>
                        <a:pt x="475" y="277"/>
                      </a:lnTo>
                      <a:lnTo>
                        <a:pt x="484" y="249"/>
                      </a:lnTo>
                      <a:lnTo>
                        <a:pt x="475" y="236"/>
                      </a:lnTo>
                      <a:lnTo>
                        <a:pt x="460" y="249"/>
                      </a:lnTo>
                      <a:lnTo>
                        <a:pt x="450" y="270"/>
                      </a:lnTo>
                      <a:lnTo>
                        <a:pt x="445" y="249"/>
                      </a:lnTo>
                      <a:lnTo>
                        <a:pt x="445" y="223"/>
                      </a:lnTo>
                      <a:lnTo>
                        <a:pt x="450" y="184"/>
                      </a:lnTo>
                      <a:lnTo>
                        <a:pt x="454" y="165"/>
                      </a:lnTo>
                      <a:lnTo>
                        <a:pt x="475" y="165"/>
                      </a:lnTo>
                      <a:lnTo>
                        <a:pt x="490" y="178"/>
                      </a:lnTo>
                      <a:lnTo>
                        <a:pt x="480" y="95"/>
                      </a:lnTo>
                      <a:lnTo>
                        <a:pt x="454" y="108"/>
                      </a:lnTo>
                      <a:lnTo>
                        <a:pt x="430" y="120"/>
                      </a:lnTo>
                      <a:lnTo>
                        <a:pt x="430" y="147"/>
                      </a:lnTo>
                      <a:lnTo>
                        <a:pt x="420" y="140"/>
                      </a:lnTo>
                      <a:lnTo>
                        <a:pt x="392" y="140"/>
                      </a:lnTo>
                      <a:lnTo>
                        <a:pt x="371" y="153"/>
                      </a:lnTo>
                      <a:lnTo>
                        <a:pt x="366" y="159"/>
                      </a:lnTo>
                      <a:lnTo>
                        <a:pt x="362" y="147"/>
                      </a:lnTo>
                      <a:lnTo>
                        <a:pt x="366" y="134"/>
                      </a:lnTo>
                      <a:lnTo>
                        <a:pt x="377" y="120"/>
                      </a:lnTo>
                      <a:lnTo>
                        <a:pt x="392" y="134"/>
                      </a:lnTo>
                      <a:lnTo>
                        <a:pt x="407" y="134"/>
                      </a:lnTo>
                      <a:lnTo>
                        <a:pt x="416" y="126"/>
                      </a:lnTo>
                      <a:lnTo>
                        <a:pt x="416" y="114"/>
                      </a:lnTo>
                      <a:lnTo>
                        <a:pt x="426" y="108"/>
                      </a:lnTo>
                      <a:lnTo>
                        <a:pt x="445" y="108"/>
                      </a:lnTo>
                      <a:lnTo>
                        <a:pt x="450" y="95"/>
                      </a:lnTo>
                      <a:lnTo>
                        <a:pt x="460" y="101"/>
                      </a:lnTo>
                      <a:lnTo>
                        <a:pt x="469" y="95"/>
                      </a:lnTo>
                      <a:lnTo>
                        <a:pt x="460" y="31"/>
                      </a:lnTo>
                      <a:lnTo>
                        <a:pt x="554" y="0"/>
                      </a:lnTo>
                      <a:lnTo>
                        <a:pt x="543" y="74"/>
                      </a:lnTo>
                      <a:lnTo>
                        <a:pt x="540" y="95"/>
                      </a:lnTo>
                      <a:lnTo>
                        <a:pt x="549" y="95"/>
                      </a:lnTo>
                      <a:lnTo>
                        <a:pt x="559" y="82"/>
                      </a:lnTo>
                      <a:lnTo>
                        <a:pt x="564" y="82"/>
                      </a:lnTo>
                      <a:lnTo>
                        <a:pt x="569" y="101"/>
                      </a:lnTo>
                      <a:lnTo>
                        <a:pt x="559" y="108"/>
                      </a:lnTo>
                      <a:lnTo>
                        <a:pt x="549" y="114"/>
                      </a:lnTo>
                      <a:lnTo>
                        <a:pt x="554" y="134"/>
                      </a:lnTo>
                      <a:lnTo>
                        <a:pt x="559" y="134"/>
                      </a:lnTo>
                      <a:lnTo>
                        <a:pt x="564" y="126"/>
                      </a:lnTo>
                      <a:lnTo>
                        <a:pt x="564" y="120"/>
                      </a:lnTo>
                      <a:lnTo>
                        <a:pt x="564" y="101"/>
                      </a:lnTo>
                      <a:lnTo>
                        <a:pt x="574" y="95"/>
                      </a:lnTo>
                      <a:lnTo>
                        <a:pt x="574" y="120"/>
                      </a:lnTo>
                      <a:lnTo>
                        <a:pt x="588" y="126"/>
                      </a:lnTo>
                      <a:lnTo>
                        <a:pt x="579" y="147"/>
                      </a:lnTo>
                      <a:lnTo>
                        <a:pt x="598" y="140"/>
                      </a:lnTo>
                      <a:lnTo>
                        <a:pt x="618" y="134"/>
                      </a:lnTo>
                      <a:lnTo>
                        <a:pt x="643" y="126"/>
                      </a:lnTo>
                      <a:lnTo>
                        <a:pt x="658" y="126"/>
                      </a:lnTo>
                      <a:lnTo>
                        <a:pt x="663" y="140"/>
                      </a:lnTo>
                      <a:lnTo>
                        <a:pt x="687" y="134"/>
                      </a:lnTo>
                      <a:lnTo>
                        <a:pt x="692" y="140"/>
                      </a:lnTo>
                      <a:lnTo>
                        <a:pt x="723" y="134"/>
                      </a:lnTo>
                      <a:lnTo>
                        <a:pt x="742" y="147"/>
                      </a:lnTo>
                      <a:lnTo>
                        <a:pt x="766" y="147"/>
                      </a:lnTo>
                      <a:lnTo>
                        <a:pt x="766" y="108"/>
                      </a:lnTo>
                      <a:lnTo>
                        <a:pt x="772" y="108"/>
                      </a:lnTo>
                      <a:lnTo>
                        <a:pt x="772" y="140"/>
                      </a:lnTo>
                      <a:lnTo>
                        <a:pt x="792" y="153"/>
                      </a:lnTo>
                      <a:lnTo>
                        <a:pt x="801" y="140"/>
                      </a:lnTo>
                      <a:lnTo>
                        <a:pt x="811" y="140"/>
                      </a:lnTo>
                      <a:lnTo>
                        <a:pt x="820" y="159"/>
                      </a:lnTo>
                      <a:lnTo>
                        <a:pt x="846" y="159"/>
                      </a:lnTo>
                      <a:lnTo>
                        <a:pt x="841" y="140"/>
                      </a:lnTo>
                      <a:lnTo>
                        <a:pt x="856" y="140"/>
                      </a:lnTo>
                      <a:lnTo>
                        <a:pt x="850" y="153"/>
                      </a:lnTo>
                      <a:lnTo>
                        <a:pt x="841" y="153"/>
                      </a:lnTo>
                      <a:lnTo>
                        <a:pt x="850" y="165"/>
                      </a:lnTo>
                      <a:lnTo>
                        <a:pt x="865" y="165"/>
                      </a:lnTo>
                      <a:lnTo>
                        <a:pt x="865" y="153"/>
                      </a:lnTo>
                      <a:lnTo>
                        <a:pt x="861" y="140"/>
                      </a:lnTo>
                      <a:lnTo>
                        <a:pt x="870" y="140"/>
                      </a:lnTo>
                      <a:lnTo>
                        <a:pt x="870" y="101"/>
                      </a:lnTo>
                      <a:lnTo>
                        <a:pt x="885" y="140"/>
                      </a:lnTo>
                      <a:lnTo>
                        <a:pt x="899" y="159"/>
                      </a:lnTo>
                      <a:lnTo>
                        <a:pt x="914" y="165"/>
                      </a:lnTo>
                      <a:lnTo>
                        <a:pt x="925" y="153"/>
                      </a:lnTo>
                      <a:lnTo>
                        <a:pt x="944" y="172"/>
                      </a:lnTo>
                      <a:lnTo>
                        <a:pt x="944" y="108"/>
                      </a:lnTo>
                      <a:lnTo>
                        <a:pt x="969" y="95"/>
                      </a:lnTo>
                      <a:lnTo>
                        <a:pt x="969" y="134"/>
                      </a:lnTo>
                      <a:lnTo>
                        <a:pt x="974" y="147"/>
                      </a:lnTo>
                      <a:lnTo>
                        <a:pt x="984" y="165"/>
                      </a:lnTo>
                      <a:lnTo>
                        <a:pt x="979" y="178"/>
                      </a:lnTo>
                      <a:lnTo>
                        <a:pt x="969" y="165"/>
                      </a:lnTo>
                      <a:lnTo>
                        <a:pt x="959" y="178"/>
                      </a:lnTo>
                      <a:lnTo>
                        <a:pt x="944" y="172"/>
                      </a:lnTo>
                      <a:lnTo>
                        <a:pt x="925" y="165"/>
                      </a:lnTo>
                      <a:lnTo>
                        <a:pt x="919" y="184"/>
                      </a:lnTo>
                      <a:lnTo>
                        <a:pt x="934" y="192"/>
                      </a:lnTo>
                      <a:lnTo>
                        <a:pt x="955" y="192"/>
                      </a:lnTo>
                      <a:lnTo>
                        <a:pt x="959" y="211"/>
                      </a:lnTo>
                      <a:lnTo>
                        <a:pt x="974" y="223"/>
                      </a:lnTo>
                      <a:lnTo>
                        <a:pt x="989" y="211"/>
                      </a:lnTo>
                      <a:lnTo>
                        <a:pt x="984" y="192"/>
                      </a:lnTo>
                      <a:lnTo>
                        <a:pt x="994" y="172"/>
                      </a:lnTo>
                      <a:lnTo>
                        <a:pt x="984" y="140"/>
                      </a:lnTo>
                      <a:lnTo>
                        <a:pt x="994" y="101"/>
                      </a:lnTo>
                      <a:lnTo>
                        <a:pt x="998" y="101"/>
                      </a:lnTo>
                      <a:lnTo>
                        <a:pt x="1009" y="120"/>
                      </a:lnTo>
                      <a:lnTo>
                        <a:pt x="998" y="126"/>
                      </a:lnTo>
                      <a:lnTo>
                        <a:pt x="1009" y="140"/>
                      </a:lnTo>
                      <a:lnTo>
                        <a:pt x="1028" y="134"/>
                      </a:lnTo>
                      <a:lnTo>
                        <a:pt x="1043" y="134"/>
                      </a:lnTo>
                      <a:lnTo>
                        <a:pt x="1033" y="153"/>
                      </a:lnTo>
                      <a:lnTo>
                        <a:pt x="1038" y="165"/>
                      </a:lnTo>
                      <a:lnTo>
                        <a:pt x="1018" y="172"/>
                      </a:lnTo>
                      <a:lnTo>
                        <a:pt x="1033" y="192"/>
                      </a:lnTo>
                      <a:lnTo>
                        <a:pt x="1043" y="211"/>
                      </a:lnTo>
                      <a:lnTo>
                        <a:pt x="1028" y="244"/>
                      </a:lnTo>
                      <a:lnTo>
                        <a:pt x="1004" y="230"/>
                      </a:lnTo>
                      <a:lnTo>
                        <a:pt x="998" y="264"/>
                      </a:lnTo>
                      <a:lnTo>
                        <a:pt x="1018" y="270"/>
                      </a:lnTo>
                      <a:lnTo>
                        <a:pt x="1009" y="283"/>
                      </a:lnTo>
                      <a:lnTo>
                        <a:pt x="994" y="264"/>
                      </a:lnTo>
                      <a:lnTo>
                        <a:pt x="994" y="283"/>
                      </a:lnTo>
                      <a:lnTo>
                        <a:pt x="1009" y="295"/>
                      </a:lnTo>
                      <a:lnTo>
                        <a:pt x="964" y="277"/>
                      </a:lnTo>
                      <a:lnTo>
                        <a:pt x="934" y="249"/>
                      </a:lnTo>
                      <a:lnTo>
                        <a:pt x="910" y="264"/>
                      </a:lnTo>
                      <a:lnTo>
                        <a:pt x="880" y="249"/>
                      </a:lnTo>
                      <a:lnTo>
                        <a:pt x="875" y="236"/>
                      </a:lnTo>
                      <a:lnTo>
                        <a:pt x="905" y="223"/>
                      </a:lnTo>
                      <a:lnTo>
                        <a:pt x="899" y="205"/>
                      </a:lnTo>
                      <a:lnTo>
                        <a:pt x="875" y="198"/>
                      </a:lnTo>
                      <a:lnTo>
                        <a:pt x="870" y="223"/>
                      </a:lnTo>
                      <a:lnTo>
                        <a:pt x="850" y="217"/>
                      </a:lnTo>
                      <a:lnTo>
                        <a:pt x="846" y="198"/>
                      </a:lnTo>
                      <a:lnTo>
                        <a:pt x="841" y="230"/>
                      </a:lnTo>
                      <a:lnTo>
                        <a:pt x="816" y="255"/>
                      </a:lnTo>
                      <a:lnTo>
                        <a:pt x="801" y="244"/>
                      </a:lnTo>
                      <a:lnTo>
                        <a:pt x="806" y="205"/>
                      </a:lnTo>
                      <a:lnTo>
                        <a:pt x="801" y="178"/>
                      </a:lnTo>
                      <a:lnTo>
                        <a:pt x="781" y="184"/>
                      </a:lnTo>
                      <a:lnTo>
                        <a:pt x="751" y="178"/>
                      </a:lnTo>
                      <a:lnTo>
                        <a:pt x="712" y="165"/>
                      </a:lnTo>
                      <a:lnTo>
                        <a:pt x="648" y="165"/>
                      </a:lnTo>
                      <a:lnTo>
                        <a:pt x="628" y="165"/>
                      </a:lnTo>
                      <a:lnTo>
                        <a:pt x="633" y="178"/>
                      </a:lnTo>
                      <a:lnTo>
                        <a:pt x="633" y="192"/>
                      </a:lnTo>
                      <a:lnTo>
                        <a:pt x="628" y="223"/>
                      </a:lnTo>
                      <a:lnTo>
                        <a:pt x="609" y="223"/>
                      </a:lnTo>
                      <a:lnTo>
                        <a:pt x="598" y="205"/>
                      </a:lnTo>
                      <a:lnTo>
                        <a:pt x="583" y="211"/>
                      </a:lnTo>
                      <a:lnTo>
                        <a:pt x="579" y="249"/>
                      </a:lnTo>
                      <a:lnTo>
                        <a:pt x="594" y="236"/>
                      </a:lnTo>
                      <a:lnTo>
                        <a:pt x="609" y="255"/>
                      </a:lnTo>
                      <a:lnTo>
                        <a:pt x="598" y="283"/>
                      </a:lnTo>
                      <a:lnTo>
                        <a:pt x="603" y="302"/>
                      </a:lnTo>
                      <a:lnTo>
                        <a:pt x="633" y="295"/>
                      </a:lnTo>
                      <a:lnTo>
                        <a:pt x="663" y="289"/>
                      </a:lnTo>
                      <a:lnTo>
                        <a:pt x="663" y="264"/>
                      </a:lnTo>
                      <a:lnTo>
                        <a:pt x="628" y="249"/>
                      </a:lnTo>
                      <a:lnTo>
                        <a:pt x="673" y="244"/>
                      </a:lnTo>
                      <a:lnTo>
                        <a:pt x="678" y="249"/>
                      </a:lnTo>
                      <a:lnTo>
                        <a:pt x="692" y="236"/>
                      </a:lnTo>
                      <a:lnTo>
                        <a:pt x="707" y="244"/>
                      </a:lnTo>
                      <a:lnTo>
                        <a:pt x="736" y="236"/>
                      </a:lnTo>
                      <a:lnTo>
                        <a:pt x="751" y="211"/>
                      </a:lnTo>
                      <a:lnTo>
                        <a:pt x="747" y="172"/>
                      </a:lnTo>
                      <a:lnTo>
                        <a:pt x="757" y="211"/>
                      </a:lnTo>
                      <a:lnTo>
                        <a:pt x="766" y="236"/>
                      </a:lnTo>
                      <a:lnTo>
                        <a:pt x="806" y="236"/>
                      </a:lnTo>
                      <a:lnTo>
                        <a:pt x="811" y="184"/>
                      </a:lnTo>
                      <a:lnTo>
                        <a:pt x="826" y="184"/>
                      </a:lnTo>
                      <a:lnTo>
                        <a:pt x="816" y="230"/>
                      </a:lnTo>
                      <a:lnTo>
                        <a:pt x="841" y="230"/>
                      </a:lnTo>
                      <a:lnTo>
                        <a:pt x="895" y="249"/>
                      </a:lnTo>
                      <a:lnTo>
                        <a:pt x="861" y="277"/>
                      </a:lnTo>
                      <a:lnTo>
                        <a:pt x="919" y="308"/>
                      </a:lnTo>
                      <a:lnTo>
                        <a:pt x="979" y="328"/>
                      </a:lnTo>
                      <a:lnTo>
                        <a:pt x="998" y="353"/>
                      </a:lnTo>
                      <a:lnTo>
                        <a:pt x="989" y="366"/>
                      </a:lnTo>
                      <a:lnTo>
                        <a:pt x="969" y="348"/>
                      </a:lnTo>
                      <a:lnTo>
                        <a:pt x="919" y="322"/>
                      </a:lnTo>
                      <a:lnTo>
                        <a:pt x="880" y="316"/>
                      </a:lnTo>
                      <a:lnTo>
                        <a:pt x="841" y="302"/>
                      </a:lnTo>
                      <a:lnTo>
                        <a:pt x="826" y="283"/>
                      </a:lnTo>
                      <a:lnTo>
                        <a:pt x="766" y="270"/>
                      </a:lnTo>
                      <a:lnTo>
                        <a:pt x="717" y="283"/>
                      </a:lnTo>
                      <a:lnTo>
                        <a:pt x="678" y="302"/>
                      </a:lnTo>
                      <a:lnTo>
                        <a:pt x="638" y="334"/>
                      </a:lnTo>
                      <a:lnTo>
                        <a:pt x="618" y="366"/>
                      </a:lnTo>
                      <a:lnTo>
                        <a:pt x="624" y="392"/>
                      </a:lnTo>
                      <a:lnTo>
                        <a:pt x="643" y="424"/>
                      </a:lnTo>
                      <a:lnTo>
                        <a:pt x="663" y="418"/>
                      </a:lnTo>
                      <a:lnTo>
                        <a:pt x="692" y="399"/>
                      </a:lnTo>
                      <a:lnTo>
                        <a:pt x="712" y="386"/>
                      </a:lnTo>
                      <a:lnTo>
                        <a:pt x="712" y="348"/>
                      </a:lnTo>
                      <a:lnTo>
                        <a:pt x="732" y="353"/>
                      </a:lnTo>
                      <a:lnTo>
                        <a:pt x="717" y="386"/>
                      </a:lnTo>
                      <a:lnTo>
                        <a:pt x="757" y="412"/>
                      </a:lnTo>
                      <a:lnTo>
                        <a:pt x="762" y="444"/>
                      </a:lnTo>
                      <a:lnTo>
                        <a:pt x="826" y="399"/>
                      </a:lnTo>
                      <a:lnTo>
                        <a:pt x="831" y="418"/>
                      </a:lnTo>
                      <a:lnTo>
                        <a:pt x="811" y="438"/>
                      </a:lnTo>
                      <a:lnTo>
                        <a:pt x="846" y="444"/>
                      </a:lnTo>
                      <a:lnTo>
                        <a:pt x="846" y="463"/>
                      </a:lnTo>
                      <a:lnTo>
                        <a:pt x="816" y="470"/>
                      </a:lnTo>
                      <a:lnTo>
                        <a:pt x="781" y="438"/>
                      </a:lnTo>
                      <a:lnTo>
                        <a:pt x="732" y="451"/>
                      </a:lnTo>
                      <a:lnTo>
                        <a:pt x="702" y="457"/>
                      </a:lnTo>
                      <a:lnTo>
                        <a:pt x="682" y="451"/>
                      </a:lnTo>
                      <a:lnTo>
                        <a:pt x="643" y="438"/>
                      </a:lnTo>
                      <a:lnTo>
                        <a:pt x="678" y="476"/>
                      </a:lnTo>
                      <a:lnTo>
                        <a:pt x="712" y="509"/>
                      </a:lnTo>
                      <a:lnTo>
                        <a:pt x="751" y="503"/>
                      </a:lnTo>
                      <a:lnTo>
                        <a:pt x="781" y="509"/>
                      </a:lnTo>
                      <a:lnTo>
                        <a:pt x="781" y="529"/>
                      </a:lnTo>
                      <a:lnTo>
                        <a:pt x="751" y="529"/>
                      </a:lnTo>
                      <a:lnTo>
                        <a:pt x="723" y="509"/>
                      </a:lnTo>
                      <a:lnTo>
                        <a:pt x="702" y="509"/>
                      </a:lnTo>
                      <a:lnTo>
                        <a:pt x="707" y="543"/>
                      </a:lnTo>
                      <a:lnTo>
                        <a:pt x="682" y="548"/>
                      </a:lnTo>
                      <a:lnTo>
                        <a:pt x="648" y="535"/>
                      </a:lnTo>
                      <a:lnTo>
                        <a:pt x="653" y="503"/>
                      </a:lnTo>
                      <a:lnTo>
                        <a:pt x="673" y="535"/>
                      </a:lnTo>
                      <a:lnTo>
                        <a:pt x="678" y="516"/>
                      </a:lnTo>
                      <a:lnTo>
                        <a:pt x="643" y="482"/>
                      </a:lnTo>
                      <a:lnTo>
                        <a:pt x="609" y="490"/>
                      </a:lnTo>
                      <a:lnTo>
                        <a:pt x="613" y="523"/>
                      </a:lnTo>
                      <a:lnTo>
                        <a:pt x="633" y="581"/>
                      </a:lnTo>
                      <a:lnTo>
                        <a:pt x="678" y="710"/>
                      </a:lnTo>
                      <a:lnTo>
                        <a:pt x="732" y="795"/>
                      </a:lnTo>
                      <a:lnTo>
                        <a:pt x="766" y="839"/>
                      </a:lnTo>
                      <a:lnTo>
                        <a:pt x="781" y="860"/>
                      </a:lnTo>
                      <a:lnTo>
                        <a:pt x="786" y="860"/>
                      </a:lnTo>
                      <a:lnTo>
                        <a:pt x="777" y="833"/>
                      </a:lnTo>
                      <a:lnTo>
                        <a:pt x="766" y="808"/>
                      </a:lnTo>
                      <a:lnTo>
                        <a:pt x="772" y="814"/>
                      </a:lnTo>
                      <a:lnTo>
                        <a:pt x="792" y="800"/>
                      </a:lnTo>
                      <a:lnTo>
                        <a:pt x="816" y="800"/>
                      </a:lnTo>
                      <a:lnTo>
                        <a:pt x="875" y="781"/>
                      </a:lnTo>
                      <a:lnTo>
                        <a:pt x="885" y="768"/>
                      </a:lnTo>
                      <a:lnTo>
                        <a:pt x="880" y="795"/>
                      </a:lnTo>
                      <a:lnTo>
                        <a:pt x="801" y="821"/>
                      </a:lnTo>
                      <a:lnTo>
                        <a:pt x="796" y="839"/>
                      </a:lnTo>
                      <a:lnTo>
                        <a:pt x="806" y="852"/>
                      </a:lnTo>
                      <a:lnTo>
                        <a:pt x="811" y="866"/>
                      </a:lnTo>
                      <a:lnTo>
                        <a:pt x="806" y="885"/>
                      </a:lnTo>
                      <a:lnTo>
                        <a:pt x="816" y="924"/>
                      </a:lnTo>
                      <a:lnTo>
                        <a:pt x="850" y="949"/>
                      </a:lnTo>
                      <a:lnTo>
                        <a:pt x="856" y="924"/>
                      </a:lnTo>
                      <a:lnTo>
                        <a:pt x="846" y="891"/>
                      </a:lnTo>
                      <a:lnTo>
                        <a:pt x="841" y="885"/>
                      </a:lnTo>
                      <a:lnTo>
                        <a:pt x="861" y="878"/>
                      </a:lnTo>
                      <a:lnTo>
                        <a:pt x="861" y="891"/>
                      </a:lnTo>
                      <a:lnTo>
                        <a:pt x="856" y="910"/>
                      </a:lnTo>
                      <a:lnTo>
                        <a:pt x="861" y="937"/>
                      </a:lnTo>
                      <a:lnTo>
                        <a:pt x="870" y="943"/>
                      </a:lnTo>
                      <a:lnTo>
                        <a:pt x="895" y="1014"/>
                      </a:lnTo>
                      <a:lnTo>
                        <a:pt x="899" y="1054"/>
                      </a:lnTo>
                      <a:lnTo>
                        <a:pt x="870" y="1098"/>
                      </a:lnTo>
                      <a:lnTo>
                        <a:pt x="865" y="1112"/>
                      </a:lnTo>
                      <a:lnTo>
                        <a:pt x="890" y="1087"/>
                      </a:lnTo>
                      <a:lnTo>
                        <a:pt x="905" y="1079"/>
                      </a:lnTo>
                      <a:lnTo>
                        <a:pt x="919" y="1079"/>
                      </a:lnTo>
                      <a:lnTo>
                        <a:pt x="934" y="1093"/>
                      </a:lnTo>
                      <a:lnTo>
                        <a:pt x="949" y="1079"/>
                      </a:lnTo>
                      <a:lnTo>
                        <a:pt x="929" y="1118"/>
                      </a:lnTo>
                      <a:lnTo>
                        <a:pt x="914" y="1112"/>
                      </a:lnTo>
                      <a:lnTo>
                        <a:pt x="905" y="1112"/>
                      </a:lnTo>
                      <a:lnTo>
                        <a:pt x="899" y="1131"/>
                      </a:lnTo>
                      <a:lnTo>
                        <a:pt x="885" y="1150"/>
                      </a:lnTo>
                      <a:lnTo>
                        <a:pt x="870" y="1158"/>
                      </a:lnTo>
                      <a:lnTo>
                        <a:pt x="875" y="1176"/>
                      </a:lnTo>
                      <a:lnTo>
                        <a:pt x="885" y="1176"/>
                      </a:lnTo>
                      <a:lnTo>
                        <a:pt x="890" y="1196"/>
                      </a:lnTo>
                      <a:lnTo>
                        <a:pt x="880" y="1196"/>
                      </a:lnTo>
                      <a:lnTo>
                        <a:pt x="870" y="1189"/>
                      </a:lnTo>
                      <a:lnTo>
                        <a:pt x="861" y="1164"/>
                      </a:lnTo>
                      <a:lnTo>
                        <a:pt x="850" y="1170"/>
                      </a:lnTo>
                      <a:lnTo>
                        <a:pt x="841" y="1208"/>
                      </a:lnTo>
                      <a:lnTo>
                        <a:pt x="841" y="1241"/>
                      </a:lnTo>
                      <a:lnTo>
                        <a:pt x="846" y="1287"/>
                      </a:lnTo>
                      <a:lnTo>
                        <a:pt x="846" y="1319"/>
                      </a:lnTo>
                      <a:lnTo>
                        <a:pt x="846" y="1344"/>
                      </a:lnTo>
                      <a:lnTo>
                        <a:pt x="865" y="1391"/>
                      </a:lnTo>
                      <a:lnTo>
                        <a:pt x="870" y="1404"/>
                      </a:lnTo>
                      <a:lnTo>
                        <a:pt x="998" y="1365"/>
                      </a:lnTo>
                      <a:lnTo>
                        <a:pt x="1018" y="1344"/>
                      </a:lnTo>
                      <a:lnTo>
                        <a:pt x="1028" y="1300"/>
                      </a:lnTo>
                      <a:lnTo>
                        <a:pt x="1024" y="1280"/>
                      </a:lnTo>
                      <a:lnTo>
                        <a:pt x="1028" y="1260"/>
                      </a:lnTo>
                      <a:lnTo>
                        <a:pt x="1028" y="1280"/>
                      </a:lnTo>
                      <a:lnTo>
                        <a:pt x="1063" y="1247"/>
                      </a:lnTo>
                      <a:lnTo>
                        <a:pt x="1079" y="1247"/>
                      </a:lnTo>
                      <a:lnTo>
                        <a:pt x="1079" y="1280"/>
                      </a:lnTo>
                      <a:lnTo>
                        <a:pt x="1063" y="1294"/>
                      </a:lnTo>
                      <a:lnTo>
                        <a:pt x="1052" y="1319"/>
                      </a:lnTo>
                      <a:lnTo>
                        <a:pt x="1063" y="1319"/>
                      </a:lnTo>
                      <a:lnTo>
                        <a:pt x="1048" y="1385"/>
                      </a:lnTo>
                      <a:lnTo>
                        <a:pt x="1038" y="1410"/>
                      </a:lnTo>
                      <a:lnTo>
                        <a:pt x="1033" y="1396"/>
                      </a:lnTo>
                      <a:lnTo>
                        <a:pt x="1013" y="1410"/>
                      </a:lnTo>
                      <a:lnTo>
                        <a:pt x="1004" y="1423"/>
                      </a:lnTo>
                      <a:lnTo>
                        <a:pt x="979" y="1423"/>
                      </a:lnTo>
                      <a:lnTo>
                        <a:pt x="979" y="1435"/>
                      </a:lnTo>
                      <a:lnTo>
                        <a:pt x="955" y="1423"/>
                      </a:lnTo>
                      <a:lnTo>
                        <a:pt x="919" y="1423"/>
                      </a:lnTo>
                      <a:lnTo>
                        <a:pt x="885" y="1448"/>
                      </a:lnTo>
                      <a:lnTo>
                        <a:pt x="875" y="1474"/>
                      </a:lnTo>
                      <a:lnTo>
                        <a:pt x="875" y="1500"/>
                      </a:lnTo>
                      <a:lnTo>
                        <a:pt x="880" y="1540"/>
                      </a:lnTo>
                      <a:lnTo>
                        <a:pt x="772" y="1500"/>
                      </a:lnTo>
                    </a:path>
                  </a:pathLst>
                </a:custGeom>
                <a:solidFill>
                  <a:schemeClr val="bg2"/>
                </a:solidFill>
                <a:ln w="9525" cap="rnd">
                  <a:noFill/>
                  <a:round/>
                  <a:headEnd/>
                  <a:tailEnd/>
                </a:ln>
                <a:effectLst/>
              </p:spPr>
              <p:txBody>
                <a:bodyPr/>
                <a:lstStyle/>
                <a:p>
                  <a:endParaRPr lang="en-US"/>
                </a:p>
              </p:txBody>
            </p:sp>
            <p:sp>
              <p:nvSpPr>
                <p:cNvPr id="27656" name="Freeform 8"/>
                <p:cNvSpPr>
                  <a:spLocks/>
                </p:cNvSpPr>
                <p:nvPr/>
              </p:nvSpPr>
              <p:spPr bwMode="ltGray">
                <a:xfrm>
                  <a:off x="4311" y="624"/>
                  <a:ext cx="1010" cy="2504"/>
                </a:xfrm>
                <a:custGeom>
                  <a:avLst/>
                  <a:gdLst/>
                  <a:ahLst/>
                  <a:cxnLst>
                    <a:cxn ang="0">
                      <a:pos x="257" y="2112"/>
                    </a:cxn>
                    <a:cxn ang="0">
                      <a:pos x="217" y="1969"/>
                    </a:cxn>
                    <a:cxn ang="0">
                      <a:pos x="262" y="1963"/>
                    </a:cxn>
                    <a:cxn ang="0">
                      <a:pos x="380" y="2015"/>
                    </a:cxn>
                    <a:cxn ang="0">
                      <a:pos x="445" y="1819"/>
                    </a:cxn>
                    <a:cxn ang="0">
                      <a:pos x="326" y="1663"/>
                    </a:cxn>
                    <a:cxn ang="0">
                      <a:pos x="183" y="1684"/>
                    </a:cxn>
                    <a:cxn ang="0">
                      <a:pos x="232" y="1578"/>
                    </a:cxn>
                    <a:cxn ang="0">
                      <a:pos x="202" y="1520"/>
                    </a:cxn>
                    <a:cxn ang="0">
                      <a:pos x="242" y="1501"/>
                    </a:cxn>
                    <a:cxn ang="0">
                      <a:pos x="262" y="1565"/>
                    </a:cxn>
                    <a:cxn ang="0">
                      <a:pos x="395" y="1690"/>
                    </a:cxn>
                    <a:cxn ang="0">
                      <a:pos x="455" y="1586"/>
                    </a:cxn>
                    <a:cxn ang="0">
                      <a:pos x="193" y="1364"/>
                    </a:cxn>
                    <a:cxn ang="0">
                      <a:pos x="212" y="1111"/>
                    </a:cxn>
                    <a:cxn ang="0">
                      <a:pos x="208" y="988"/>
                    </a:cxn>
                    <a:cxn ang="0">
                      <a:pos x="172" y="936"/>
                    </a:cxn>
                    <a:cxn ang="0">
                      <a:pos x="99" y="818"/>
                    </a:cxn>
                    <a:cxn ang="0">
                      <a:pos x="208" y="766"/>
                    </a:cxn>
                    <a:cxn ang="0">
                      <a:pos x="172" y="689"/>
                    </a:cxn>
                    <a:cxn ang="0">
                      <a:pos x="34" y="559"/>
                    </a:cxn>
                    <a:cxn ang="0">
                      <a:pos x="376" y="0"/>
                    </a:cxn>
                    <a:cxn ang="0">
                      <a:pos x="445" y="66"/>
                    </a:cxn>
                    <a:cxn ang="0">
                      <a:pos x="524" y="58"/>
                    </a:cxn>
                    <a:cxn ang="0">
                      <a:pos x="583" y="13"/>
                    </a:cxn>
                    <a:cxn ang="0">
                      <a:pos x="651" y="33"/>
                    </a:cxn>
                    <a:cxn ang="0">
                      <a:pos x="750" y="27"/>
                    </a:cxn>
                    <a:cxn ang="0">
                      <a:pos x="761" y="110"/>
                    </a:cxn>
                    <a:cxn ang="0">
                      <a:pos x="791" y="174"/>
                    </a:cxn>
                    <a:cxn ang="0">
                      <a:pos x="707" y="136"/>
                    </a:cxn>
                    <a:cxn ang="0">
                      <a:pos x="795" y="195"/>
                    </a:cxn>
                    <a:cxn ang="0">
                      <a:pos x="870" y="234"/>
                    </a:cxn>
                    <a:cxn ang="0">
                      <a:pos x="894" y="345"/>
                    </a:cxn>
                    <a:cxn ang="0">
                      <a:pos x="988" y="415"/>
                    </a:cxn>
                    <a:cxn ang="0">
                      <a:pos x="935" y="384"/>
                    </a:cxn>
                    <a:cxn ang="0">
                      <a:pos x="845" y="435"/>
                    </a:cxn>
                    <a:cxn ang="0">
                      <a:pos x="780" y="390"/>
                    </a:cxn>
                    <a:cxn ang="0">
                      <a:pos x="780" y="415"/>
                    </a:cxn>
                    <a:cxn ang="0">
                      <a:pos x="815" y="454"/>
                    </a:cxn>
                    <a:cxn ang="0">
                      <a:pos x="840" y="473"/>
                    </a:cxn>
                    <a:cxn ang="0">
                      <a:pos x="929" y="539"/>
                    </a:cxn>
                    <a:cxn ang="0">
                      <a:pos x="993" y="567"/>
                    </a:cxn>
                    <a:cxn ang="0">
                      <a:pos x="346" y="579"/>
                    </a:cxn>
                    <a:cxn ang="0">
                      <a:pos x="406" y="864"/>
                    </a:cxn>
                    <a:cxn ang="0">
                      <a:pos x="445" y="949"/>
                    </a:cxn>
                    <a:cxn ang="0">
                      <a:pos x="341" y="1027"/>
                    </a:cxn>
                    <a:cxn ang="0">
                      <a:pos x="326" y="949"/>
                    </a:cxn>
                    <a:cxn ang="0">
                      <a:pos x="341" y="1065"/>
                    </a:cxn>
                    <a:cxn ang="0">
                      <a:pos x="307" y="1144"/>
                    </a:cxn>
                    <a:cxn ang="0">
                      <a:pos x="316" y="1209"/>
                    </a:cxn>
                    <a:cxn ang="0">
                      <a:pos x="292" y="1314"/>
                    </a:cxn>
                    <a:cxn ang="0">
                      <a:pos x="406" y="1404"/>
                    </a:cxn>
                    <a:cxn ang="0">
                      <a:pos x="657" y="1547"/>
                    </a:cxn>
                    <a:cxn ang="0">
                      <a:pos x="613" y="1767"/>
                    </a:cxn>
                    <a:cxn ang="0">
                      <a:pos x="628" y="1748"/>
                    </a:cxn>
                    <a:cxn ang="0">
                      <a:pos x="666" y="1755"/>
                    </a:cxn>
                    <a:cxn ang="0">
                      <a:pos x="666" y="1617"/>
                    </a:cxn>
                    <a:cxn ang="0">
                      <a:pos x="638" y="1794"/>
                    </a:cxn>
                    <a:cxn ang="0">
                      <a:pos x="593" y="1844"/>
                    </a:cxn>
                    <a:cxn ang="0">
                      <a:pos x="514" y="1943"/>
                    </a:cxn>
                    <a:cxn ang="0">
                      <a:pos x="608" y="2029"/>
                    </a:cxn>
                    <a:cxn ang="0">
                      <a:pos x="356" y="2268"/>
                    </a:cxn>
                    <a:cxn ang="0">
                      <a:pos x="406" y="2503"/>
                    </a:cxn>
                  </a:cxnLst>
                  <a:rect l="0" t="0" r="r" b="b"/>
                  <a:pathLst>
                    <a:path w="1010" h="2504">
                      <a:moveTo>
                        <a:pt x="217" y="2450"/>
                      </a:moveTo>
                      <a:lnTo>
                        <a:pt x="183" y="2430"/>
                      </a:lnTo>
                      <a:lnTo>
                        <a:pt x="252" y="2209"/>
                      </a:lnTo>
                      <a:lnTo>
                        <a:pt x="257" y="2112"/>
                      </a:lnTo>
                      <a:lnTo>
                        <a:pt x="262" y="2105"/>
                      </a:lnTo>
                      <a:lnTo>
                        <a:pt x="326" y="2054"/>
                      </a:lnTo>
                      <a:lnTo>
                        <a:pt x="316" y="2029"/>
                      </a:lnTo>
                      <a:lnTo>
                        <a:pt x="217" y="1969"/>
                      </a:lnTo>
                      <a:lnTo>
                        <a:pt x="242" y="1975"/>
                      </a:lnTo>
                      <a:lnTo>
                        <a:pt x="247" y="1957"/>
                      </a:lnTo>
                      <a:lnTo>
                        <a:pt x="247" y="1904"/>
                      </a:lnTo>
                      <a:lnTo>
                        <a:pt x="262" y="1963"/>
                      </a:lnTo>
                      <a:lnTo>
                        <a:pt x="307" y="2008"/>
                      </a:lnTo>
                      <a:lnTo>
                        <a:pt x="326" y="2002"/>
                      </a:lnTo>
                      <a:lnTo>
                        <a:pt x="341" y="2035"/>
                      </a:lnTo>
                      <a:lnTo>
                        <a:pt x="380" y="2015"/>
                      </a:lnTo>
                      <a:lnTo>
                        <a:pt x="406" y="1969"/>
                      </a:lnTo>
                      <a:lnTo>
                        <a:pt x="430" y="1891"/>
                      </a:lnTo>
                      <a:lnTo>
                        <a:pt x="435" y="1877"/>
                      </a:lnTo>
                      <a:lnTo>
                        <a:pt x="445" y="1819"/>
                      </a:lnTo>
                      <a:lnTo>
                        <a:pt x="435" y="1788"/>
                      </a:lnTo>
                      <a:lnTo>
                        <a:pt x="425" y="1774"/>
                      </a:lnTo>
                      <a:lnTo>
                        <a:pt x="430" y="1755"/>
                      </a:lnTo>
                      <a:lnTo>
                        <a:pt x="326" y="1663"/>
                      </a:lnTo>
                      <a:lnTo>
                        <a:pt x="292" y="1663"/>
                      </a:lnTo>
                      <a:lnTo>
                        <a:pt x="296" y="1650"/>
                      </a:lnTo>
                      <a:lnTo>
                        <a:pt x="158" y="1709"/>
                      </a:lnTo>
                      <a:lnTo>
                        <a:pt x="183" y="1684"/>
                      </a:lnTo>
                      <a:lnTo>
                        <a:pt x="292" y="1644"/>
                      </a:lnTo>
                      <a:lnTo>
                        <a:pt x="262" y="1624"/>
                      </a:lnTo>
                      <a:lnTo>
                        <a:pt x="242" y="1611"/>
                      </a:lnTo>
                      <a:lnTo>
                        <a:pt x="232" y="1578"/>
                      </a:lnTo>
                      <a:lnTo>
                        <a:pt x="187" y="1559"/>
                      </a:lnTo>
                      <a:lnTo>
                        <a:pt x="178" y="1526"/>
                      </a:lnTo>
                      <a:lnTo>
                        <a:pt x="197" y="1553"/>
                      </a:lnTo>
                      <a:lnTo>
                        <a:pt x="202" y="1520"/>
                      </a:lnTo>
                      <a:lnTo>
                        <a:pt x="202" y="1404"/>
                      </a:lnTo>
                      <a:lnTo>
                        <a:pt x="232" y="1429"/>
                      </a:lnTo>
                      <a:lnTo>
                        <a:pt x="247" y="1481"/>
                      </a:lnTo>
                      <a:lnTo>
                        <a:pt x="242" y="1501"/>
                      </a:lnTo>
                      <a:lnTo>
                        <a:pt x="242" y="1520"/>
                      </a:lnTo>
                      <a:lnTo>
                        <a:pt x="271" y="1514"/>
                      </a:lnTo>
                      <a:lnTo>
                        <a:pt x="257" y="1547"/>
                      </a:lnTo>
                      <a:lnTo>
                        <a:pt x="262" y="1565"/>
                      </a:lnTo>
                      <a:lnTo>
                        <a:pt x="301" y="1605"/>
                      </a:lnTo>
                      <a:lnTo>
                        <a:pt x="307" y="1592"/>
                      </a:lnTo>
                      <a:lnTo>
                        <a:pt x="316" y="1624"/>
                      </a:lnTo>
                      <a:lnTo>
                        <a:pt x="395" y="1690"/>
                      </a:lnTo>
                      <a:lnTo>
                        <a:pt x="445" y="1709"/>
                      </a:lnTo>
                      <a:lnTo>
                        <a:pt x="484" y="1650"/>
                      </a:lnTo>
                      <a:lnTo>
                        <a:pt x="484" y="1624"/>
                      </a:lnTo>
                      <a:lnTo>
                        <a:pt x="455" y="1586"/>
                      </a:lnTo>
                      <a:lnTo>
                        <a:pt x="400" y="1540"/>
                      </a:lnTo>
                      <a:lnTo>
                        <a:pt x="316" y="1481"/>
                      </a:lnTo>
                      <a:lnTo>
                        <a:pt x="247" y="1410"/>
                      </a:lnTo>
                      <a:lnTo>
                        <a:pt x="193" y="1364"/>
                      </a:lnTo>
                      <a:lnTo>
                        <a:pt x="172" y="1299"/>
                      </a:lnTo>
                      <a:lnTo>
                        <a:pt x="168" y="1221"/>
                      </a:lnTo>
                      <a:lnTo>
                        <a:pt x="187" y="1157"/>
                      </a:lnTo>
                      <a:lnTo>
                        <a:pt x="212" y="1111"/>
                      </a:lnTo>
                      <a:lnTo>
                        <a:pt x="232" y="1085"/>
                      </a:lnTo>
                      <a:lnTo>
                        <a:pt x="262" y="988"/>
                      </a:lnTo>
                      <a:lnTo>
                        <a:pt x="247" y="968"/>
                      </a:lnTo>
                      <a:lnTo>
                        <a:pt x="208" y="988"/>
                      </a:lnTo>
                      <a:lnTo>
                        <a:pt x="168" y="994"/>
                      </a:lnTo>
                      <a:lnTo>
                        <a:pt x="99" y="988"/>
                      </a:lnTo>
                      <a:lnTo>
                        <a:pt x="168" y="955"/>
                      </a:lnTo>
                      <a:lnTo>
                        <a:pt x="172" y="936"/>
                      </a:lnTo>
                      <a:lnTo>
                        <a:pt x="228" y="930"/>
                      </a:lnTo>
                      <a:lnTo>
                        <a:pt x="228" y="910"/>
                      </a:lnTo>
                      <a:lnTo>
                        <a:pt x="144" y="891"/>
                      </a:lnTo>
                      <a:lnTo>
                        <a:pt x="99" y="818"/>
                      </a:lnTo>
                      <a:lnTo>
                        <a:pt x="129" y="747"/>
                      </a:lnTo>
                      <a:lnTo>
                        <a:pt x="222" y="832"/>
                      </a:lnTo>
                      <a:lnTo>
                        <a:pt x="232" y="805"/>
                      </a:lnTo>
                      <a:lnTo>
                        <a:pt x="208" y="766"/>
                      </a:lnTo>
                      <a:lnTo>
                        <a:pt x="217" y="741"/>
                      </a:lnTo>
                      <a:lnTo>
                        <a:pt x="183" y="708"/>
                      </a:lnTo>
                      <a:lnTo>
                        <a:pt x="163" y="734"/>
                      </a:lnTo>
                      <a:lnTo>
                        <a:pt x="172" y="689"/>
                      </a:lnTo>
                      <a:lnTo>
                        <a:pt x="158" y="650"/>
                      </a:lnTo>
                      <a:lnTo>
                        <a:pt x="84" y="623"/>
                      </a:lnTo>
                      <a:lnTo>
                        <a:pt x="30" y="610"/>
                      </a:lnTo>
                      <a:lnTo>
                        <a:pt x="34" y="559"/>
                      </a:lnTo>
                      <a:lnTo>
                        <a:pt x="0" y="332"/>
                      </a:lnTo>
                      <a:lnTo>
                        <a:pt x="370" y="13"/>
                      </a:lnTo>
                      <a:lnTo>
                        <a:pt x="361" y="46"/>
                      </a:lnTo>
                      <a:lnTo>
                        <a:pt x="376" y="0"/>
                      </a:lnTo>
                      <a:lnTo>
                        <a:pt x="380" y="27"/>
                      </a:lnTo>
                      <a:lnTo>
                        <a:pt x="400" y="58"/>
                      </a:lnTo>
                      <a:lnTo>
                        <a:pt x="440" y="39"/>
                      </a:lnTo>
                      <a:lnTo>
                        <a:pt x="445" y="66"/>
                      </a:lnTo>
                      <a:lnTo>
                        <a:pt x="484" y="46"/>
                      </a:lnTo>
                      <a:lnTo>
                        <a:pt x="494" y="66"/>
                      </a:lnTo>
                      <a:lnTo>
                        <a:pt x="514" y="39"/>
                      </a:lnTo>
                      <a:lnTo>
                        <a:pt x="524" y="58"/>
                      </a:lnTo>
                      <a:lnTo>
                        <a:pt x="539" y="27"/>
                      </a:lnTo>
                      <a:lnTo>
                        <a:pt x="558" y="13"/>
                      </a:lnTo>
                      <a:lnTo>
                        <a:pt x="568" y="27"/>
                      </a:lnTo>
                      <a:lnTo>
                        <a:pt x="583" y="13"/>
                      </a:lnTo>
                      <a:lnTo>
                        <a:pt x="598" y="39"/>
                      </a:lnTo>
                      <a:lnTo>
                        <a:pt x="617" y="39"/>
                      </a:lnTo>
                      <a:lnTo>
                        <a:pt x="628" y="13"/>
                      </a:lnTo>
                      <a:lnTo>
                        <a:pt x="651" y="33"/>
                      </a:lnTo>
                      <a:lnTo>
                        <a:pt x="662" y="52"/>
                      </a:lnTo>
                      <a:lnTo>
                        <a:pt x="707" y="39"/>
                      </a:lnTo>
                      <a:lnTo>
                        <a:pt x="731" y="27"/>
                      </a:lnTo>
                      <a:lnTo>
                        <a:pt x="750" y="27"/>
                      </a:lnTo>
                      <a:lnTo>
                        <a:pt x="791" y="46"/>
                      </a:lnTo>
                      <a:lnTo>
                        <a:pt x="776" y="66"/>
                      </a:lnTo>
                      <a:lnTo>
                        <a:pt x="776" y="97"/>
                      </a:lnTo>
                      <a:lnTo>
                        <a:pt x="761" y="110"/>
                      </a:lnTo>
                      <a:lnTo>
                        <a:pt x="771" y="118"/>
                      </a:lnTo>
                      <a:lnTo>
                        <a:pt x="791" y="124"/>
                      </a:lnTo>
                      <a:lnTo>
                        <a:pt x="791" y="143"/>
                      </a:lnTo>
                      <a:lnTo>
                        <a:pt x="791" y="174"/>
                      </a:lnTo>
                      <a:lnTo>
                        <a:pt x="776" y="195"/>
                      </a:lnTo>
                      <a:lnTo>
                        <a:pt x="776" y="162"/>
                      </a:lnTo>
                      <a:lnTo>
                        <a:pt x="756" y="136"/>
                      </a:lnTo>
                      <a:lnTo>
                        <a:pt x="707" y="136"/>
                      </a:lnTo>
                      <a:lnTo>
                        <a:pt x="711" y="168"/>
                      </a:lnTo>
                      <a:lnTo>
                        <a:pt x="736" y="168"/>
                      </a:lnTo>
                      <a:lnTo>
                        <a:pt x="756" y="174"/>
                      </a:lnTo>
                      <a:lnTo>
                        <a:pt x="795" y="195"/>
                      </a:lnTo>
                      <a:lnTo>
                        <a:pt x="815" y="195"/>
                      </a:lnTo>
                      <a:lnTo>
                        <a:pt x="845" y="174"/>
                      </a:lnTo>
                      <a:lnTo>
                        <a:pt x="840" y="207"/>
                      </a:lnTo>
                      <a:lnTo>
                        <a:pt x="870" y="234"/>
                      </a:lnTo>
                      <a:lnTo>
                        <a:pt x="840" y="259"/>
                      </a:lnTo>
                      <a:lnTo>
                        <a:pt x="849" y="286"/>
                      </a:lnTo>
                      <a:lnTo>
                        <a:pt x="864" y="312"/>
                      </a:lnTo>
                      <a:lnTo>
                        <a:pt x="894" y="345"/>
                      </a:lnTo>
                      <a:lnTo>
                        <a:pt x="929" y="357"/>
                      </a:lnTo>
                      <a:lnTo>
                        <a:pt x="935" y="365"/>
                      </a:lnTo>
                      <a:lnTo>
                        <a:pt x="969" y="384"/>
                      </a:lnTo>
                      <a:lnTo>
                        <a:pt x="988" y="415"/>
                      </a:lnTo>
                      <a:lnTo>
                        <a:pt x="998" y="429"/>
                      </a:lnTo>
                      <a:lnTo>
                        <a:pt x="984" y="435"/>
                      </a:lnTo>
                      <a:lnTo>
                        <a:pt x="969" y="409"/>
                      </a:lnTo>
                      <a:lnTo>
                        <a:pt x="935" y="384"/>
                      </a:lnTo>
                      <a:lnTo>
                        <a:pt x="920" y="409"/>
                      </a:lnTo>
                      <a:lnTo>
                        <a:pt x="885" y="423"/>
                      </a:lnTo>
                      <a:lnTo>
                        <a:pt x="885" y="403"/>
                      </a:lnTo>
                      <a:lnTo>
                        <a:pt x="845" y="435"/>
                      </a:lnTo>
                      <a:lnTo>
                        <a:pt x="855" y="415"/>
                      </a:lnTo>
                      <a:lnTo>
                        <a:pt x="845" y="397"/>
                      </a:lnTo>
                      <a:lnTo>
                        <a:pt x="810" y="397"/>
                      </a:lnTo>
                      <a:lnTo>
                        <a:pt x="780" y="390"/>
                      </a:lnTo>
                      <a:lnTo>
                        <a:pt x="746" y="370"/>
                      </a:lnTo>
                      <a:lnTo>
                        <a:pt x="746" y="397"/>
                      </a:lnTo>
                      <a:lnTo>
                        <a:pt x="750" y="409"/>
                      </a:lnTo>
                      <a:lnTo>
                        <a:pt x="780" y="415"/>
                      </a:lnTo>
                      <a:lnTo>
                        <a:pt x="806" y="423"/>
                      </a:lnTo>
                      <a:lnTo>
                        <a:pt x="836" y="435"/>
                      </a:lnTo>
                      <a:lnTo>
                        <a:pt x="845" y="454"/>
                      </a:lnTo>
                      <a:lnTo>
                        <a:pt x="815" y="454"/>
                      </a:lnTo>
                      <a:lnTo>
                        <a:pt x="786" y="448"/>
                      </a:lnTo>
                      <a:lnTo>
                        <a:pt x="786" y="473"/>
                      </a:lnTo>
                      <a:lnTo>
                        <a:pt x="806" y="481"/>
                      </a:lnTo>
                      <a:lnTo>
                        <a:pt x="840" y="473"/>
                      </a:lnTo>
                      <a:lnTo>
                        <a:pt x="864" y="467"/>
                      </a:lnTo>
                      <a:lnTo>
                        <a:pt x="879" y="448"/>
                      </a:lnTo>
                      <a:lnTo>
                        <a:pt x="899" y="525"/>
                      </a:lnTo>
                      <a:lnTo>
                        <a:pt x="929" y="539"/>
                      </a:lnTo>
                      <a:lnTo>
                        <a:pt x="948" y="559"/>
                      </a:lnTo>
                      <a:lnTo>
                        <a:pt x="963" y="552"/>
                      </a:lnTo>
                      <a:lnTo>
                        <a:pt x="973" y="539"/>
                      </a:lnTo>
                      <a:lnTo>
                        <a:pt x="993" y="567"/>
                      </a:lnTo>
                      <a:lnTo>
                        <a:pt x="1009" y="573"/>
                      </a:lnTo>
                      <a:lnTo>
                        <a:pt x="840" y="592"/>
                      </a:lnTo>
                      <a:lnTo>
                        <a:pt x="602" y="552"/>
                      </a:lnTo>
                      <a:lnTo>
                        <a:pt x="346" y="579"/>
                      </a:lnTo>
                      <a:lnTo>
                        <a:pt x="316" y="734"/>
                      </a:lnTo>
                      <a:lnTo>
                        <a:pt x="376" y="878"/>
                      </a:lnTo>
                      <a:lnTo>
                        <a:pt x="385" y="845"/>
                      </a:lnTo>
                      <a:lnTo>
                        <a:pt x="406" y="864"/>
                      </a:lnTo>
                      <a:lnTo>
                        <a:pt x="391" y="922"/>
                      </a:lnTo>
                      <a:lnTo>
                        <a:pt x="410" y="949"/>
                      </a:lnTo>
                      <a:lnTo>
                        <a:pt x="430" y="891"/>
                      </a:lnTo>
                      <a:lnTo>
                        <a:pt x="445" y="949"/>
                      </a:lnTo>
                      <a:lnTo>
                        <a:pt x="435" y="1021"/>
                      </a:lnTo>
                      <a:lnTo>
                        <a:pt x="415" y="1052"/>
                      </a:lnTo>
                      <a:lnTo>
                        <a:pt x="380" y="1059"/>
                      </a:lnTo>
                      <a:lnTo>
                        <a:pt x="341" y="1027"/>
                      </a:lnTo>
                      <a:lnTo>
                        <a:pt x="356" y="1001"/>
                      </a:lnTo>
                      <a:lnTo>
                        <a:pt x="365" y="1001"/>
                      </a:lnTo>
                      <a:lnTo>
                        <a:pt x="376" y="955"/>
                      </a:lnTo>
                      <a:lnTo>
                        <a:pt x="326" y="949"/>
                      </a:lnTo>
                      <a:lnTo>
                        <a:pt x="316" y="994"/>
                      </a:lnTo>
                      <a:lnTo>
                        <a:pt x="326" y="1027"/>
                      </a:lnTo>
                      <a:lnTo>
                        <a:pt x="346" y="1040"/>
                      </a:lnTo>
                      <a:lnTo>
                        <a:pt x="341" y="1065"/>
                      </a:lnTo>
                      <a:lnTo>
                        <a:pt x="336" y="1085"/>
                      </a:lnTo>
                      <a:lnTo>
                        <a:pt x="331" y="1098"/>
                      </a:lnTo>
                      <a:lnTo>
                        <a:pt x="316" y="1085"/>
                      </a:lnTo>
                      <a:lnTo>
                        <a:pt x="307" y="1144"/>
                      </a:lnTo>
                      <a:lnTo>
                        <a:pt x="301" y="1163"/>
                      </a:lnTo>
                      <a:lnTo>
                        <a:pt x="296" y="1177"/>
                      </a:lnTo>
                      <a:lnTo>
                        <a:pt x="301" y="1202"/>
                      </a:lnTo>
                      <a:lnTo>
                        <a:pt x="316" y="1209"/>
                      </a:lnTo>
                      <a:lnTo>
                        <a:pt x="307" y="1235"/>
                      </a:lnTo>
                      <a:lnTo>
                        <a:pt x="286" y="1248"/>
                      </a:lnTo>
                      <a:lnTo>
                        <a:pt x="281" y="1273"/>
                      </a:lnTo>
                      <a:lnTo>
                        <a:pt x="292" y="1314"/>
                      </a:lnTo>
                      <a:lnTo>
                        <a:pt x="307" y="1339"/>
                      </a:lnTo>
                      <a:lnTo>
                        <a:pt x="326" y="1357"/>
                      </a:lnTo>
                      <a:lnTo>
                        <a:pt x="346" y="1351"/>
                      </a:lnTo>
                      <a:lnTo>
                        <a:pt x="406" y="1404"/>
                      </a:lnTo>
                      <a:lnTo>
                        <a:pt x="425" y="1429"/>
                      </a:lnTo>
                      <a:lnTo>
                        <a:pt x="533" y="1508"/>
                      </a:lnTo>
                      <a:lnTo>
                        <a:pt x="602" y="1495"/>
                      </a:lnTo>
                      <a:lnTo>
                        <a:pt x="657" y="1547"/>
                      </a:lnTo>
                      <a:lnTo>
                        <a:pt x="593" y="1644"/>
                      </a:lnTo>
                      <a:lnTo>
                        <a:pt x="543" y="1774"/>
                      </a:lnTo>
                      <a:lnTo>
                        <a:pt x="583" y="1774"/>
                      </a:lnTo>
                      <a:lnTo>
                        <a:pt x="613" y="1767"/>
                      </a:lnTo>
                      <a:lnTo>
                        <a:pt x="617" y="1650"/>
                      </a:lnTo>
                      <a:lnTo>
                        <a:pt x="617" y="1703"/>
                      </a:lnTo>
                      <a:lnTo>
                        <a:pt x="623" y="1722"/>
                      </a:lnTo>
                      <a:lnTo>
                        <a:pt x="628" y="1748"/>
                      </a:lnTo>
                      <a:lnTo>
                        <a:pt x="617" y="1767"/>
                      </a:lnTo>
                      <a:lnTo>
                        <a:pt x="623" y="1788"/>
                      </a:lnTo>
                      <a:lnTo>
                        <a:pt x="642" y="1755"/>
                      </a:lnTo>
                      <a:lnTo>
                        <a:pt x="666" y="1755"/>
                      </a:lnTo>
                      <a:lnTo>
                        <a:pt x="651" y="1578"/>
                      </a:lnTo>
                      <a:lnTo>
                        <a:pt x="666" y="1547"/>
                      </a:lnTo>
                      <a:lnTo>
                        <a:pt x="651" y="1605"/>
                      </a:lnTo>
                      <a:lnTo>
                        <a:pt x="666" y="1617"/>
                      </a:lnTo>
                      <a:lnTo>
                        <a:pt x="651" y="1670"/>
                      </a:lnTo>
                      <a:lnTo>
                        <a:pt x="662" y="1722"/>
                      </a:lnTo>
                      <a:lnTo>
                        <a:pt x="682" y="1767"/>
                      </a:lnTo>
                      <a:lnTo>
                        <a:pt x="638" y="1794"/>
                      </a:lnTo>
                      <a:lnTo>
                        <a:pt x="602" y="1813"/>
                      </a:lnTo>
                      <a:lnTo>
                        <a:pt x="647" y="1852"/>
                      </a:lnTo>
                      <a:lnTo>
                        <a:pt x="617" y="1858"/>
                      </a:lnTo>
                      <a:lnTo>
                        <a:pt x="593" y="1844"/>
                      </a:lnTo>
                      <a:lnTo>
                        <a:pt x="539" y="1833"/>
                      </a:lnTo>
                      <a:lnTo>
                        <a:pt x="533" y="1891"/>
                      </a:lnTo>
                      <a:lnTo>
                        <a:pt x="539" y="1904"/>
                      </a:lnTo>
                      <a:lnTo>
                        <a:pt x="514" y="1943"/>
                      </a:lnTo>
                      <a:lnTo>
                        <a:pt x="494" y="1983"/>
                      </a:lnTo>
                      <a:lnTo>
                        <a:pt x="494" y="2029"/>
                      </a:lnTo>
                      <a:lnTo>
                        <a:pt x="613" y="2008"/>
                      </a:lnTo>
                      <a:lnTo>
                        <a:pt x="608" y="2029"/>
                      </a:lnTo>
                      <a:lnTo>
                        <a:pt x="588" y="2047"/>
                      </a:lnTo>
                      <a:lnTo>
                        <a:pt x="484" y="2060"/>
                      </a:lnTo>
                      <a:lnTo>
                        <a:pt x="415" y="2170"/>
                      </a:lnTo>
                      <a:lnTo>
                        <a:pt x="356" y="2268"/>
                      </a:lnTo>
                      <a:lnTo>
                        <a:pt x="341" y="2287"/>
                      </a:lnTo>
                      <a:lnTo>
                        <a:pt x="341" y="2359"/>
                      </a:lnTo>
                      <a:lnTo>
                        <a:pt x="370" y="2353"/>
                      </a:lnTo>
                      <a:lnTo>
                        <a:pt x="406" y="2503"/>
                      </a:lnTo>
                      <a:lnTo>
                        <a:pt x="217" y="2450"/>
                      </a:lnTo>
                    </a:path>
                  </a:pathLst>
                </a:custGeom>
                <a:solidFill>
                  <a:schemeClr val="bg2"/>
                </a:solidFill>
                <a:ln w="9525" cap="rnd">
                  <a:noFill/>
                  <a:round/>
                  <a:headEnd/>
                  <a:tailEnd/>
                </a:ln>
                <a:effectLst/>
              </p:spPr>
              <p:txBody>
                <a:bodyPr/>
                <a:lstStyle/>
                <a:p>
                  <a:endParaRPr lang="en-US"/>
                </a:p>
              </p:txBody>
            </p:sp>
            <p:sp>
              <p:nvSpPr>
                <p:cNvPr id="27657" name="Freeform 9"/>
                <p:cNvSpPr>
                  <a:spLocks/>
                </p:cNvSpPr>
                <p:nvPr/>
              </p:nvSpPr>
              <p:spPr bwMode="ltGray">
                <a:xfrm>
                  <a:off x="4574" y="1061"/>
                  <a:ext cx="1197" cy="1121"/>
                </a:xfrm>
                <a:custGeom>
                  <a:avLst/>
                  <a:gdLst/>
                  <a:ahLst/>
                  <a:cxnLst>
                    <a:cxn ang="0">
                      <a:pos x="465" y="926"/>
                    </a:cxn>
                    <a:cxn ang="0">
                      <a:pos x="420" y="816"/>
                    </a:cxn>
                    <a:cxn ang="0">
                      <a:pos x="287" y="647"/>
                    </a:cxn>
                    <a:cxn ang="0">
                      <a:pos x="296" y="738"/>
                    </a:cxn>
                    <a:cxn ang="0">
                      <a:pos x="326" y="861"/>
                    </a:cxn>
                    <a:cxn ang="0">
                      <a:pos x="277" y="797"/>
                    </a:cxn>
                    <a:cxn ang="0">
                      <a:pos x="217" y="797"/>
                    </a:cxn>
                    <a:cxn ang="0">
                      <a:pos x="217" y="744"/>
                    </a:cxn>
                    <a:cxn ang="0">
                      <a:pos x="202" y="699"/>
                    </a:cxn>
                    <a:cxn ang="0">
                      <a:pos x="109" y="771"/>
                    </a:cxn>
                    <a:cxn ang="0">
                      <a:pos x="69" y="674"/>
                    </a:cxn>
                    <a:cxn ang="0">
                      <a:pos x="159" y="674"/>
                    </a:cxn>
                    <a:cxn ang="0">
                      <a:pos x="202" y="641"/>
                    </a:cxn>
                    <a:cxn ang="0">
                      <a:pos x="247" y="595"/>
                    </a:cxn>
                    <a:cxn ang="0">
                      <a:pos x="223" y="512"/>
                    </a:cxn>
                    <a:cxn ang="0">
                      <a:pos x="202" y="460"/>
                    </a:cxn>
                    <a:cxn ang="0">
                      <a:pos x="118" y="396"/>
                    </a:cxn>
                    <a:cxn ang="0">
                      <a:pos x="307" y="13"/>
                    </a:cxn>
                    <a:cxn ang="0">
                      <a:pos x="842" y="156"/>
                    </a:cxn>
                    <a:cxn ang="0">
                      <a:pos x="881" y="168"/>
                    </a:cxn>
                    <a:cxn ang="0">
                      <a:pos x="976" y="162"/>
                    </a:cxn>
                    <a:cxn ang="0">
                      <a:pos x="985" y="220"/>
                    </a:cxn>
                    <a:cxn ang="0">
                      <a:pos x="1070" y="272"/>
                    </a:cxn>
                    <a:cxn ang="0">
                      <a:pos x="1109" y="305"/>
                    </a:cxn>
                    <a:cxn ang="0">
                      <a:pos x="1040" y="285"/>
                    </a:cxn>
                    <a:cxn ang="0">
                      <a:pos x="1005" y="337"/>
                    </a:cxn>
                    <a:cxn ang="0">
                      <a:pos x="926" y="285"/>
                    </a:cxn>
                    <a:cxn ang="0">
                      <a:pos x="1040" y="375"/>
                    </a:cxn>
                    <a:cxn ang="0">
                      <a:pos x="1196" y="460"/>
                    </a:cxn>
                    <a:cxn ang="0">
                      <a:pos x="1094" y="454"/>
                    </a:cxn>
                    <a:cxn ang="0">
                      <a:pos x="1196" y="500"/>
                    </a:cxn>
                    <a:cxn ang="0">
                      <a:pos x="1196" y="637"/>
                    </a:cxn>
                    <a:cxn ang="0">
                      <a:pos x="1134" y="724"/>
                    </a:cxn>
                    <a:cxn ang="0">
                      <a:pos x="1173" y="816"/>
                    </a:cxn>
                    <a:cxn ang="0">
                      <a:pos x="1104" y="764"/>
                    </a:cxn>
                    <a:cxn ang="0">
                      <a:pos x="1074" y="666"/>
                    </a:cxn>
                    <a:cxn ang="0">
                      <a:pos x="965" y="692"/>
                    </a:cxn>
                    <a:cxn ang="0">
                      <a:pos x="931" y="816"/>
                    </a:cxn>
                    <a:cxn ang="0">
                      <a:pos x="881" y="705"/>
                    </a:cxn>
                    <a:cxn ang="0">
                      <a:pos x="832" y="791"/>
                    </a:cxn>
                    <a:cxn ang="0">
                      <a:pos x="822" y="783"/>
                    </a:cxn>
                    <a:cxn ang="0">
                      <a:pos x="768" y="849"/>
                    </a:cxn>
                    <a:cxn ang="0">
                      <a:pos x="634" y="771"/>
                    </a:cxn>
                    <a:cxn ang="0">
                      <a:pos x="624" y="822"/>
                    </a:cxn>
                    <a:cxn ang="0">
                      <a:pos x="728" y="893"/>
                    </a:cxn>
                    <a:cxn ang="0">
                      <a:pos x="649" y="918"/>
                    </a:cxn>
                    <a:cxn ang="0">
                      <a:pos x="866" y="959"/>
                    </a:cxn>
                    <a:cxn ang="0">
                      <a:pos x="733" y="959"/>
                    </a:cxn>
                    <a:cxn ang="0">
                      <a:pos x="733" y="997"/>
                    </a:cxn>
                    <a:cxn ang="0">
                      <a:pos x="782" y="1003"/>
                    </a:cxn>
                    <a:cxn ang="0">
                      <a:pos x="668" y="1003"/>
                    </a:cxn>
                    <a:cxn ang="0">
                      <a:pos x="624" y="1055"/>
                    </a:cxn>
                    <a:cxn ang="0">
                      <a:pos x="410" y="1049"/>
                    </a:cxn>
                    <a:cxn ang="0">
                      <a:pos x="615" y="1074"/>
                    </a:cxn>
                    <a:cxn ang="0">
                      <a:pos x="376" y="1094"/>
                    </a:cxn>
                  </a:cxnLst>
                  <a:rect l="0" t="0" r="r" b="b"/>
                  <a:pathLst>
                    <a:path w="1197" h="1121">
                      <a:moveTo>
                        <a:pt x="336" y="1036"/>
                      </a:moveTo>
                      <a:lnTo>
                        <a:pt x="376" y="1003"/>
                      </a:lnTo>
                      <a:lnTo>
                        <a:pt x="430" y="926"/>
                      </a:lnTo>
                      <a:lnTo>
                        <a:pt x="465" y="926"/>
                      </a:lnTo>
                      <a:lnTo>
                        <a:pt x="474" y="893"/>
                      </a:lnTo>
                      <a:lnTo>
                        <a:pt x="445" y="875"/>
                      </a:lnTo>
                      <a:lnTo>
                        <a:pt x="445" y="829"/>
                      </a:lnTo>
                      <a:lnTo>
                        <a:pt x="420" y="816"/>
                      </a:lnTo>
                      <a:lnTo>
                        <a:pt x="346" y="724"/>
                      </a:lnTo>
                      <a:lnTo>
                        <a:pt x="356" y="705"/>
                      </a:lnTo>
                      <a:lnTo>
                        <a:pt x="307" y="641"/>
                      </a:lnTo>
                      <a:lnTo>
                        <a:pt x="287" y="647"/>
                      </a:lnTo>
                      <a:lnTo>
                        <a:pt x="277" y="680"/>
                      </a:lnTo>
                      <a:lnTo>
                        <a:pt x="287" y="699"/>
                      </a:lnTo>
                      <a:lnTo>
                        <a:pt x="296" y="705"/>
                      </a:lnTo>
                      <a:lnTo>
                        <a:pt x="296" y="738"/>
                      </a:lnTo>
                      <a:lnTo>
                        <a:pt x="287" y="732"/>
                      </a:lnTo>
                      <a:lnTo>
                        <a:pt x="311" y="797"/>
                      </a:lnTo>
                      <a:lnTo>
                        <a:pt x="336" y="829"/>
                      </a:lnTo>
                      <a:lnTo>
                        <a:pt x="326" y="861"/>
                      </a:lnTo>
                      <a:lnTo>
                        <a:pt x="316" y="816"/>
                      </a:lnTo>
                      <a:lnTo>
                        <a:pt x="296" y="835"/>
                      </a:lnTo>
                      <a:lnTo>
                        <a:pt x="292" y="804"/>
                      </a:lnTo>
                      <a:lnTo>
                        <a:pt x="277" y="797"/>
                      </a:lnTo>
                      <a:lnTo>
                        <a:pt x="267" y="816"/>
                      </a:lnTo>
                      <a:lnTo>
                        <a:pt x="257" y="797"/>
                      </a:lnTo>
                      <a:lnTo>
                        <a:pt x="257" y="777"/>
                      </a:lnTo>
                      <a:lnTo>
                        <a:pt x="217" y="797"/>
                      </a:lnTo>
                      <a:lnTo>
                        <a:pt x="202" y="783"/>
                      </a:lnTo>
                      <a:lnTo>
                        <a:pt x="242" y="764"/>
                      </a:lnTo>
                      <a:lnTo>
                        <a:pt x="247" y="744"/>
                      </a:lnTo>
                      <a:lnTo>
                        <a:pt x="217" y="744"/>
                      </a:lnTo>
                      <a:lnTo>
                        <a:pt x="208" y="771"/>
                      </a:lnTo>
                      <a:lnTo>
                        <a:pt x="174" y="744"/>
                      </a:lnTo>
                      <a:lnTo>
                        <a:pt x="212" y="718"/>
                      </a:lnTo>
                      <a:lnTo>
                        <a:pt x="202" y="699"/>
                      </a:lnTo>
                      <a:lnTo>
                        <a:pt x="174" y="711"/>
                      </a:lnTo>
                      <a:lnTo>
                        <a:pt x="159" y="732"/>
                      </a:lnTo>
                      <a:lnTo>
                        <a:pt x="159" y="744"/>
                      </a:lnTo>
                      <a:lnTo>
                        <a:pt x="109" y="771"/>
                      </a:lnTo>
                      <a:lnTo>
                        <a:pt x="109" y="738"/>
                      </a:lnTo>
                      <a:lnTo>
                        <a:pt x="69" y="758"/>
                      </a:lnTo>
                      <a:lnTo>
                        <a:pt x="75" y="711"/>
                      </a:lnTo>
                      <a:lnTo>
                        <a:pt x="69" y="674"/>
                      </a:lnTo>
                      <a:lnTo>
                        <a:pt x="88" y="680"/>
                      </a:lnTo>
                      <a:lnTo>
                        <a:pt x="94" y="699"/>
                      </a:lnTo>
                      <a:lnTo>
                        <a:pt x="118" y="686"/>
                      </a:lnTo>
                      <a:lnTo>
                        <a:pt x="159" y="674"/>
                      </a:lnTo>
                      <a:lnTo>
                        <a:pt x="174" y="680"/>
                      </a:lnTo>
                      <a:lnTo>
                        <a:pt x="178" y="635"/>
                      </a:lnTo>
                      <a:lnTo>
                        <a:pt x="193" y="666"/>
                      </a:lnTo>
                      <a:lnTo>
                        <a:pt x="202" y="641"/>
                      </a:lnTo>
                      <a:lnTo>
                        <a:pt x="217" y="622"/>
                      </a:lnTo>
                      <a:lnTo>
                        <a:pt x="242" y="635"/>
                      </a:lnTo>
                      <a:lnTo>
                        <a:pt x="252" y="609"/>
                      </a:lnTo>
                      <a:lnTo>
                        <a:pt x="247" y="595"/>
                      </a:lnTo>
                      <a:lnTo>
                        <a:pt x="202" y="589"/>
                      </a:lnTo>
                      <a:lnTo>
                        <a:pt x="153" y="576"/>
                      </a:lnTo>
                      <a:lnTo>
                        <a:pt x="193" y="524"/>
                      </a:lnTo>
                      <a:lnTo>
                        <a:pt x="223" y="512"/>
                      </a:lnTo>
                      <a:lnTo>
                        <a:pt x="223" y="485"/>
                      </a:lnTo>
                      <a:lnTo>
                        <a:pt x="227" y="499"/>
                      </a:lnTo>
                      <a:lnTo>
                        <a:pt x="193" y="479"/>
                      </a:lnTo>
                      <a:lnTo>
                        <a:pt x="202" y="460"/>
                      </a:lnTo>
                      <a:lnTo>
                        <a:pt x="242" y="447"/>
                      </a:lnTo>
                      <a:lnTo>
                        <a:pt x="242" y="427"/>
                      </a:lnTo>
                      <a:lnTo>
                        <a:pt x="183" y="427"/>
                      </a:lnTo>
                      <a:lnTo>
                        <a:pt x="118" y="396"/>
                      </a:lnTo>
                      <a:lnTo>
                        <a:pt x="30" y="337"/>
                      </a:lnTo>
                      <a:lnTo>
                        <a:pt x="0" y="162"/>
                      </a:lnTo>
                      <a:lnTo>
                        <a:pt x="118" y="0"/>
                      </a:lnTo>
                      <a:lnTo>
                        <a:pt x="307" y="13"/>
                      </a:lnTo>
                      <a:lnTo>
                        <a:pt x="619" y="156"/>
                      </a:lnTo>
                      <a:lnTo>
                        <a:pt x="653" y="110"/>
                      </a:lnTo>
                      <a:lnTo>
                        <a:pt x="772" y="162"/>
                      </a:lnTo>
                      <a:lnTo>
                        <a:pt x="842" y="156"/>
                      </a:lnTo>
                      <a:lnTo>
                        <a:pt x="836" y="104"/>
                      </a:lnTo>
                      <a:lnTo>
                        <a:pt x="866" y="137"/>
                      </a:lnTo>
                      <a:lnTo>
                        <a:pt x="911" y="137"/>
                      </a:lnTo>
                      <a:lnTo>
                        <a:pt x="881" y="168"/>
                      </a:lnTo>
                      <a:lnTo>
                        <a:pt x="891" y="187"/>
                      </a:lnTo>
                      <a:lnTo>
                        <a:pt x="901" y="168"/>
                      </a:lnTo>
                      <a:lnTo>
                        <a:pt x="920" y="174"/>
                      </a:lnTo>
                      <a:lnTo>
                        <a:pt x="976" y="162"/>
                      </a:lnTo>
                      <a:lnTo>
                        <a:pt x="1000" y="201"/>
                      </a:lnTo>
                      <a:lnTo>
                        <a:pt x="971" y="201"/>
                      </a:lnTo>
                      <a:lnTo>
                        <a:pt x="950" y="220"/>
                      </a:lnTo>
                      <a:lnTo>
                        <a:pt x="985" y="220"/>
                      </a:lnTo>
                      <a:lnTo>
                        <a:pt x="1010" y="220"/>
                      </a:lnTo>
                      <a:lnTo>
                        <a:pt x="1025" y="201"/>
                      </a:lnTo>
                      <a:lnTo>
                        <a:pt x="1055" y="239"/>
                      </a:lnTo>
                      <a:lnTo>
                        <a:pt x="1070" y="272"/>
                      </a:lnTo>
                      <a:lnTo>
                        <a:pt x="1098" y="220"/>
                      </a:lnTo>
                      <a:lnTo>
                        <a:pt x="1098" y="253"/>
                      </a:lnTo>
                      <a:lnTo>
                        <a:pt x="1148" y="266"/>
                      </a:lnTo>
                      <a:lnTo>
                        <a:pt x="1109" y="305"/>
                      </a:lnTo>
                      <a:lnTo>
                        <a:pt x="1079" y="310"/>
                      </a:lnTo>
                      <a:lnTo>
                        <a:pt x="1059" y="343"/>
                      </a:lnTo>
                      <a:lnTo>
                        <a:pt x="1015" y="337"/>
                      </a:lnTo>
                      <a:lnTo>
                        <a:pt x="1040" y="285"/>
                      </a:lnTo>
                      <a:lnTo>
                        <a:pt x="1020" y="253"/>
                      </a:lnTo>
                      <a:lnTo>
                        <a:pt x="1005" y="278"/>
                      </a:lnTo>
                      <a:lnTo>
                        <a:pt x="1020" y="310"/>
                      </a:lnTo>
                      <a:lnTo>
                        <a:pt x="1005" y="337"/>
                      </a:lnTo>
                      <a:lnTo>
                        <a:pt x="1000" y="310"/>
                      </a:lnTo>
                      <a:lnTo>
                        <a:pt x="976" y="291"/>
                      </a:lnTo>
                      <a:lnTo>
                        <a:pt x="941" y="272"/>
                      </a:lnTo>
                      <a:lnTo>
                        <a:pt x="926" y="285"/>
                      </a:lnTo>
                      <a:lnTo>
                        <a:pt x="950" y="305"/>
                      </a:lnTo>
                      <a:lnTo>
                        <a:pt x="980" y="324"/>
                      </a:lnTo>
                      <a:lnTo>
                        <a:pt x="995" y="362"/>
                      </a:lnTo>
                      <a:lnTo>
                        <a:pt x="1040" y="375"/>
                      </a:lnTo>
                      <a:lnTo>
                        <a:pt x="1098" y="343"/>
                      </a:lnTo>
                      <a:lnTo>
                        <a:pt x="1109" y="375"/>
                      </a:lnTo>
                      <a:lnTo>
                        <a:pt x="1196" y="386"/>
                      </a:lnTo>
                      <a:lnTo>
                        <a:pt x="1196" y="460"/>
                      </a:lnTo>
                      <a:lnTo>
                        <a:pt x="1119" y="441"/>
                      </a:lnTo>
                      <a:lnTo>
                        <a:pt x="1084" y="421"/>
                      </a:lnTo>
                      <a:lnTo>
                        <a:pt x="1074" y="460"/>
                      </a:lnTo>
                      <a:lnTo>
                        <a:pt x="1094" y="454"/>
                      </a:lnTo>
                      <a:lnTo>
                        <a:pt x="1104" y="466"/>
                      </a:lnTo>
                      <a:lnTo>
                        <a:pt x="1098" y="493"/>
                      </a:lnTo>
                      <a:lnTo>
                        <a:pt x="1163" y="499"/>
                      </a:lnTo>
                      <a:lnTo>
                        <a:pt x="1196" y="500"/>
                      </a:lnTo>
                      <a:lnTo>
                        <a:pt x="1196" y="607"/>
                      </a:lnTo>
                      <a:lnTo>
                        <a:pt x="1169" y="603"/>
                      </a:lnTo>
                      <a:lnTo>
                        <a:pt x="1163" y="614"/>
                      </a:lnTo>
                      <a:lnTo>
                        <a:pt x="1196" y="637"/>
                      </a:lnTo>
                      <a:lnTo>
                        <a:pt x="1196" y="741"/>
                      </a:lnTo>
                      <a:lnTo>
                        <a:pt x="1154" y="744"/>
                      </a:lnTo>
                      <a:lnTo>
                        <a:pt x="1143" y="705"/>
                      </a:lnTo>
                      <a:lnTo>
                        <a:pt x="1134" y="724"/>
                      </a:lnTo>
                      <a:lnTo>
                        <a:pt x="1154" y="751"/>
                      </a:lnTo>
                      <a:lnTo>
                        <a:pt x="1193" y="777"/>
                      </a:lnTo>
                      <a:lnTo>
                        <a:pt x="1178" y="791"/>
                      </a:lnTo>
                      <a:lnTo>
                        <a:pt x="1173" y="816"/>
                      </a:lnTo>
                      <a:lnTo>
                        <a:pt x="1169" y="829"/>
                      </a:lnTo>
                      <a:lnTo>
                        <a:pt x="1109" y="797"/>
                      </a:lnTo>
                      <a:lnTo>
                        <a:pt x="1055" y="738"/>
                      </a:lnTo>
                      <a:lnTo>
                        <a:pt x="1104" y="764"/>
                      </a:lnTo>
                      <a:lnTo>
                        <a:pt x="1128" y="724"/>
                      </a:lnTo>
                      <a:lnTo>
                        <a:pt x="1070" y="711"/>
                      </a:lnTo>
                      <a:lnTo>
                        <a:pt x="1109" y="699"/>
                      </a:lnTo>
                      <a:lnTo>
                        <a:pt x="1074" y="666"/>
                      </a:lnTo>
                      <a:lnTo>
                        <a:pt x="1034" y="738"/>
                      </a:lnTo>
                      <a:lnTo>
                        <a:pt x="1025" y="699"/>
                      </a:lnTo>
                      <a:lnTo>
                        <a:pt x="1005" y="732"/>
                      </a:lnTo>
                      <a:lnTo>
                        <a:pt x="965" y="692"/>
                      </a:lnTo>
                      <a:lnTo>
                        <a:pt x="985" y="764"/>
                      </a:lnTo>
                      <a:lnTo>
                        <a:pt x="980" y="797"/>
                      </a:lnTo>
                      <a:lnTo>
                        <a:pt x="1049" y="810"/>
                      </a:lnTo>
                      <a:lnTo>
                        <a:pt x="931" y="816"/>
                      </a:lnTo>
                      <a:lnTo>
                        <a:pt x="985" y="810"/>
                      </a:lnTo>
                      <a:lnTo>
                        <a:pt x="961" y="744"/>
                      </a:lnTo>
                      <a:lnTo>
                        <a:pt x="901" y="732"/>
                      </a:lnTo>
                      <a:lnTo>
                        <a:pt x="881" y="705"/>
                      </a:lnTo>
                      <a:lnTo>
                        <a:pt x="866" y="764"/>
                      </a:lnTo>
                      <a:lnTo>
                        <a:pt x="920" y="777"/>
                      </a:lnTo>
                      <a:lnTo>
                        <a:pt x="876" y="783"/>
                      </a:lnTo>
                      <a:lnTo>
                        <a:pt x="832" y="791"/>
                      </a:lnTo>
                      <a:lnTo>
                        <a:pt x="857" y="758"/>
                      </a:lnTo>
                      <a:lnTo>
                        <a:pt x="842" y="705"/>
                      </a:lnTo>
                      <a:lnTo>
                        <a:pt x="813" y="732"/>
                      </a:lnTo>
                      <a:lnTo>
                        <a:pt x="822" y="783"/>
                      </a:lnTo>
                      <a:lnTo>
                        <a:pt x="778" y="804"/>
                      </a:lnTo>
                      <a:lnTo>
                        <a:pt x="891" y="835"/>
                      </a:lnTo>
                      <a:lnTo>
                        <a:pt x="782" y="829"/>
                      </a:lnTo>
                      <a:lnTo>
                        <a:pt x="768" y="849"/>
                      </a:lnTo>
                      <a:lnTo>
                        <a:pt x="738" y="822"/>
                      </a:lnTo>
                      <a:lnTo>
                        <a:pt x="718" y="849"/>
                      </a:lnTo>
                      <a:lnTo>
                        <a:pt x="664" y="758"/>
                      </a:lnTo>
                      <a:lnTo>
                        <a:pt x="634" y="771"/>
                      </a:lnTo>
                      <a:lnTo>
                        <a:pt x="615" y="861"/>
                      </a:lnTo>
                      <a:lnTo>
                        <a:pt x="698" y="804"/>
                      </a:lnTo>
                      <a:lnTo>
                        <a:pt x="673" y="835"/>
                      </a:lnTo>
                      <a:lnTo>
                        <a:pt x="624" y="822"/>
                      </a:lnTo>
                      <a:lnTo>
                        <a:pt x="619" y="861"/>
                      </a:lnTo>
                      <a:lnTo>
                        <a:pt x="624" y="893"/>
                      </a:lnTo>
                      <a:lnTo>
                        <a:pt x="664" y="822"/>
                      </a:lnTo>
                      <a:lnTo>
                        <a:pt x="728" y="893"/>
                      </a:lnTo>
                      <a:lnTo>
                        <a:pt x="793" y="855"/>
                      </a:lnTo>
                      <a:lnTo>
                        <a:pt x="757" y="901"/>
                      </a:lnTo>
                      <a:lnTo>
                        <a:pt x="698" y="913"/>
                      </a:lnTo>
                      <a:lnTo>
                        <a:pt x="649" y="918"/>
                      </a:lnTo>
                      <a:lnTo>
                        <a:pt x="604" y="1003"/>
                      </a:lnTo>
                      <a:lnTo>
                        <a:pt x="748" y="918"/>
                      </a:lnTo>
                      <a:lnTo>
                        <a:pt x="748" y="951"/>
                      </a:lnTo>
                      <a:lnTo>
                        <a:pt x="866" y="959"/>
                      </a:lnTo>
                      <a:lnTo>
                        <a:pt x="901" y="932"/>
                      </a:lnTo>
                      <a:lnTo>
                        <a:pt x="935" y="959"/>
                      </a:lnTo>
                      <a:lnTo>
                        <a:pt x="871" y="959"/>
                      </a:lnTo>
                      <a:lnTo>
                        <a:pt x="733" y="959"/>
                      </a:lnTo>
                      <a:lnTo>
                        <a:pt x="673" y="945"/>
                      </a:lnTo>
                      <a:lnTo>
                        <a:pt x="619" y="959"/>
                      </a:lnTo>
                      <a:lnTo>
                        <a:pt x="615" y="997"/>
                      </a:lnTo>
                      <a:lnTo>
                        <a:pt x="733" y="997"/>
                      </a:lnTo>
                      <a:lnTo>
                        <a:pt x="738" y="1009"/>
                      </a:lnTo>
                      <a:lnTo>
                        <a:pt x="757" y="990"/>
                      </a:lnTo>
                      <a:lnTo>
                        <a:pt x="806" y="997"/>
                      </a:lnTo>
                      <a:lnTo>
                        <a:pt x="782" y="1003"/>
                      </a:lnTo>
                      <a:lnTo>
                        <a:pt x="832" y="1042"/>
                      </a:lnTo>
                      <a:lnTo>
                        <a:pt x="768" y="1003"/>
                      </a:lnTo>
                      <a:lnTo>
                        <a:pt x="738" y="1009"/>
                      </a:lnTo>
                      <a:lnTo>
                        <a:pt x="668" y="1003"/>
                      </a:lnTo>
                      <a:lnTo>
                        <a:pt x="604" y="1009"/>
                      </a:lnTo>
                      <a:lnTo>
                        <a:pt x="649" y="1022"/>
                      </a:lnTo>
                      <a:lnTo>
                        <a:pt x="643" y="1055"/>
                      </a:lnTo>
                      <a:lnTo>
                        <a:pt x="624" y="1055"/>
                      </a:lnTo>
                      <a:lnTo>
                        <a:pt x="630" y="1036"/>
                      </a:lnTo>
                      <a:lnTo>
                        <a:pt x="579" y="1030"/>
                      </a:lnTo>
                      <a:lnTo>
                        <a:pt x="479" y="1003"/>
                      </a:lnTo>
                      <a:lnTo>
                        <a:pt x="410" y="1049"/>
                      </a:lnTo>
                      <a:lnTo>
                        <a:pt x="410" y="1068"/>
                      </a:lnTo>
                      <a:lnTo>
                        <a:pt x="539" y="1074"/>
                      </a:lnTo>
                      <a:lnTo>
                        <a:pt x="584" y="1061"/>
                      </a:lnTo>
                      <a:lnTo>
                        <a:pt x="615" y="1074"/>
                      </a:lnTo>
                      <a:lnTo>
                        <a:pt x="588" y="1080"/>
                      </a:lnTo>
                      <a:lnTo>
                        <a:pt x="534" y="1094"/>
                      </a:lnTo>
                      <a:lnTo>
                        <a:pt x="474" y="1080"/>
                      </a:lnTo>
                      <a:lnTo>
                        <a:pt x="376" y="1094"/>
                      </a:lnTo>
                      <a:lnTo>
                        <a:pt x="376" y="1120"/>
                      </a:lnTo>
                      <a:lnTo>
                        <a:pt x="336" y="1036"/>
                      </a:lnTo>
                    </a:path>
                  </a:pathLst>
                </a:custGeom>
                <a:solidFill>
                  <a:schemeClr val="bg2"/>
                </a:solidFill>
                <a:ln w="9525" cap="rnd">
                  <a:noFill/>
                  <a:round/>
                  <a:headEnd/>
                  <a:tailEnd/>
                </a:ln>
                <a:effectLst/>
              </p:spPr>
              <p:txBody>
                <a:bodyPr/>
                <a:lstStyle/>
                <a:p>
                  <a:endParaRPr lang="en-US"/>
                </a:p>
              </p:txBody>
            </p:sp>
            <p:sp>
              <p:nvSpPr>
                <p:cNvPr id="27658" name="Freeform 10"/>
                <p:cNvSpPr>
                  <a:spLocks/>
                </p:cNvSpPr>
                <p:nvPr/>
              </p:nvSpPr>
              <p:spPr bwMode="ltGray">
                <a:xfrm>
                  <a:off x="4759" y="1864"/>
                  <a:ext cx="357" cy="795"/>
                </a:xfrm>
                <a:custGeom>
                  <a:avLst/>
                  <a:gdLst/>
                  <a:ahLst/>
                  <a:cxnLst>
                    <a:cxn ang="0">
                      <a:pos x="232" y="728"/>
                    </a:cxn>
                    <a:cxn ang="0">
                      <a:pos x="160" y="787"/>
                    </a:cxn>
                    <a:cxn ang="0">
                      <a:pos x="356" y="605"/>
                    </a:cxn>
                    <a:cxn ang="0">
                      <a:pos x="340" y="605"/>
                    </a:cxn>
                    <a:cxn ang="0">
                      <a:pos x="291" y="605"/>
                    </a:cxn>
                    <a:cxn ang="0">
                      <a:pos x="311" y="527"/>
                    </a:cxn>
                    <a:cxn ang="0">
                      <a:pos x="276" y="542"/>
                    </a:cxn>
                    <a:cxn ang="0">
                      <a:pos x="218" y="624"/>
                    </a:cxn>
                    <a:cxn ang="0">
                      <a:pos x="214" y="387"/>
                    </a:cxn>
                    <a:cxn ang="0">
                      <a:pos x="238" y="289"/>
                    </a:cxn>
                    <a:cxn ang="0">
                      <a:pos x="296" y="211"/>
                    </a:cxn>
                    <a:cxn ang="0">
                      <a:pos x="252" y="251"/>
                    </a:cxn>
                    <a:cxn ang="0">
                      <a:pos x="276" y="200"/>
                    </a:cxn>
                    <a:cxn ang="0">
                      <a:pos x="243" y="167"/>
                    </a:cxn>
                    <a:cxn ang="0">
                      <a:pos x="258" y="135"/>
                    </a:cxn>
                    <a:cxn ang="0">
                      <a:pos x="243" y="109"/>
                    </a:cxn>
                    <a:cxn ang="0">
                      <a:pos x="218" y="78"/>
                    </a:cxn>
                    <a:cxn ang="0">
                      <a:pos x="77" y="0"/>
                    </a:cxn>
                    <a:cxn ang="0">
                      <a:pos x="190" y="78"/>
                    </a:cxn>
                    <a:cxn ang="0">
                      <a:pos x="199" y="115"/>
                    </a:cxn>
                    <a:cxn ang="0">
                      <a:pos x="160" y="71"/>
                    </a:cxn>
                    <a:cxn ang="0">
                      <a:pos x="121" y="90"/>
                    </a:cxn>
                    <a:cxn ang="0">
                      <a:pos x="140" y="103"/>
                    </a:cxn>
                    <a:cxn ang="0">
                      <a:pos x="194" y="129"/>
                    </a:cxn>
                    <a:cxn ang="0">
                      <a:pos x="194" y="161"/>
                    </a:cxn>
                    <a:cxn ang="0">
                      <a:pos x="160" y="148"/>
                    </a:cxn>
                    <a:cxn ang="0">
                      <a:pos x="107" y="180"/>
                    </a:cxn>
                    <a:cxn ang="0">
                      <a:pos x="155" y="167"/>
                    </a:cxn>
                    <a:cxn ang="0">
                      <a:pos x="199" y="192"/>
                    </a:cxn>
                    <a:cxn ang="0">
                      <a:pos x="184" y="192"/>
                    </a:cxn>
                    <a:cxn ang="0">
                      <a:pos x="150" y="192"/>
                    </a:cxn>
                    <a:cxn ang="0">
                      <a:pos x="150" y="251"/>
                    </a:cxn>
                    <a:cxn ang="0">
                      <a:pos x="111" y="219"/>
                    </a:cxn>
                    <a:cxn ang="0">
                      <a:pos x="96" y="142"/>
                    </a:cxn>
                    <a:cxn ang="0">
                      <a:pos x="107" y="103"/>
                    </a:cxn>
                    <a:cxn ang="0">
                      <a:pos x="77" y="109"/>
                    </a:cxn>
                    <a:cxn ang="0">
                      <a:pos x="77" y="161"/>
                    </a:cxn>
                    <a:cxn ang="0">
                      <a:pos x="34" y="154"/>
                    </a:cxn>
                    <a:cxn ang="0">
                      <a:pos x="77" y="219"/>
                    </a:cxn>
                    <a:cxn ang="0">
                      <a:pos x="53" y="257"/>
                    </a:cxn>
                    <a:cxn ang="0">
                      <a:pos x="116" y="257"/>
                    </a:cxn>
                    <a:cxn ang="0">
                      <a:pos x="63" y="283"/>
                    </a:cxn>
                    <a:cxn ang="0">
                      <a:pos x="116" y="283"/>
                    </a:cxn>
                    <a:cxn ang="0">
                      <a:pos x="160" y="310"/>
                    </a:cxn>
                    <a:cxn ang="0">
                      <a:pos x="199" y="272"/>
                    </a:cxn>
                    <a:cxn ang="0">
                      <a:pos x="184" y="316"/>
                    </a:cxn>
                    <a:cxn ang="0">
                      <a:pos x="136" y="297"/>
                    </a:cxn>
                    <a:cxn ang="0">
                      <a:pos x="180" y="406"/>
                    </a:cxn>
                    <a:cxn ang="0">
                      <a:pos x="170" y="445"/>
                    </a:cxn>
                    <a:cxn ang="0">
                      <a:pos x="118" y="692"/>
                    </a:cxn>
                  </a:cxnLst>
                  <a:rect l="0" t="0" r="r" b="b"/>
                  <a:pathLst>
                    <a:path w="357" h="795">
                      <a:moveTo>
                        <a:pt x="121" y="794"/>
                      </a:moveTo>
                      <a:lnTo>
                        <a:pt x="160" y="787"/>
                      </a:lnTo>
                      <a:lnTo>
                        <a:pt x="232" y="728"/>
                      </a:lnTo>
                      <a:lnTo>
                        <a:pt x="262" y="728"/>
                      </a:lnTo>
                      <a:lnTo>
                        <a:pt x="208" y="709"/>
                      </a:lnTo>
                      <a:lnTo>
                        <a:pt x="160" y="787"/>
                      </a:lnTo>
                      <a:lnTo>
                        <a:pt x="164" y="690"/>
                      </a:lnTo>
                      <a:lnTo>
                        <a:pt x="160" y="638"/>
                      </a:lnTo>
                      <a:lnTo>
                        <a:pt x="356" y="605"/>
                      </a:lnTo>
                      <a:lnTo>
                        <a:pt x="350" y="580"/>
                      </a:lnTo>
                      <a:lnTo>
                        <a:pt x="345" y="593"/>
                      </a:lnTo>
                      <a:lnTo>
                        <a:pt x="340" y="605"/>
                      </a:lnTo>
                      <a:lnTo>
                        <a:pt x="326" y="599"/>
                      </a:lnTo>
                      <a:lnTo>
                        <a:pt x="301" y="613"/>
                      </a:lnTo>
                      <a:lnTo>
                        <a:pt x="291" y="605"/>
                      </a:lnTo>
                      <a:lnTo>
                        <a:pt x="306" y="580"/>
                      </a:lnTo>
                      <a:lnTo>
                        <a:pt x="296" y="555"/>
                      </a:lnTo>
                      <a:lnTo>
                        <a:pt x="311" y="527"/>
                      </a:lnTo>
                      <a:lnTo>
                        <a:pt x="301" y="521"/>
                      </a:lnTo>
                      <a:lnTo>
                        <a:pt x="291" y="542"/>
                      </a:lnTo>
                      <a:lnTo>
                        <a:pt x="276" y="542"/>
                      </a:lnTo>
                      <a:lnTo>
                        <a:pt x="286" y="574"/>
                      </a:lnTo>
                      <a:lnTo>
                        <a:pt x="276" y="599"/>
                      </a:lnTo>
                      <a:lnTo>
                        <a:pt x="218" y="624"/>
                      </a:lnTo>
                      <a:lnTo>
                        <a:pt x="199" y="605"/>
                      </a:lnTo>
                      <a:lnTo>
                        <a:pt x="164" y="624"/>
                      </a:lnTo>
                      <a:lnTo>
                        <a:pt x="214" y="387"/>
                      </a:lnTo>
                      <a:lnTo>
                        <a:pt x="223" y="348"/>
                      </a:lnTo>
                      <a:lnTo>
                        <a:pt x="232" y="297"/>
                      </a:lnTo>
                      <a:lnTo>
                        <a:pt x="238" y="289"/>
                      </a:lnTo>
                      <a:lnTo>
                        <a:pt x="345" y="251"/>
                      </a:lnTo>
                      <a:lnTo>
                        <a:pt x="301" y="238"/>
                      </a:lnTo>
                      <a:lnTo>
                        <a:pt x="296" y="211"/>
                      </a:lnTo>
                      <a:lnTo>
                        <a:pt x="271" y="211"/>
                      </a:lnTo>
                      <a:lnTo>
                        <a:pt x="276" y="238"/>
                      </a:lnTo>
                      <a:lnTo>
                        <a:pt x="252" y="251"/>
                      </a:lnTo>
                      <a:lnTo>
                        <a:pt x="247" y="225"/>
                      </a:lnTo>
                      <a:lnTo>
                        <a:pt x="262" y="219"/>
                      </a:lnTo>
                      <a:lnTo>
                        <a:pt x="276" y="200"/>
                      </a:lnTo>
                      <a:lnTo>
                        <a:pt x="262" y="200"/>
                      </a:lnTo>
                      <a:lnTo>
                        <a:pt x="247" y="200"/>
                      </a:lnTo>
                      <a:lnTo>
                        <a:pt x="243" y="167"/>
                      </a:lnTo>
                      <a:lnTo>
                        <a:pt x="252" y="161"/>
                      </a:lnTo>
                      <a:lnTo>
                        <a:pt x="262" y="148"/>
                      </a:lnTo>
                      <a:lnTo>
                        <a:pt x="258" y="135"/>
                      </a:lnTo>
                      <a:lnTo>
                        <a:pt x="252" y="142"/>
                      </a:lnTo>
                      <a:lnTo>
                        <a:pt x="238" y="129"/>
                      </a:lnTo>
                      <a:lnTo>
                        <a:pt x="243" y="109"/>
                      </a:lnTo>
                      <a:lnTo>
                        <a:pt x="252" y="90"/>
                      </a:lnTo>
                      <a:lnTo>
                        <a:pt x="243" y="64"/>
                      </a:lnTo>
                      <a:lnTo>
                        <a:pt x="218" y="78"/>
                      </a:lnTo>
                      <a:lnTo>
                        <a:pt x="194" y="33"/>
                      </a:lnTo>
                      <a:lnTo>
                        <a:pt x="102" y="13"/>
                      </a:lnTo>
                      <a:lnTo>
                        <a:pt x="77" y="0"/>
                      </a:lnTo>
                      <a:lnTo>
                        <a:pt x="146" y="58"/>
                      </a:lnTo>
                      <a:lnTo>
                        <a:pt x="170" y="58"/>
                      </a:lnTo>
                      <a:lnTo>
                        <a:pt x="190" y="78"/>
                      </a:lnTo>
                      <a:lnTo>
                        <a:pt x="203" y="90"/>
                      </a:lnTo>
                      <a:lnTo>
                        <a:pt x="203" y="115"/>
                      </a:lnTo>
                      <a:lnTo>
                        <a:pt x="199" y="115"/>
                      </a:lnTo>
                      <a:lnTo>
                        <a:pt x="194" y="96"/>
                      </a:lnTo>
                      <a:lnTo>
                        <a:pt x="170" y="90"/>
                      </a:lnTo>
                      <a:lnTo>
                        <a:pt x="160" y="71"/>
                      </a:lnTo>
                      <a:lnTo>
                        <a:pt x="146" y="78"/>
                      </a:lnTo>
                      <a:lnTo>
                        <a:pt x="136" y="96"/>
                      </a:lnTo>
                      <a:lnTo>
                        <a:pt x="121" y="90"/>
                      </a:lnTo>
                      <a:lnTo>
                        <a:pt x="126" y="115"/>
                      </a:lnTo>
                      <a:lnTo>
                        <a:pt x="136" y="115"/>
                      </a:lnTo>
                      <a:lnTo>
                        <a:pt x="140" y="103"/>
                      </a:lnTo>
                      <a:lnTo>
                        <a:pt x="155" y="115"/>
                      </a:lnTo>
                      <a:lnTo>
                        <a:pt x="164" y="135"/>
                      </a:lnTo>
                      <a:lnTo>
                        <a:pt x="194" y="129"/>
                      </a:lnTo>
                      <a:lnTo>
                        <a:pt x="214" y="135"/>
                      </a:lnTo>
                      <a:lnTo>
                        <a:pt x="218" y="167"/>
                      </a:lnTo>
                      <a:lnTo>
                        <a:pt x="194" y="161"/>
                      </a:lnTo>
                      <a:lnTo>
                        <a:pt x="194" y="142"/>
                      </a:lnTo>
                      <a:lnTo>
                        <a:pt x="180" y="148"/>
                      </a:lnTo>
                      <a:lnTo>
                        <a:pt x="160" y="148"/>
                      </a:lnTo>
                      <a:lnTo>
                        <a:pt x="136" y="154"/>
                      </a:lnTo>
                      <a:lnTo>
                        <a:pt x="111" y="142"/>
                      </a:lnTo>
                      <a:lnTo>
                        <a:pt x="107" y="180"/>
                      </a:lnTo>
                      <a:lnTo>
                        <a:pt x="126" y="173"/>
                      </a:lnTo>
                      <a:lnTo>
                        <a:pt x="140" y="161"/>
                      </a:lnTo>
                      <a:lnTo>
                        <a:pt x="155" y="167"/>
                      </a:lnTo>
                      <a:lnTo>
                        <a:pt x="170" y="180"/>
                      </a:lnTo>
                      <a:lnTo>
                        <a:pt x="184" y="186"/>
                      </a:lnTo>
                      <a:lnTo>
                        <a:pt x="199" y="192"/>
                      </a:lnTo>
                      <a:lnTo>
                        <a:pt x="214" y="180"/>
                      </a:lnTo>
                      <a:lnTo>
                        <a:pt x="208" y="232"/>
                      </a:lnTo>
                      <a:lnTo>
                        <a:pt x="184" y="192"/>
                      </a:lnTo>
                      <a:lnTo>
                        <a:pt x="146" y="173"/>
                      </a:lnTo>
                      <a:lnTo>
                        <a:pt x="146" y="200"/>
                      </a:lnTo>
                      <a:lnTo>
                        <a:pt x="150" y="192"/>
                      </a:lnTo>
                      <a:lnTo>
                        <a:pt x="160" y="225"/>
                      </a:lnTo>
                      <a:lnTo>
                        <a:pt x="170" y="244"/>
                      </a:lnTo>
                      <a:lnTo>
                        <a:pt x="150" y="251"/>
                      </a:lnTo>
                      <a:lnTo>
                        <a:pt x="140" y="251"/>
                      </a:lnTo>
                      <a:lnTo>
                        <a:pt x="121" y="238"/>
                      </a:lnTo>
                      <a:lnTo>
                        <a:pt x="111" y="219"/>
                      </a:lnTo>
                      <a:lnTo>
                        <a:pt x="111" y="180"/>
                      </a:lnTo>
                      <a:lnTo>
                        <a:pt x="92" y="161"/>
                      </a:lnTo>
                      <a:lnTo>
                        <a:pt x="96" y="142"/>
                      </a:lnTo>
                      <a:lnTo>
                        <a:pt x="111" y="121"/>
                      </a:lnTo>
                      <a:lnTo>
                        <a:pt x="121" y="109"/>
                      </a:lnTo>
                      <a:lnTo>
                        <a:pt x="107" y="103"/>
                      </a:lnTo>
                      <a:lnTo>
                        <a:pt x="87" y="103"/>
                      </a:lnTo>
                      <a:lnTo>
                        <a:pt x="58" y="58"/>
                      </a:lnTo>
                      <a:lnTo>
                        <a:pt x="77" y="109"/>
                      </a:lnTo>
                      <a:lnTo>
                        <a:pt x="72" y="142"/>
                      </a:lnTo>
                      <a:lnTo>
                        <a:pt x="53" y="129"/>
                      </a:lnTo>
                      <a:lnTo>
                        <a:pt x="77" y="161"/>
                      </a:lnTo>
                      <a:lnTo>
                        <a:pt x="77" y="186"/>
                      </a:lnTo>
                      <a:lnTo>
                        <a:pt x="53" y="173"/>
                      </a:lnTo>
                      <a:lnTo>
                        <a:pt x="34" y="154"/>
                      </a:lnTo>
                      <a:lnTo>
                        <a:pt x="0" y="167"/>
                      </a:lnTo>
                      <a:lnTo>
                        <a:pt x="72" y="200"/>
                      </a:lnTo>
                      <a:lnTo>
                        <a:pt x="77" y="219"/>
                      </a:lnTo>
                      <a:lnTo>
                        <a:pt x="53" y="238"/>
                      </a:lnTo>
                      <a:lnTo>
                        <a:pt x="14" y="225"/>
                      </a:lnTo>
                      <a:lnTo>
                        <a:pt x="53" y="257"/>
                      </a:lnTo>
                      <a:lnTo>
                        <a:pt x="77" y="257"/>
                      </a:lnTo>
                      <a:lnTo>
                        <a:pt x="92" y="244"/>
                      </a:lnTo>
                      <a:lnTo>
                        <a:pt x="116" y="257"/>
                      </a:lnTo>
                      <a:lnTo>
                        <a:pt x="96" y="277"/>
                      </a:lnTo>
                      <a:lnTo>
                        <a:pt x="68" y="272"/>
                      </a:lnTo>
                      <a:lnTo>
                        <a:pt x="63" y="283"/>
                      </a:lnTo>
                      <a:lnTo>
                        <a:pt x="87" y="283"/>
                      </a:lnTo>
                      <a:lnTo>
                        <a:pt x="102" y="303"/>
                      </a:lnTo>
                      <a:lnTo>
                        <a:pt x="116" y="283"/>
                      </a:lnTo>
                      <a:lnTo>
                        <a:pt x="131" y="283"/>
                      </a:lnTo>
                      <a:lnTo>
                        <a:pt x="136" y="303"/>
                      </a:lnTo>
                      <a:lnTo>
                        <a:pt x="160" y="310"/>
                      </a:lnTo>
                      <a:lnTo>
                        <a:pt x="160" y="272"/>
                      </a:lnTo>
                      <a:lnTo>
                        <a:pt x="180" y="263"/>
                      </a:lnTo>
                      <a:lnTo>
                        <a:pt x="199" y="272"/>
                      </a:lnTo>
                      <a:lnTo>
                        <a:pt x="199" y="283"/>
                      </a:lnTo>
                      <a:lnTo>
                        <a:pt x="184" y="303"/>
                      </a:lnTo>
                      <a:lnTo>
                        <a:pt x="184" y="316"/>
                      </a:lnTo>
                      <a:lnTo>
                        <a:pt x="155" y="277"/>
                      </a:lnTo>
                      <a:lnTo>
                        <a:pt x="131" y="283"/>
                      </a:lnTo>
                      <a:lnTo>
                        <a:pt x="136" y="297"/>
                      </a:lnTo>
                      <a:lnTo>
                        <a:pt x="155" y="297"/>
                      </a:lnTo>
                      <a:lnTo>
                        <a:pt x="180" y="328"/>
                      </a:lnTo>
                      <a:lnTo>
                        <a:pt x="180" y="406"/>
                      </a:lnTo>
                      <a:lnTo>
                        <a:pt x="170" y="412"/>
                      </a:lnTo>
                      <a:lnTo>
                        <a:pt x="164" y="425"/>
                      </a:lnTo>
                      <a:lnTo>
                        <a:pt x="170" y="445"/>
                      </a:lnTo>
                      <a:lnTo>
                        <a:pt x="164" y="536"/>
                      </a:lnTo>
                      <a:lnTo>
                        <a:pt x="155" y="542"/>
                      </a:lnTo>
                      <a:lnTo>
                        <a:pt x="118" y="692"/>
                      </a:lnTo>
                      <a:lnTo>
                        <a:pt x="96" y="670"/>
                      </a:lnTo>
                      <a:lnTo>
                        <a:pt x="121" y="794"/>
                      </a:lnTo>
                    </a:path>
                  </a:pathLst>
                </a:custGeom>
                <a:solidFill>
                  <a:schemeClr val="bg2"/>
                </a:solidFill>
                <a:ln w="9525" cap="rnd">
                  <a:noFill/>
                  <a:round/>
                  <a:headEnd/>
                  <a:tailEnd/>
                </a:ln>
                <a:effectLst/>
              </p:spPr>
              <p:txBody>
                <a:bodyPr/>
                <a:lstStyle/>
                <a:p>
                  <a:endParaRPr lang="en-US"/>
                </a:p>
              </p:txBody>
            </p:sp>
            <p:sp>
              <p:nvSpPr>
                <p:cNvPr id="27659" name="Freeform 11"/>
                <p:cNvSpPr>
                  <a:spLocks/>
                </p:cNvSpPr>
                <p:nvPr/>
              </p:nvSpPr>
              <p:spPr bwMode="ltGray">
                <a:xfrm>
                  <a:off x="4672" y="2067"/>
                  <a:ext cx="1082" cy="1052"/>
                </a:xfrm>
                <a:custGeom>
                  <a:avLst/>
                  <a:gdLst/>
                  <a:ahLst/>
                  <a:cxnLst>
                    <a:cxn ang="0">
                      <a:pos x="88" y="863"/>
                    </a:cxn>
                    <a:cxn ang="0">
                      <a:pos x="34" y="755"/>
                    </a:cxn>
                    <a:cxn ang="0">
                      <a:pos x="88" y="773"/>
                    </a:cxn>
                    <a:cxn ang="0">
                      <a:pos x="252" y="689"/>
                    </a:cxn>
                    <a:cxn ang="0">
                      <a:pos x="242" y="566"/>
                    </a:cxn>
                    <a:cxn ang="0">
                      <a:pos x="321" y="516"/>
                    </a:cxn>
                    <a:cxn ang="0">
                      <a:pos x="465" y="244"/>
                    </a:cxn>
                    <a:cxn ang="0">
                      <a:pos x="510" y="219"/>
                    </a:cxn>
                    <a:cxn ang="0">
                      <a:pos x="634" y="160"/>
                    </a:cxn>
                    <a:cxn ang="0">
                      <a:pos x="644" y="83"/>
                    </a:cxn>
                    <a:cxn ang="0">
                      <a:pos x="640" y="44"/>
                    </a:cxn>
                    <a:cxn ang="0">
                      <a:pos x="629" y="110"/>
                    </a:cxn>
                    <a:cxn ang="0">
                      <a:pos x="649" y="141"/>
                    </a:cxn>
                    <a:cxn ang="0">
                      <a:pos x="664" y="198"/>
                    </a:cxn>
                    <a:cxn ang="0">
                      <a:pos x="698" y="192"/>
                    </a:cxn>
                    <a:cxn ang="0">
                      <a:pos x="515" y="238"/>
                    </a:cxn>
                    <a:cxn ang="0">
                      <a:pos x="545" y="238"/>
                    </a:cxn>
                    <a:cxn ang="0">
                      <a:pos x="619" y="250"/>
                    </a:cxn>
                    <a:cxn ang="0">
                      <a:pos x="640" y="244"/>
                    </a:cxn>
                    <a:cxn ang="0">
                      <a:pos x="748" y="192"/>
                    </a:cxn>
                    <a:cxn ang="0">
                      <a:pos x="792" y="173"/>
                    </a:cxn>
                    <a:cxn ang="0">
                      <a:pos x="848" y="231"/>
                    </a:cxn>
                    <a:cxn ang="0">
                      <a:pos x="1026" y="187"/>
                    </a:cxn>
                    <a:cxn ang="0">
                      <a:pos x="872" y="244"/>
                    </a:cxn>
                    <a:cxn ang="0">
                      <a:pos x="812" y="269"/>
                    </a:cxn>
                    <a:cxn ang="0">
                      <a:pos x="797" y="231"/>
                    </a:cxn>
                    <a:cxn ang="0">
                      <a:pos x="733" y="231"/>
                    </a:cxn>
                    <a:cxn ang="0">
                      <a:pos x="629" y="269"/>
                    </a:cxn>
                    <a:cxn ang="0">
                      <a:pos x="610" y="269"/>
                    </a:cxn>
                    <a:cxn ang="0">
                      <a:pos x="619" y="315"/>
                    </a:cxn>
                    <a:cxn ang="0">
                      <a:pos x="595" y="340"/>
                    </a:cxn>
                    <a:cxn ang="0">
                      <a:pos x="541" y="308"/>
                    </a:cxn>
                    <a:cxn ang="0">
                      <a:pos x="515" y="374"/>
                    </a:cxn>
                    <a:cxn ang="0">
                      <a:pos x="461" y="367"/>
                    </a:cxn>
                    <a:cxn ang="0">
                      <a:pos x="510" y="374"/>
                    </a:cxn>
                    <a:cxn ang="0">
                      <a:pos x="610" y="340"/>
                    </a:cxn>
                    <a:cxn ang="0">
                      <a:pos x="683" y="348"/>
                    </a:cxn>
                    <a:cxn ang="0">
                      <a:pos x="762" y="289"/>
                    </a:cxn>
                    <a:cxn ang="0">
                      <a:pos x="783" y="283"/>
                    </a:cxn>
                    <a:cxn ang="0">
                      <a:pos x="917" y="219"/>
                    </a:cxn>
                    <a:cxn ang="0">
                      <a:pos x="1015" y="187"/>
                    </a:cxn>
                    <a:cxn ang="0">
                      <a:pos x="897" y="263"/>
                    </a:cxn>
                    <a:cxn ang="0">
                      <a:pos x="822" y="321"/>
                    </a:cxn>
                    <a:cxn ang="0">
                      <a:pos x="595" y="418"/>
                    </a:cxn>
                    <a:cxn ang="0">
                      <a:pos x="381" y="587"/>
                    </a:cxn>
                    <a:cxn ang="0">
                      <a:pos x="405" y="612"/>
                    </a:cxn>
                    <a:cxn ang="0">
                      <a:pos x="356" y="657"/>
                    </a:cxn>
                    <a:cxn ang="0">
                      <a:pos x="306" y="689"/>
                    </a:cxn>
                    <a:cxn ang="0">
                      <a:pos x="405" y="702"/>
                    </a:cxn>
                    <a:cxn ang="0">
                      <a:pos x="381" y="723"/>
                    </a:cxn>
                    <a:cxn ang="0">
                      <a:pos x="287" y="723"/>
                    </a:cxn>
                    <a:cxn ang="0">
                      <a:pos x="69" y="1006"/>
                    </a:cxn>
                    <a:cxn ang="0">
                      <a:pos x="306" y="1012"/>
                    </a:cxn>
                    <a:cxn ang="0">
                      <a:pos x="311" y="1044"/>
                    </a:cxn>
                    <a:cxn ang="0">
                      <a:pos x="178" y="1037"/>
                    </a:cxn>
                    <a:cxn ang="0">
                      <a:pos x="0" y="929"/>
                    </a:cxn>
                  </a:cxnLst>
                  <a:rect l="0" t="0" r="r" b="b"/>
                  <a:pathLst>
                    <a:path w="1082" h="1052">
                      <a:moveTo>
                        <a:pt x="0" y="929"/>
                      </a:moveTo>
                      <a:lnTo>
                        <a:pt x="75" y="902"/>
                      </a:lnTo>
                      <a:lnTo>
                        <a:pt x="88" y="863"/>
                      </a:lnTo>
                      <a:lnTo>
                        <a:pt x="148" y="825"/>
                      </a:lnTo>
                      <a:lnTo>
                        <a:pt x="19" y="792"/>
                      </a:lnTo>
                      <a:lnTo>
                        <a:pt x="34" y="755"/>
                      </a:lnTo>
                      <a:lnTo>
                        <a:pt x="69" y="787"/>
                      </a:lnTo>
                      <a:lnTo>
                        <a:pt x="128" y="742"/>
                      </a:lnTo>
                      <a:lnTo>
                        <a:pt x="88" y="773"/>
                      </a:lnTo>
                      <a:lnTo>
                        <a:pt x="103" y="792"/>
                      </a:lnTo>
                      <a:lnTo>
                        <a:pt x="143" y="798"/>
                      </a:lnTo>
                      <a:lnTo>
                        <a:pt x="252" y="689"/>
                      </a:lnTo>
                      <a:lnTo>
                        <a:pt x="227" y="663"/>
                      </a:lnTo>
                      <a:lnTo>
                        <a:pt x="208" y="593"/>
                      </a:lnTo>
                      <a:lnTo>
                        <a:pt x="242" y="566"/>
                      </a:lnTo>
                      <a:lnTo>
                        <a:pt x="268" y="630"/>
                      </a:lnTo>
                      <a:lnTo>
                        <a:pt x="281" y="618"/>
                      </a:lnTo>
                      <a:lnTo>
                        <a:pt x="321" y="516"/>
                      </a:lnTo>
                      <a:lnTo>
                        <a:pt x="440" y="399"/>
                      </a:lnTo>
                      <a:lnTo>
                        <a:pt x="435" y="321"/>
                      </a:lnTo>
                      <a:lnTo>
                        <a:pt x="465" y="244"/>
                      </a:lnTo>
                      <a:lnTo>
                        <a:pt x="461" y="212"/>
                      </a:lnTo>
                      <a:lnTo>
                        <a:pt x="485" y="225"/>
                      </a:lnTo>
                      <a:lnTo>
                        <a:pt x="510" y="219"/>
                      </a:lnTo>
                      <a:lnTo>
                        <a:pt x="610" y="187"/>
                      </a:lnTo>
                      <a:lnTo>
                        <a:pt x="644" y="179"/>
                      </a:lnTo>
                      <a:lnTo>
                        <a:pt x="634" y="160"/>
                      </a:lnTo>
                      <a:lnTo>
                        <a:pt x="614" y="141"/>
                      </a:lnTo>
                      <a:lnTo>
                        <a:pt x="625" y="102"/>
                      </a:lnTo>
                      <a:lnTo>
                        <a:pt x="644" y="83"/>
                      </a:lnTo>
                      <a:lnTo>
                        <a:pt x="629" y="52"/>
                      </a:lnTo>
                      <a:lnTo>
                        <a:pt x="649" y="0"/>
                      </a:lnTo>
                      <a:lnTo>
                        <a:pt x="640" y="44"/>
                      </a:lnTo>
                      <a:lnTo>
                        <a:pt x="659" y="71"/>
                      </a:lnTo>
                      <a:lnTo>
                        <a:pt x="649" y="102"/>
                      </a:lnTo>
                      <a:lnTo>
                        <a:pt x="629" y="110"/>
                      </a:lnTo>
                      <a:lnTo>
                        <a:pt x="629" y="135"/>
                      </a:lnTo>
                      <a:lnTo>
                        <a:pt x="640" y="148"/>
                      </a:lnTo>
                      <a:lnTo>
                        <a:pt x="649" y="141"/>
                      </a:lnTo>
                      <a:lnTo>
                        <a:pt x="649" y="154"/>
                      </a:lnTo>
                      <a:lnTo>
                        <a:pt x="649" y="187"/>
                      </a:lnTo>
                      <a:lnTo>
                        <a:pt x="664" y="198"/>
                      </a:lnTo>
                      <a:lnTo>
                        <a:pt x="689" y="187"/>
                      </a:lnTo>
                      <a:lnTo>
                        <a:pt x="728" y="135"/>
                      </a:lnTo>
                      <a:lnTo>
                        <a:pt x="698" y="192"/>
                      </a:lnTo>
                      <a:lnTo>
                        <a:pt x="683" y="212"/>
                      </a:lnTo>
                      <a:lnTo>
                        <a:pt x="625" y="212"/>
                      </a:lnTo>
                      <a:lnTo>
                        <a:pt x="515" y="238"/>
                      </a:lnTo>
                      <a:lnTo>
                        <a:pt x="504" y="269"/>
                      </a:lnTo>
                      <a:lnTo>
                        <a:pt x="550" y="269"/>
                      </a:lnTo>
                      <a:lnTo>
                        <a:pt x="545" y="238"/>
                      </a:lnTo>
                      <a:lnTo>
                        <a:pt x="560" y="238"/>
                      </a:lnTo>
                      <a:lnTo>
                        <a:pt x="569" y="258"/>
                      </a:lnTo>
                      <a:lnTo>
                        <a:pt x="619" y="250"/>
                      </a:lnTo>
                      <a:lnTo>
                        <a:pt x="610" y="219"/>
                      </a:lnTo>
                      <a:lnTo>
                        <a:pt x="629" y="225"/>
                      </a:lnTo>
                      <a:lnTo>
                        <a:pt x="640" y="244"/>
                      </a:lnTo>
                      <a:lnTo>
                        <a:pt x="708" y="225"/>
                      </a:lnTo>
                      <a:lnTo>
                        <a:pt x="714" y="198"/>
                      </a:lnTo>
                      <a:lnTo>
                        <a:pt x="748" y="192"/>
                      </a:lnTo>
                      <a:lnTo>
                        <a:pt x="748" y="219"/>
                      </a:lnTo>
                      <a:lnTo>
                        <a:pt x="773" y="212"/>
                      </a:lnTo>
                      <a:lnTo>
                        <a:pt x="792" y="173"/>
                      </a:lnTo>
                      <a:lnTo>
                        <a:pt x="807" y="198"/>
                      </a:lnTo>
                      <a:lnTo>
                        <a:pt x="833" y="206"/>
                      </a:lnTo>
                      <a:lnTo>
                        <a:pt x="848" y="231"/>
                      </a:lnTo>
                      <a:lnTo>
                        <a:pt x="872" y="225"/>
                      </a:lnTo>
                      <a:lnTo>
                        <a:pt x="891" y="238"/>
                      </a:lnTo>
                      <a:lnTo>
                        <a:pt x="1026" y="187"/>
                      </a:lnTo>
                      <a:lnTo>
                        <a:pt x="986" y="219"/>
                      </a:lnTo>
                      <a:lnTo>
                        <a:pt x="921" y="238"/>
                      </a:lnTo>
                      <a:lnTo>
                        <a:pt x="872" y="244"/>
                      </a:lnTo>
                      <a:lnTo>
                        <a:pt x="837" y="244"/>
                      </a:lnTo>
                      <a:lnTo>
                        <a:pt x="807" y="244"/>
                      </a:lnTo>
                      <a:lnTo>
                        <a:pt x="812" y="269"/>
                      </a:lnTo>
                      <a:lnTo>
                        <a:pt x="818" y="283"/>
                      </a:lnTo>
                      <a:lnTo>
                        <a:pt x="792" y="289"/>
                      </a:lnTo>
                      <a:lnTo>
                        <a:pt x="797" y="231"/>
                      </a:lnTo>
                      <a:lnTo>
                        <a:pt x="768" y="225"/>
                      </a:lnTo>
                      <a:lnTo>
                        <a:pt x="762" y="250"/>
                      </a:lnTo>
                      <a:lnTo>
                        <a:pt x="733" y="231"/>
                      </a:lnTo>
                      <a:lnTo>
                        <a:pt x="719" y="269"/>
                      </a:lnTo>
                      <a:lnTo>
                        <a:pt x="698" y="258"/>
                      </a:lnTo>
                      <a:lnTo>
                        <a:pt x="629" y="269"/>
                      </a:lnTo>
                      <a:lnTo>
                        <a:pt x="649" y="277"/>
                      </a:lnTo>
                      <a:lnTo>
                        <a:pt x="625" y="289"/>
                      </a:lnTo>
                      <a:lnTo>
                        <a:pt x="610" y="269"/>
                      </a:lnTo>
                      <a:lnTo>
                        <a:pt x="580" y="289"/>
                      </a:lnTo>
                      <a:lnTo>
                        <a:pt x="619" y="296"/>
                      </a:lnTo>
                      <a:lnTo>
                        <a:pt x="619" y="315"/>
                      </a:lnTo>
                      <a:lnTo>
                        <a:pt x="590" y="302"/>
                      </a:lnTo>
                      <a:lnTo>
                        <a:pt x="569" y="315"/>
                      </a:lnTo>
                      <a:lnTo>
                        <a:pt x="595" y="340"/>
                      </a:lnTo>
                      <a:lnTo>
                        <a:pt x="565" y="355"/>
                      </a:lnTo>
                      <a:lnTo>
                        <a:pt x="560" y="327"/>
                      </a:lnTo>
                      <a:lnTo>
                        <a:pt x="541" y="308"/>
                      </a:lnTo>
                      <a:lnTo>
                        <a:pt x="525" y="355"/>
                      </a:lnTo>
                      <a:lnTo>
                        <a:pt x="534" y="361"/>
                      </a:lnTo>
                      <a:lnTo>
                        <a:pt x="515" y="374"/>
                      </a:lnTo>
                      <a:lnTo>
                        <a:pt x="518" y="311"/>
                      </a:lnTo>
                      <a:lnTo>
                        <a:pt x="468" y="298"/>
                      </a:lnTo>
                      <a:lnTo>
                        <a:pt x="461" y="367"/>
                      </a:lnTo>
                      <a:lnTo>
                        <a:pt x="470" y="399"/>
                      </a:lnTo>
                      <a:lnTo>
                        <a:pt x="485" y="367"/>
                      </a:lnTo>
                      <a:lnTo>
                        <a:pt x="510" y="374"/>
                      </a:lnTo>
                      <a:lnTo>
                        <a:pt x="525" y="387"/>
                      </a:lnTo>
                      <a:lnTo>
                        <a:pt x="580" y="327"/>
                      </a:lnTo>
                      <a:lnTo>
                        <a:pt x="610" y="340"/>
                      </a:lnTo>
                      <a:lnTo>
                        <a:pt x="640" y="327"/>
                      </a:lnTo>
                      <a:lnTo>
                        <a:pt x="698" y="321"/>
                      </a:lnTo>
                      <a:lnTo>
                        <a:pt x="683" y="348"/>
                      </a:lnTo>
                      <a:lnTo>
                        <a:pt x="738" y="340"/>
                      </a:lnTo>
                      <a:lnTo>
                        <a:pt x="743" y="296"/>
                      </a:lnTo>
                      <a:lnTo>
                        <a:pt x="762" y="289"/>
                      </a:lnTo>
                      <a:lnTo>
                        <a:pt x="758" y="315"/>
                      </a:lnTo>
                      <a:lnTo>
                        <a:pt x="788" y="302"/>
                      </a:lnTo>
                      <a:lnTo>
                        <a:pt x="783" y="283"/>
                      </a:lnTo>
                      <a:lnTo>
                        <a:pt x="803" y="296"/>
                      </a:lnTo>
                      <a:lnTo>
                        <a:pt x="862" y="263"/>
                      </a:lnTo>
                      <a:lnTo>
                        <a:pt x="917" y="219"/>
                      </a:lnTo>
                      <a:lnTo>
                        <a:pt x="936" y="231"/>
                      </a:lnTo>
                      <a:lnTo>
                        <a:pt x="951" y="206"/>
                      </a:lnTo>
                      <a:lnTo>
                        <a:pt x="1015" y="187"/>
                      </a:lnTo>
                      <a:lnTo>
                        <a:pt x="1081" y="160"/>
                      </a:lnTo>
                      <a:lnTo>
                        <a:pt x="912" y="238"/>
                      </a:lnTo>
                      <a:lnTo>
                        <a:pt x="897" y="263"/>
                      </a:lnTo>
                      <a:lnTo>
                        <a:pt x="917" y="277"/>
                      </a:lnTo>
                      <a:lnTo>
                        <a:pt x="867" y="283"/>
                      </a:lnTo>
                      <a:lnTo>
                        <a:pt x="822" y="321"/>
                      </a:lnTo>
                      <a:lnTo>
                        <a:pt x="743" y="361"/>
                      </a:lnTo>
                      <a:lnTo>
                        <a:pt x="674" y="393"/>
                      </a:lnTo>
                      <a:lnTo>
                        <a:pt x="595" y="418"/>
                      </a:lnTo>
                      <a:lnTo>
                        <a:pt x="515" y="438"/>
                      </a:lnTo>
                      <a:lnTo>
                        <a:pt x="405" y="509"/>
                      </a:lnTo>
                      <a:lnTo>
                        <a:pt x="381" y="587"/>
                      </a:lnTo>
                      <a:lnTo>
                        <a:pt x="356" y="593"/>
                      </a:lnTo>
                      <a:lnTo>
                        <a:pt x="347" y="618"/>
                      </a:lnTo>
                      <a:lnTo>
                        <a:pt x="405" y="612"/>
                      </a:lnTo>
                      <a:lnTo>
                        <a:pt x="500" y="593"/>
                      </a:lnTo>
                      <a:lnTo>
                        <a:pt x="489" y="612"/>
                      </a:lnTo>
                      <a:lnTo>
                        <a:pt x="356" y="657"/>
                      </a:lnTo>
                      <a:lnTo>
                        <a:pt x="306" y="657"/>
                      </a:lnTo>
                      <a:lnTo>
                        <a:pt x="291" y="683"/>
                      </a:lnTo>
                      <a:lnTo>
                        <a:pt x="306" y="689"/>
                      </a:lnTo>
                      <a:lnTo>
                        <a:pt x="336" y="695"/>
                      </a:lnTo>
                      <a:lnTo>
                        <a:pt x="366" y="695"/>
                      </a:lnTo>
                      <a:lnTo>
                        <a:pt x="405" y="702"/>
                      </a:lnTo>
                      <a:lnTo>
                        <a:pt x="390" y="715"/>
                      </a:lnTo>
                      <a:lnTo>
                        <a:pt x="431" y="742"/>
                      </a:lnTo>
                      <a:lnTo>
                        <a:pt x="381" y="723"/>
                      </a:lnTo>
                      <a:lnTo>
                        <a:pt x="356" y="723"/>
                      </a:lnTo>
                      <a:lnTo>
                        <a:pt x="347" y="735"/>
                      </a:lnTo>
                      <a:lnTo>
                        <a:pt x="287" y="723"/>
                      </a:lnTo>
                      <a:lnTo>
                        <a:pt x="232" y="798"/>
                      </a:lnTo>
                      <a:lnTo>
                        <a:pt x="154" y="902"/>
                      </a:lnTo>
                      <a:lnTo>
                        <a:pt x="69" y="1006"/>
                      </a:lnTo>
                      <a:lnTo>
                        <a:pt x="88" y="1006"/>
                      </a:lnTo>
                      <a:lnTo>
                        <a:pt x="281" y="1019"/>
                      </a:lnTo>
                      <a:lnTo>
                        <a:pt x="306" y="1012"/>
                      </a:lnTo>
                      <a:lnTo>
                        <a:pt x="351" y="1019"/>
                      </a:lnTo>
                      <a:lnTo>
                        <a:pt x="470" y="980"/>
                      </a:lnTo>
                      <a:lnTo>
                        <a:pt x="311" y="1044"/>
                      </a:lnTo>
                      <a:lnTo>
                        <a:pt x="242" y="1051"/>
                      </a:lnTo>
                      <a:lnTo>
                        <a:pt x="197" y="1025"/>
                      </a:lnTo>
                      <a:lnTo>
                        <a:pt x="178" y="1037"/>
                      </a:lnTo>
                      <a:lnTo>
                        <a:pt x="88" y="1037"/>
                      </a:lnTo>
                      <a:lnTo>
                        <a:pt x="45" y="1051"/>
                      </a:lnTo>
                      <a:lnTo>
                        <a:pt x="0" y="929"/>
                      </a:lnTo>
                    </a:path>
                  </a:pathLst>
                </a:custGeom>
                <a:solidFill>
                  <a:schemeClr val="bg2"/>
                </a:solidFill>
                <a:ln w="9525" cap="rnd">
                  <a:noFill/>
                  <a:round/>
                  <a:headEnd/>
                  <a:tailEnd/>
                </a:ln>
                <a:effectLst/>
              </p:spPr>
              <p:txBody>
                <a:bodyPr/>
                <a:lstStyle/>
                <a:p>
                  <a:endParaRPr lang="en-US"/>
                </a:p>
              </p:txBody>
            </p:sp>
          </p:grpSp>
          <p:sp>
            <p:nvSpPr>
              <p:cNvPr id="27660" name="Freeform 12"/>
              <p:cNvSpPr>
                <a:spLocks/>
              </p:cNvSpPr>
              <p:nvPr/>
            </p:nvSpPr>
            <p:spPr bwMode="ltGray">
              <a:xfrm>
                <a:off x="2924" y="2827"/>
                <a:ext cx="754" cy="684"/>
              </a:xfrm>
              <a:custGeom>
                <a:avLst/>
                <a:gdLst/>
                <a:ahLst/>
                <a:cxnLst>
                  <a:cxn ang="0">
                    <a:pos x="445" y="530"/>
                  </a:cxn>
                  <a:cxn ang="0">
                    <a:pos x="461" y="318"/>
                  </a:cxn>
                  <a:cxn ang="0">
                    <a:pos x="598" y="241"/>
                  </a:cxn>
                  <a:cxn ang="0">
                    <a:pos x="569" y="256"/>
                  </a:cxn>
                  <a:cxn ang="0">
                    <a:pos x="477" y="318"/>
                  </a:cxn>
                  <a:cxn ang="0">
                    <a:pos x="522" y="226"/>
                  </a:cxn>
                  <a:cxn ang="0">
                    <a:pos x="645" y="180"/>
                  </a:cxn>
                  <a:cxn ang="0">
                    <a:pos x="692" y="151"/>
                  </a:cxn>
                  <a:cxn ang="0">
                    <a:pos x="661" y="151"/>
                  </a:cxn>
                  <a:cxn ang="0">
                    <a:pos x="598" y="151"/>
                  </a:cxn>
                  <a:cxn ang="0">
                    <a:pos x="706" y="121"/>
                  </a:cxn>
                  <a:cxn ang="0">
                    <a:pos x="721" y="44"/>
                  </a:cxn>
                  <a:cxn ang="0">
                    <a:pos x="645" y="44"/>
                  </a:cxn>
                  <a:cxn ang="0">
                    <a:pos x="614" y="90"/>
                  </a:cxn>
                  <a:cxn ang="0">
                    <a:pos x="553" y="121"/>
                  </a:cxn>
                  <a:cxn ang="0">
                    <a:pos x="477" y="180"/>
                  </a:cxn>
                  <a:cxn ang="0">
                    <a:pos x="445" y="151"/>
                  </a:cxn>
                  <a:cxn ang="0">
                    <a:pos x="506" y="121"/>
                  </a:cxn>
                  <a:cxn ang="0">
                    <a:pos x="553" y="61"/>
                  </a:cxn>
                  <a:cxn ang="0">
                    <a:pos x="506" y="61"/>
                  </a:cxn>
                  <a:cxn ang="0">
                    <a:pos x="491" y="61"/>
                  </a:cxn>
                  <a:cxn ang="0">
                    <a:pos x="506" y="0"/>
                  </a:cxn>
                  <a:cxn ang="0">
                    <a:pos x="477" y="44"/>
                  </a:cxn>
                  <a:cxn ang="0">
                    <a:pos x="430" y="44"/>
                  </a:cxn>
                  <a:cxn ang="0">
                    <a:pos x="383" y="44"/>
                  </a:cxn>
                  <a:cxn ang="0">
                    <a:pos x="399" y="90"/>
                  </a:cxn>
                  <a:cxn ang="0">
                    <a:pos x="399" y="136"/>
                  </a:cxn>
                  <a:cxn ang="0">
                    <a:pos x="369" y="151"/>
                  </a:cxn>
                  <a:cxn ang="0">
                    <a:pos x="230" y="136"/>
                  </a:cxn>
                  <a:cxn ang="0">
                    <a:pos x="184" y="105"/>
                  </a:cxn>
                  <a:cxn ang="0">
                    <a:pos x="123" y="75"/>
                  </a:cxn>
                  <a:cxn ang="0">
                    <a:pos x="47" y="61"/>
                  </a:cxn>
                  <a:cxn ang="0">
                    <a:pos x="123" y="121"/>
                  </a:cxn>
                  <a:cxn ang="0">
                    <a:pos x="61" y="136"/>
                  </a:cxn>
                  <a:cxn ang="0">
                    <a:pos x="123" y="165"/>
                  </a:cxn>
                  <a:cxn ang="0">
                    <a:pos x="230" y="211"/>
                  </a:cxn>
                  <a:cxn ang="0">
                    <a:pos x="369" y="318"/>
                  </a:cxn>
                  <a:cxn ang="0">
                    <a:pos x="184" y="196"/>
                  </a:cxn>
                  <a:cxn ang="0">
                    <a:pos x="199" y="241"/>
                  </a:cxn>
                  <a:cxn ang="0">
                    <a:pos x="262" y="287"/>
                  </a:cxn>
                  <a:cxn ang="0">
                    <a:pos x="399" y="545"/>
                  </a:cxn>
                  <a:cxn ang="0">
                    <a:pos x="445" y="605"/>
                  </a:cxn>
                  <a:cxn ang="0">
                    <a:pos x="517" y="579"/>
                  </a:cxn>
                </a:cxnLst>
                <a:rect l="0" t="0" r="r" b="b"/>
                <a:pathLst>
                  <a:path w="754" h="684">
                    <a:moveTo>
                      <a:pt x="517" y="579"/>
                    </a:moveTo>
                    <a:lnTo>
                      <a:pt x="461" y="545"/>
                    </a:lnTo>
                    <a:lnTo>
                      <a:pt x="445" y="530"/>
                    </a:lnTo>
                    <a:lnTo>
                      <a:pt x="430" y="515"/>
                    </a:lnTo>
                    <a:lnTo>
                      <a:pt x="369" y="348"/>
                    </a:lnTo>
                    <a:lnTo>
                      <a:pt x="461" y="318"/>
                    </a:lnTo>
                    <a:lnTo>
                      <a:pt x="553" y="287"/>
                    </a:lnTo>
                    <a:lnTo>
                      <a:pt x="614" y="256"/>
                    </a:lnTo>
                    <a:lnTo>
                      <a:pt x="598" y="241"/>
                    </a:lnTo>
                    <a:lnTo>
                      <a:pt x="584" y="272"/>
                    </a:lnTo>
                    <a:lnTo>
                      <a:pt x="569" y="241"/>
                    </a:lnTo>
                    <a:lnTo>
                      <a:pt x="569" y="256"/>
                    </a:lnTo>
                    <a:lnTo>
                      <a:pt x="553" y="226"/>
                    </a:lnTo>
                    <a:lnTo>
                      <a:pt x="538" y="272"/>
                    </a:lnTo>
                    <a:lnTo>
                      <a:pt x="477" y="318"/>
                    </a:lnTo>
                    <a:lnTo>
                      <a:pt x="383" y="301"/>
                    </a:lnTo>
                    <a:lnTo>
                      <a:pt x="430" y="256"/>
                    </a:lnTo>
                    <a:lnTo>
                      <a:pt x="522" y="226"/>
                    </a:lnTo>
                    <a:lnTo>
                      <a:pt x="553" y="196"/>
                    </a:lnTo>
                    <a:lnTo>
                      <a:pt x="598" y="211"/>
                    </a:lnTo>
                    <a:lnTo>
                      <a:pt x="645" y="180"/>
                    </a:lnTo>
                    <a:lnTo>
                      <a:pt x="721" y="165"/>
                    </a:lnTo>
                    <a:lnTo>
                      <a:pt x="737" y="151"/>
                    </a:lnTo>
                    <a:lnTo>
                      <a:pt x="692" y="151"/>
                    </a:lnTo>
                    <a:lnTo>
                      <a:pt x="676" y="151"/>
                    </a:lnTo>
                    <a:lnTo>
                      <a:pt x="676" y="136"/>
                    </a:lnTo>
                    <a:lnTo>
                      <a:pt x="661" y="151"/>
                    </a:lnTo>
                    <a:lnTo>
                      <a:pt x="630" y="136"/>
                    </a:lnTo>
                    <a:lnTo>
                      <a:pt x="614" y="165"/>
                    </a:lnTo>
                    <a:lnTo>
                      <a:pt x="598" y="151"/>
                    </a:lnTo>
                    <a:lnTo>
                      <a:pt x="630" y="151"/>
                    </a:lnTo>
                    <a:lnTo>
                      <a:pt x="630" y="121"/>
                    </a:lnTo>
                    <a:lnTo>
                      <a:pt x="706" y="121"/>
                    </a:lnTo>
                    <a:lnTo>
                      <a:pt x="676" y="105"/>
                    </a:lnTo>
                    <a:lnTo>
                      <a:pt x="753" y="61"/>
                    </a:lnTo>
                    <a:lnTo>
                      <a:pt x="721" y="44"/>
                    </a:lnTo>
                    <a:lnTo>
                      <a:pt x="706" y="61"/>
                    </a:lnTo>
                    <a:lnTo>
                      <a:pt x="676" y="30"/>
                    </a:lnTo>
                    <a:lnTo>
                      <a:pt x="645" y="44"/>
                    </a:lnTo>
                    <a:lnTo>
                      <a:pt x="661" y="61"/>
                    </a:lnTo>
                    <a:lnTo>
                      <a:pt x="630" y="61"/>
                    </a:lnTo>
                    <a:lnTo>
                      <a:pt x="614" y="90"/>
                    </a:lnTo>
                    <a:lnTo>
                      <a:pt x="598" y="90"/>
                    </a:lnTo>
                    <a:lnTo>
                      <a:pt x="569" y="121"/>
                    </a:lnTo>
                    <a:lnTo>
                      <a:pt x="553" y="121"/>
                    </a:lnTo>
                    <a:lnTo>
                      <a:pt x="538" y="136"/>
                    </a:lnTo>
                    <a:lnTo>
                      <a:pt x="506" y="151"/>
                    </a:lnTo>
                    <a:lnTo>
                      <a:pt x="477" y="180"/>
                    </a:lnTo>
                    <a:lnTo>
                      <a:pt x="445" y="180"/>
                    </a:lnTo>
                    <a:lnTo>
                      <a:pt x="430" y="196"/>
                    </a:lnTo>
                    <a:lnTo>
                      <a:pt x="445" y="151"/>
                    </a:lnTo>
                    <a:lnTo>
                      <a:pt x="477" y="151"/>
                    </a:lnTo>
                    <a:lnTo>
                      <a:pt x="477" y="121"/>
                    </a:lnTo>
                    <a:lnTo>
                      <a:pt x="506" y="121"/>
                    </a:lnTo>
                    <a:lnTo>
                      <a:pt x="522" y="90"/>
                    </a:lnTo>
                    <a:lnTo>
                      <a:pt x="614" y="61"/>
                    </a:lnTo>
                    <a:lnTo>
                      <a:pt x="553" y="61"/>
                    </a:lnTo>
                    <a:lnTo>
                      <a:pt x="569" y="44"/>
                    </a:lnTo>
                    <a:lnTo>
                      <a:pt x="522" y="61"/>
                    </a:lnTo>
                    <a:lnTo>
                      <a:pt x="506" y="61"/>
                    </a:lnTo>
                    <a:lnTo>
                      <a:pt x="477" y="90"/>
                    </a:lnTo>
                    <a:lnTo>
                      <a:pt x="477" y="75"/>
                    </a:lnTo>
                    <a:lnTo>
                      <a:pt x="491" y="61"/>
                    </a:lnTo>
                    <a:lnTo>
                      <a:pt x="491" y="44"/>
                    </a:lnTo>
                    <a:lnTo>
                      <a:pt x="522" y="15"/>
                    </a:lnTo>
                    <a:lnTo>
                      <a:pt x="506" y="0"/>
                    </a:lnTo>
                    <a:lnTo>
                      <a:pt x="491" y="0"/>
                    </a:lnTo>
                    <a:lnTo>
                      <a:pt x="461" y="30"/>
                    </a:lnTo>
                    <a:lnTo>
                      <a:pt x="477" y="44"/>
                    </a:lnTo>
                    <a:lnTo>
                      <a:pt x="445" y="44"/>
                    </a:lnTo>
                    <a:lnTo>
                      <a:pt x="399" y="30"/>
                    </a:lnTo>
                    <a:lnTo>
                      <a:pt x="430" y="44"/>
                    </a:lnTo>
                    <a:lnTo>
                      <a:pt x="399" y="61"/>
                    </a:lnTo>
                    <a:lnTo>
                      <a:pt x="383" y="30"/>
                    </a:lnTo>
                    <a:lnTo>
                      <a:pt x="383" y="44"/>
                    </a:lnTo>
                    <a:lnTo>
                      <a:pt x="369" y="30"/>
                    </a:lnTo>
                    <a:lnTo>
                      <a:pt x="383" y="90"/>
                    </a:lnTo>
                    <a:lnTo>
                      <a:pt x="399" y="90"/>
                    </a:lnTo>
                    <a:lnTo>
                      <a:pt x="414" y="136"/>
                    </a:lnTo>
                    <a:lnTo>
                      <a:pt x="414" y="151"/>
                    </a:lnTo>
                    <a:lnTo>
                      <a:pt x="399" y="136"/>
                    </a:lnTo>
                    <a:lnTo>
                      <a:pt x="369" y="136"/>
                    </a:lnTo>
                    <a:lnTo>
                      <a:pt x="383" y="151"/>
                    </a:lnTo>
                    <a:lnTo>
                      <a:pt x="369" y="151"/>
                    </a:lnTo>
                    <a:lnTo>
                      <a:pt x="338" y="165"/>
                    </a:lnTo>
                    <a:lnTo>
                      <a:pt x="246" y="136"/>
                    </a:lnTo>
                    <a:lnTo>
                      <a:pt x="230" y="136"/>
                    </a:lnTo>
                    <a:lnTo>
                      <a:pt x="215" y="136"/>
                    </a:lnTo>
                    <a:lnTo>
                      <a:pt x="215" y="105"/>
                    </a:lnTo>
                    <a:lnTo>
                      <a:pt x="184" y="105"/>
                    </a:lnTo>
                    <a:lnTo>
                      <a:pt x="184" y="90"/>
                    </a:lnTo>
                    <a:lnTo>
                      <a:pt x="154" y="105"/>
                    </a:lnTo>
                    <a:lnTo>
                      <a:pt x="123" y="75"/>
                    </a:lnTo>
                    <a:lnTo>
                      <a:pt x="108" y="61"/>
                    </a:lnTo>
                    <a:lnTo>
                      <a:pt x="76" y="44"/>
                    </a:lnTo>
                    <a:lnTo>
                      <a:pt x="47" y="61"/>
                    </a:lnTo>
                    <a:lnTo>
                      <a:pt x="15" y="44"/>
                    </a:lnTo>
                    <a:lnTo>
                      <a:pt x="0" y="75"/>
                    </a:lnTo>
                    <a:lnTo>
                      <a:pt x="123" y="121"/>
                    </a:lnTo>
                    <a:lnTo>
                      <a:pt x="76" y="121"/>
                    </a:lnTo>
                    <a:lnTo>
                      <a:pt x="15" y="105"/>
                    </a:lnTo>
                    <a:lnTo>
                      <a:pt x="61" y="136"/>
                    </a:lnTo>
                    <a:lnTo>
                      <a:pt x="47" y="151"/>
                    </a:lnTo>
                    <a:lnTo>
                      <a:pt x="92" y="180"/>
                    </a:lnTo>
                    <a:lnTo>
                      <a:pt x="123" y="165"/>
                    </a:lnTo>
                    <a:lnTo>
                      <a:pt x="123" y="180"/>
                    </a:lnTo>
                    <a:lnTo>
                      <a:pt x="215" y="165"/>
                    </a:lnTo>
                    <a:lnTo>
                      <a:pt x="230" y="211"/>
                    </a:lnTo>
                    <a:lnTo>
                      <a:pt x="246" y="241"/>
                    </a:lnTo>
                    <a:lnTo>
                      <a:pt x="369" y="287"/>
                    </a:lnTo>
                    <a:lnTo>
                      <a:pt x="369" y="318"/>
                    </a:lnTo>
                    <a:lnTo>
                      <a:pt x="262" y="256"/>
                    </a:lnTo>
                    <a:lnTo>
                      <a:pt x="230" y="256"/>
                    </a:lnTo>
                    <a:lnTo>
                      <a:pt x="184" y="196"/>
                    </a:lnTo>
                    <a:lnTo>
                      <a:pt x="108" y="180"/>
                    </a:lnTo>
                    <a:lnTo>
                      <a:pt x="154" y="211"/>
                    </a:lnTo>
                    <a:lnTo>
                      <a:pt x="199" y="241"/>
                    </a:lnTo>
                    <a:lnTo>
                      <a:pt x="184" y="226"/>
                    </a:lnTo>
                    <a:lnTo>
                      <a:pt x="215" y="272"/>
                    </a:lnTo>
                    <a:lnTo>
                      <a:pt x="262" y="287"/>
                    </a:lnTo>
                    <a:lnTo>
                      <a:pt x="307" y="318"/>
                    </a:lnTo>
                    <a:lnTo>
                      <a:pt x="414" y="530"/>
                    </a:lnTo>
                    <a:lnTo>
                      <a:pt x="399" y="545"/>
                    </a:lnTo>
                    <a:lnTo>
                      <a:pt x="430" y="559"/>
                    </a:lnTo>
                    <a:lnTo>
                      <a:pt x="416" y="570"/>
                    </a:lnTo>
                    <a:lnTo>
                      <a:pt x="445" y="605"/>
                    </a:lnTo>
                    <a:lnTo>
                      <a:pt x="461" y="620"/>
                    </a:lnTo>
                    <a:lnTo>
                      <a:pt x="477" y="683"/>
                    </a:lnTo>
                    <a:lnTo>
                      <a:pt x="517" y="579"/>
                    </a:lnTo>
                  </a:path>
                </a:pathLst>
              </a:custGeom>
              <a:solidFill>
                <a:schemeClr val="bg2"/>
              </a:solidFill>
              <a:ln w="9525" cap="rnd">
                <a:noFill/>
                <a:round/>
                <a:headEnd/>
                <a:tailEnd/>
              </a:ln>
              <a:effectLst/>
            </p:spPr>
            <p:txBody>
              <a:bodyPr/>
              <a:lstStyle/>
              <a:p>
                <a:endParaRPr lang="en-US"/>
              </a:p>
            </p:txBody>
          </p:sp>
          <p:sp>
            <p:nvSpPr>
              <p:cNvPr id="27661" name="Freeform 13"/>
              <p:cNvSpPr>
                <a:spLocks/>
              </p:cNvSpPr>
              <p:nvPr/>
            </p:nvSpPr>
            <p:spPr bwMode="ltGray">
              <a:xfrm>
                <a:off x="1208" y="3083"/>
                <a:ext cx="4563" cy="1115"/>
              </a:xfrm>
              <a:custGeom>
                <a:avLst/>
                <a:gdLst/>
                <a:ahLst/>
                <a:cxnLst>
                  <a:cxn ang="0">
                    <a:pos x="4490" y="0"/>
                  </a:cxn>
                  <a:cxn ang="0">
                    <a:pos x="4292" y="93"/>
                  </a:cxn>
                  <a:cxn ang="0">
                    <a:pos x="4049" y="93"/>
                  </a:cxn>
                  <a:cxn ang="0">
                    <a:pos x="3697" y="14"/>
                  </a:cxn>
                  <a:cxn ang="0">
                    <a:pos x="3520" y="14"/>
                  </a:cxn>
                  <a:cxn ang="0">
                    <a:pos x="3410" y="78"/>
                  </a:cxn>
                  <a:cxn ang="0">
                    <a:pos x="3211" y="7"/>
                  </a:cxn>
                  <a:cxn ang="0">
                    <a:pos x="3078" y="72"/>
                  </a:cxn>
                  <a:cxn ang="0">
                    <a:pos x="2969" y="101"/>
                  </a:cxn>
                  <a:cxn ang="0">
                    <a:pos x="2814" y="42"/>
                  </a:cxn>
                  <a:cxn ang="0">
                    <a:pos x="2726" y="150"/>
                  </a:cxn>
                  <a:cxn ang="0">
                    <a:pos x="2602" y="194"/>
                  </a:cxn>
                  <a:cxn ang="0">
                    <a:pos x="2461" y="128"/>
                  </a:cxn>
                  <a:cxn ang="0">
                    <a:pos x="2263" y="116"/>
                  </a:cxn>
                  <a:cxn ang="0">
                    <a:pos x="2197" y="93"/>
                  </a:cxn>
                  <a:cxn ang="0">
                    <a:pos x="2088" y="121"/>
                  </a:cxn>
                  <a:cxn ang="0">
                    <a:pos x="1887" y="201"/>
                  </a:cxn>
                  <a:cxn ang="0">
                    <a:pos x="1735" y="273"/>
                  </a:cxn>
                  <a:cxn ang="0">
                    <a:pos x="1647" y="351"/>
                  </a:cxn>
                  <a:cxn ang="0">
                    <a:pos x="1579" y="366"/>
                  </a:cxn>
                  <a:cxn ang="0">
                    <a:pos x="1579" y="437"/>
                  </a:cxn>
                  <a:cxn ang="0">
                    <a:pos x="1404" y="496"/>
                  </a:cxn>
                  <a:cxn ang="0">
                    <a:pos x="1248" y="516"/>
                  </a:cxn>
                  <a:cxn ang="0">
                    <a:pos x="1269" y="561"/>
                  </a:cxn>
                  <a:cxn ang="0">
                    <a:pos x="1204" y="740"/>
                  </a:cxn>
                  <a:cxn ang="0">
                    <a:pos x="985" y="834"/>
                  </a:cxn>
                  <a:cxn ang="0">
                    <a:pos x="0" y="986"/>
                  </a:cxn>
                  <a:cxn ang="0">
                    <a:pos x="1072" y="1005"/>
                  </a:cxn>
                  <a:cxn ang="0">
                    <a:pos x="1116" y="956"/>
                  </a:cxn>
                  <a:cxn ang="0">
                    <a:pos x="1293" y="985"/>
                  </a:cxn>
                  <a:cxn ang="0">
                    <a:pos x="1915" y="1012"/>
                  </a:cxn>
                  <a:cxn ang="0">
                    <a:pos x="1452" y="1077"/>
                  </a:cxn>
                  <a:cxn ang="0">
                    <a:pos x="1739" y="1092"/>
                  </a:cxn>
                  <a:cxn ang="0">
                    <a:pos x="2802" y="1112"/>
                  </a:cxn>
                  <a:cxn ang="0">
                    <a:pos x="3373" y="1082"/>
                  </a:cxn>
                  <a:cxn ang="0">
                    <a:pos x="4562" y="1055"/>
                  </a:cxn>
                  <a:cxn ang="0">
                    <a:pos x="4315" y="1005"/>
                  </a:cxn>
                  <a:cxn ang="0">
                    <a:pos x="4562" y="948"/>
                  </a:cxn>
                </a:cxnLst>
                <a:rect l="0" t="0" r="r" b="b"/>
                <a:pathLst>
                  <a:path w="4563" h="1115">
                    <a:moveTo>
                      <a:pt x="4562" y="74"/>
                    </a:moveTo>
                    <a:lnTo>
                      <a:pt x="4490" y="0"/>
                    </a:lnTo>
                    <a:lnTo>
                      <a:pt x="4380" y="21"/>
                    </a:lnTo>
                    <a:lnTo>
                      <a:pt x="4292" y="93"/>
                    </a:lnTo>
                    <a:lnTo>
                      <a:pt x="4159" y="64"/>
                    </a:lnTo>
                    <a:lnTo>
                      <a:pt x="4049" y="93"/>
                    </a:lnTo>
                    <a:lnTo>
                      <a:pt x="3806" y="36"/>
                    </a:lnTo>
                    <a:lnTo>
                      <a:pt x="3697" y="14"/>
                    </a:lnTo>
                    <a:lnTo>
                      <a:pt x="3608" y="42"/>
                    </a:lnTo>
                    <a:lnTo>
                      <a:pt x="3520" y="14"/>
                    </a:lnTo>
                    <a:lnTo>
                      <a:pt x="3454" y="0"/>
                    </a:lnTo>
                    <a:lnTo>
                      <a:pt x="3410" y="78"/>
                    </a:lnTo>
                    <a:lnTo>
                      <a:pt x="3278" y="49"/>
                    </a:lnTo>
                    <a:lnTo>
                      <a:pt x="3211" y="7"/>
                    </a:lnTo>
                    <a:lnTo>
                      <a:pt x="3078" y="21"/>
                    </a:lnTo>
                    <a:lnTo>
                      <a:pt x="3078" y="72"/>
                    </a:lnTo>
                    <a:lnTo>
                      <a:pt x="3078" y="128"/>
                    </a:lnTo>
                    <a:lnTo>
                      <a:pt x="2969" y="101"/>
                    </a:lnTo>
                    <a:lnTo>
                      <a:pt x="2881" y="21"/>
                    </a:lnTo>
                    <a:lnTo>
                      <a:pt x="2814" y="42"/>
                    </a:lnTo>
                    <a:lnTo>
                      <a:pt x="2838" y="101"/>
                    </a:lnTo>
                    <a:lnTo>
                      <a:pt x="2726" y="150"/>
                    </a:lnTo>
                    <a:lnTo>
                      <a:pt x="2673" y="201"/>
                    </a:lnTo>
                    <a:lnTo>
                      <a:pt x="2602" y="194"/>
                    </a:lnTo>
                    <a:lnTo>
                      <a:pt x="2531" y="186"/>
                    </a:lnTo>
                    <a:lnTo>
                      <a:pt x="2461" y="128"/>
                    </a:lnTo>
                    <a:lnTo>
                      <a:pt x="2329" y="86"/>
                    </a:lnTo>
                    <a:lnTo>
                      <a:pt x="2263" y="116"/>
                    </a:lnTo>
                    <a:lnTo>
                      <a:pt x="2220" y="128"/>
                    </a:lnTo>
                    <a:lnTo>
                      <a:pt x="2197" y="93"/>
                    </a:lnTo>
                    <a:lnTo>
                      <a:pt x="2110" y="93"/>
                    </a:lnTo>
                    <a:lnTo>
                      <a:pt x="2088" y="121"/>
                    </a:lnTo>
                    <a:lnTo>
                      <a:pt x="2175" y="194"/>
                    </a:lnTo>
                    <a:lnTo>
                      <a:pt x="1887" y="201"/>
                    </a:lnTo>
                    <a:lnTo>
                      <a:pt x="1822" y="209"/>
                    </a:lnTo>
                    <a:lnTo>
                      <a:pt x="1735" y="273"/>
                    </a:lnTo>
                    <a:lnTo>
                      <a:pt x="1712" y="317"/>
                    </a:lnTo>
                    <a:lnTo>
                      <a:pt x="1647" y="351"/>
                    </a:lnTo>
                    <a:lnTo>
                      <a:pt x="1602" y="338"/>
                    </a:lnTo>
                    <a:lnTo>
                      <a:pt x="1579" y="366"/>
                    </a:lnTo>
                    <a:lnTo>
                      <a:pt x="1556" y="402"/>
                    </a:lnTo>
                    <a:lnTo>
                      <a:pt x="1579" y="437"/>
                    </a:lnTo>
                    <a:lnTo>
                      <a:pt x="1491" y="516"/>
                    </a:lnTo>
                    <a:lnTo>
                      <a:pt x="1404" y="496"/>
                    </a:lnTo>
                    <a:lnTo>
                      <a:pt x="1269" y="481"/>
                    </a:lnTo>
                    <a:lnTo>
                      <a:pt x="1248" y="516"/>
                    </a:lnTo>
                    <a:lnTo>
                      <a:pt x="1226" y="545"/>
                    </a:lnTo>
                    <a:lnTo>
                      <a:pt x="1269" y="561"/>
                    </a:lnTo>
                    <a:lnTo>
                      <a:pt x="1293" y="646"/>
                    </a:lnTo>
                    <a:lnTo>
                      <a:pt x="1204" y="740"/>
                    </a:lnTo>
                    <a:lnTo>
                      <a:pt x="1116" y="834"/>
                    </a:lnTo>
                    <a:lnTo>
                      <a:pt x="985" y="834"/>
                    </a:lnTo>
                    <a:lnTo>
                      <a:pt x="692" y="919"/>
                    </a:lnTo>
                    <a:lnTo>
                      <a:pt x="0" y="986"/>
                    </a:lnTo>
                    <a:lnTo>
                      <a:pt x="841" y="1017"/>
                    </a:lnTo>
                    <a:lnTo>
                      <a:pt x="1072" y="1005"/>
                    </a:lnTo>
                    <a:lnTo>
                      <a:pt x="963" y="977"/>
                    </a:lnTo>
                    <a:lnTo>
                      <a:pt x="1116" y="956"/>
                    </a:lnTo>
                    <a:lnTo>
                      <a:pt x="1360" y="963"/>
                    </a:lnTo>
                    <a:lnTo>
                      <a:pt x="1293" y="985"/>
                    </a:lnTo>
                    <a:lnTo>
                      <a:pt x="1688" y="997"/>
                    </a:lnTo>
                    <a:lnTo>
                      <a:pt x="1915" y="1012"/>
                    </a:lnTo>
                    <a:lnTo>
                      <a:pt x="1695" y="1049"/>
                    </a:lnTo>
                    <a:lnTo>
                      <a:pt x="1452" y="1077"/>
                    </a:lnTo>
                    <a:lnTo>
                      <a:pt x="1298" y="1098"/>
                    </a:lnTo>
                    <a:lnTo>
                      <a:pt x="1739" y="1092"/>
                    </a:lnTo>
                    <a:lnTo>
                      <a:pt x="2333" y="1114"/>
                    </a:lnTo>
                    <a:lnTo>
                      <a:pt x="2802" y="1112"/>
                    </a:lnTo>
                    <a:lnTo>
                      <a:pt x="3117" y="1086"/>
                    </a:lnTo>
                    <a:lnTo>
                      <a:pt x="3373" y="1082"/>
                    </a:lnTo>
                    <a:lnTo>
                      <a:pt x="4027" y="1092"/>
                    </a:lnTo>
                    <a:lnTo>
                      <a:pt x="4562" y="1055"/>
                    </a:lnTo>
                    <a:lnTo>
                      <a:pt x="4562" y="1003"/>
                    </a:lnTo>
                    <a:lnTo>
                      <a:pt x="4315" y="1005"/>
                    </a:lnTo>
                    <a:lnTo>
                      <a:pt x="4116" y="963"/>
                    </a:lnTo>
                    <a:lnTo>
                      <a:pt x="4562" y="948"/>
                    </a:lnTo>
                    <a:lnTo>
                      <a:pt x="4562" y="74"/>
                    </a:lnTo>
                  </a:path>
                </a:pathLst>
              </a:custGeom>
              <a:solidFill>
                <a:schemeClr val="bg2"/>
              </a:solidFill>
              <a:ln w="9525" cap="rnd">
                <a:noFill/>
                <a:round/>
                <a:headEnd/>
                <a:tailEnd/>
              </a:ln>
              <a:effectLst/>
            </p:spPr>
            <p:txBody>
              <a:bodyPr/>
              <a:lstStyle/>
              <a:p>
                <a:endParaRPr lang="en-US"/>
              </a:p>
            </p:txBody>
          </p:sp>
        </p:grpSp>
      </p:grpSp>
      <p:sp>
        <p:nvSpPr>
          <p:cNvPr id="27662" name="Rectangle 14"/>
          <p:cNvSpPr>
            <a:spLocks noGrp="1" noChangeArrowheads="1"/>
          </p:cNvSpPr>
          <p:nvPr>
            <p:ph type="ctrTitle" sz="quarter"/>
          </p:nvPr>
        </p:nvSpPr>
        <p:spPr>
          <a:xfrm>
            <a:off x="533400" y="1828800"/>
            <a:ext cx="7772400" cy="1143000"/>
          </a:xfrm>
        </p:spPr>
        <p:txBody>
          <a:bodyPr/>
          <a:lstStyle>
            <a:lvl1pPr>
              <a:defRPr/>
            </a:lvl1pPr>
          </a:lstStyle>
          <a:p>
            <a:r>
              <a:rPr lang="en-US"/>
              <a:t>Click to edit Master title style</a:t>
            </a:r>
          </a:p>
        </p:txBody>
      </p:sp>
      <p:sp>
        <p:nvSpPr>
          <p:cNvPr id="27663" name="Rectangle 15"/>
          <p:cNvSpPr>
            <a:spLocks noGrp="1" noChangeArrowheads="1"/>
          </p:cNvSpPr>
          <p:nvPr>
            <p:ph type="subTitle" sz="quarter" idx="1"/>
          </p:nvPr>
        </p:nvSpPr>
        <p:spPr>
          <a:xfrm>
            <a:off x="533400" y="3505200"/>
            <a:ext cx="6400800" cy="1752600"/>
          </a:xfrm>
        </p:spPr>
        <p:txBody>
          <a:bodyPr anchor="ctr"/>
          <a:lstStyle>
            <a:lvl1pPr marL="0" indent="0" algn="ctr">
              <a:buFontTx/>
              <a:buNone/>
              <a:defRPr/>
            </a:lvl1pPr>
          </a:lstStyle>
          <a:p>
            <a:r>
              <a:rPr lang="en-US"/>
              <a:t>Click to edit Master subtitle style</a:t>
            </a:r>
          </a:p>
        </p:txBody>
      </p:sp>
      <p:sp>
        <p:nvSpPr>
          <p:cNvPr id="27664" name="Rectangle 16"/>
          <p:cNvSpPr>
            <a:spLocks noGrp="1" noChangeArrowheads="1"/>
          </p:cNvSpPr>
          <p:nvPr>
            <p:ph type="dt" sz="quarter" idx="2"/>
          </p:nvPr>
        </p:nvSpPr>
        <p:spPr>
          <a:xfrm>
            <a:off x="533400" y="6248400"/>
            <a:ext cx="1905000" cy="457200"/>
          </a:xfrm>
        </p:spPr>
        <p:txBody>
          <a:bodyPr/>
          <a:lstStyle>
            <a:lvl1pPr>
              <a:defRPr/>
            </a:lvl1pPr>
          </a:lstStyle>
          <a:p>
            <a:endParaRPr lang="en-US"/>
          </a:p>
        </p:txBody>
      </p:sp>
      <p:sp>
        <p:nvSpPr>
          <p:cNvPr id="27665" name="Rectangle 17"/>
          <p:cNvSpPr>
            <a:spLocks noGrp="1" noChangeArrowheads="1"/>
          </p:cNvSpPr>
          <p:nvPr>
            <p:ph type="ftr" sz="quarter" idx="3"/>
          </p:nvPr>
        </p:nvSpPr>
        <p:spPr>
          <a:xfrm>
            <a:off x="3048000" y="6248400"/>
            <a:ext cx="2895600" cy="457200"/>
          </a:xfrm>
        </p:spPr>
        <p:txBody>
          <a:bodyPr/>
          <a:lstStyle>
            <a:lvl1pPr>
              <a:defRPr/>
            </a:lvl1pPr>
          </a:lstStyle>
          <a:p>
            <a:endParaRPr lang="en-US"/>
          </a:p>
        </p:txBody>
      </p:sp>
      <p:sp>
        <p:nvSpPr>
          <p:cNvPr id="27666" name="Rectangle 18"/>
          <p:cNvSpPr>
            <a:spLocks noGrp="1" noChangeArrowheads="1"/>
          </p:cNvSpPr>
          <p:nvPr>
            <p:ph type="sldNum" sz="quarter" idx="4"/>
          </p:nvPr>
        </p:nvSpPr>
        <p:spPr>
          <a:xfrm>
            <a:off x="6553200" y="6246813"/>
            <a:ext cx="1905000" cy="457200"/>
          </a:xfrm>
        </p:spPr>
        <p:txBody>
          <a:bodyPr/>
          <a:lstStyle>
            <a:lvl1pPr>
              <a:defRPr/>
            </a:lvl1pPr>
          </a:lstStyle>
          <a:p>
            <a:fld id="{67385402-7C83-4CFE-9E81-B88881565DE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8D3A95-49C8-46E0-9EBB-D62901BD43E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3909E5-1C76-452D-A5E3-C7CEFE6967E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C245C7-0AF3-4FFF-9B91-0B3EB4A24C2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EF83D15-F27F-49AB-A1AA-6ADEC2837D6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BE5FCEC-9CB8-44BA-8ECA-02E17C0E0F0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8116CF-8E3F-480A-8D04-B248B28DA2BF}"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1D4E82-5AC2-41B7-9718-807CBB03A2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C54D77-99D5-415F-A87E-89E561CA794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834B94-3E35-4B13-9113-0AE371B1D074}"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8A9188-BF60-4EE6-924B-0843AF58D641}"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6ED3C6-BFD7-4268-89A9-B03912CD80CA}"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057400"/>
            <a:ext cx="4038600" cy="1957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67188"/>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fld id="{19430F7F-5053-4156-80C2-AB7D20773F38}" type="datetime1">
              <a:rPr lang="en-US" smtClean="0"/>
              <a:pPr/>
              <a:t>2/27/2012</a:t>
            </a:fld>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33B3BE80-59BB-4BFF-A1E5-94772DF2C841}"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fld id="{9B4264D4-0A40-4B2A-AEC2-D9A837D24FF6}" type="datetime1">
              <a:rPr lang="en-US" smtClean="0"/>
              <a:pPr/>
              <a:t>2/27/2012</a:t>
            </a:fld>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7DB10964-7E23-4DB2-8161-7431D8B48CD4}"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0825" cy="6850063"/>
            <a:chOff x="0" y="0"/>
            <a:chExt cx="5758" cy="4315"/>
          </a:xfrm>
        </p:grpSpPr>
        <p:grpSp>
          <p:nvGrpSpPr>
            <p:cNvPr id="32771" name="Group 3"/>
            <p:cNvGrpSpPr>
              <a:grpSpLocks/>
            </p:cNvGrpSpPr>
            <p:nvPr userDrawn="1"/>
          </p:nvGrpSpPr>
          <p:grpSpPr bwMode="auto">
            <a:xfrm>
              <a:off x="1728" y="2230"/>
              <a:ext cx="4027" cy="2085"/>
              <a:chOff x="1728" y="2230"/>
              <a:chExt cx="4027" cy="2085"/>
            </a:xfrm>
          </p:grpSpPr>
          <p:sp>
            <p:nvSpPr>
              <p:cNvPr id="32772"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32773"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32774"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32775"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32776"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32777"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32778"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32779" name="Rectangle 11"/>
          <p:cNvSpPr>
            <a:spLocks noGrp="1" noChangeArrowheads="1"/>
          </p:cNvSpPr>
          <p:nvPr>
            <p:ph type="ctrTitle" sz="quarter"/>
          </p:nvPr>
        </p:nvSpPr>
        <p:spPr>
          <a:xfrm>
            <a:off x="685800" y="1736725"/>
            <a:ext cx="7772400" cy="1920875"/>
          </a:xfrm>
        </p:spPr>
        <p:txBody>
          <a:bodyPr/>
          <a:lstStyle>
            <a:lvl1pPr>
              <a:defRPr sz="6600"/>
            </a:lvl1pPr>
          </a:lstStyle>
          <a:p>
            <a:r>
              <a:rPr lang="en-US"/>
              <a:t>Click to edit Master title style</a:t>
            </a:r>
          </a:p>
        </p:txBody>
      </p:sp>
      <p:sp>
        <p:nvSpPr>
          <p:cNvPr id="327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2781"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32782"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32783" name="Rectangle 15"/>
          <p:cNvSpPr>
            <a:spLocks noGrp="1" noChangeArrowheads="1"/>
          </p:cNvSpPr>
          <p:nvPr>
            <p:ph type="sldNum" sz="quarter" idx="4"/>
          </p:nvPr>
        </p:nvSpPr>
        <p:spPr>
          <a:xfrm>
            <a:off x="6553200" y="6254750"/>
            <a:ext cx="2133600" cy="476250"/>
          </a:xfrm>
        </p:spPr>
        <p:txBody>
          <a:bodyPr/>
          <a:lstStyle>
            <a:lvl1pPr>
              <a:defRPr/>
            </a:lvl1pPr>
          </a:lstStyle>
          <a:p>
            <a:fld id="{197052AF-29BE-45DD-9B7D-DE67075D3355}" type="slidenum">
              <a:rPr lang="en-US"/>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02CFDF5-0B9B-40EE-89BF-B80EDE1EC366}"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ED9549D-A091-43E1-8B6F-9318F95DE145}"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E644EA1-0C1F-468E-A7D9-B6DF29CFE411}"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2DC1B728-49F3-45F9-BB7D-5D853BEEA9E3}"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BAE6E6-9778-43A9-947E-C86CE1D98B13}"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27749DA1-E9A9-4863-B260-AFA0DE32052A}"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ACD6BDA8-9A5D-49E2-9A58-2BB66A753933}"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19ECC2D-A6BD-4DF4-8014-5FDBB484F8B4}"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51E7830-ADD2-458A-8D36-4E6B712D159C}"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909816E-5B1B-415B-896F-A25B09C667BB}"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07645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7695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7D422ED-A1E9-4D1D-8597-22C4B59DC624}"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3255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2057400"/>
            <a:ext cx="8229600" cy="40687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10B2C441-6C65-4E84-A4A1-4CFDD35B7BC6}" type="slidenum">
              <a:rPr lang="en-US"/>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325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2057400"/>
            <a:ext cx="8229600" cy="40687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67BBE1D6-A3C3-4975-9108-728669BB8414}" type="slidenum">
              <a:rPr lang="en-US"/>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0BEA97DB-42E0-4C6F-96ED-3C36CFEAE2B1}"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3255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2057400"/>
            <a:ext cx="4038600" cy="4068763"/>
          </a:xfrm>
        </p:spPr>
        <p:txBody>
          <a:bodyPr/>
          <a:lstStyle/>
          <a:p>
            <a:endParaRPr lang="en-US"/>
          </a:p>
        </p:txBody>
      </p:sp>
      <p:sp>
        <p:nvSpPr>
          <p:cNvPr id="4" name="Text Placeholder 3"/>
          <p:cNvSpPr>
            <a:spLocks noGrp="1"/>
          </p:cNvSpPr>
          <p:nvPr>
            <p:ph type="body" sz="half" idx="2"/>
          </p:nvPr>
        </p:nvSpPr>
        <p:spPr>
          <a:xfrm>
            <a:off x="4648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C83ECEC1-D140-4D5F-BD14-507E4BD8ED69}"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668B0D-D7BD-4656-8DBC-43A2DFC93248}"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057400"/>
            <a:ext cx="4038600" cy="4068763"/>
          </a:xfrm>
        </p:spPr>
        <p:txBody>
          <a:bodyPr/>
          <a:lstStyle/>
          <a:p>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D29A319A-AAA3-4C67-86C8-91EB36C968E3}"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057400"/>
            <a:ext cx="4038600" cy="1957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67188"/>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CC88F331-2539-4207-BB99-46FC9822B2CC}"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55B6F52-A034-43AD-8B90-3892C1F3A2C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F4E51B-1CCC-4B91-8B4C-7ED9B08601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54E57FA-8DC4-4858-9231-0550660E2BE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95A554-68AA-400F-9455-F741F938F87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628ABA-745D-4046-B3BA-1B8C7F224AB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endParaRPr 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FB4153B-58C7-48FD-8BAA-C1755C8D15F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2895600"/>
            <a:ext cx="9161463" cy="3960813"/>
            <a:chOff x="0" y="1824"/>
            <a:chExt cx="5771" cy="2495"/>
          </a:xfrm>
        </p:grpSpPr>
        <p:sp>
          <p:nvSpPr>
            <p:cNvPr id="26627" name="Rectangle 3"/>
            <p:cNvSpPr>
              <a:spLocks noChangeArrowheads="1"/>
            </p:cNvSpPr>
            <p:nvPr/>
          </p:nvSpPr>
          <p:spPr bwMode="invGray">
            <a:xfrm>
              <a:off x="0" y="3894"/>
              <a:ext cx="5759" cy="425"/>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ln w="9525">
              <a:noFill/>
              <a:miter lim="800000"/>
              <a:headEnd/>
              <a:tailEnd/>
            </a:ln>
            <a:effectLst/>
          </p:spPr>
          <p:txBody>
            <a:bodyPr wrap="none" anchor="ctr"/>
            <a:lstStyle/>
            <a:p>
              <a:endParaRPr lang="en-US"/>
            </a:p>
          </p:txBody>
        </p:sp>
        <p:grpSp>
          <p:nvGrpSpPr>
            <p:cNvPr id="26628" name="Group 4"/>
            <p:cNvGrpSpPr>
              <a:grpSpLocks/>
            </p:cNvGrpSpPr>
            <p:nvPr/>
          </p:nvGrpSpPr>
          <p:grpSpPr bwMode="auto">
            <a:xfrm>
              <a:off x="2680" y="1824"/>
              <a:ext cx="3091" cy="2422"/>
              <a:chOff x="2680" y="1824"/>
              <a:chExt cx="3091" cy="2422"/>
            </a:xfrm>
          </p:grpSpPr>
          <p:grpSp>
            <p:nvGrpSpPr>
              <p:cNvPr id="26629" name="Group 5"/>
              <p:cNvGrpSpPr>
                <a:grpSpLocks/>
              </p:cNvGrpSpPr>
              <p:nvPr/>
            </p:nvGrpSpPr>
            <p:grpSpPr bwMode="auto">
              <a:xfrm>
                <a:off x="4106" y="1824"/>
                <a:ext cx="1665" cy="1700"/>
                <a:chOff x="4106" y="1824"/>
                <a:chExt cx="1665" cy="1700"/>
              </a:xfrm>
            </p:grpSpPr>
            <p:sp>
              <p:nvSpPr>
                <p:cNvPr id="26630" name="Freeform 6"/>
                <p:cNvSpPr>
                  <a:spLocks/>
                </p:cNvSpPr>
                <p:nvPr/>
              </p:nvSpPr>
              <p:spPr bwMode="ltGray">
                <a:xfrm>
                  <a:off x="4106" y="1826"/>
                  <a:ext cx="942" cy="760"/>
                </a:xfrm>
                <a:custGeom>
                  <a:avLst/>
                  <a:gdLst/>
                  <a:ahLst/>
                  <a:cxnLst>
                    <a:cxn ang="0">
                      <a:pos x="618" y="605"/>
                    </a:cxn>
                    <a:cxn ang="0">
                      <a:pos x="699" y="478"/>
                    </a:cxn>
                    <a:cxn ang="0">
                      <a:pos x="739" y="478"/>
                    </a:cxn>
                    <a:cxn ang="0">
                      <a:pos x="719" y="583"/>
                    </a:cxn>
                    <a:cxn ang="0">
                      <a:pos x="759" y="552"/>
                    </a:cxn>
                    <a:cxn ang="0">
                      <a:pos x="776" y="517"/>
                    </a:cxn>
                    <a:cxn ang="0">
                      <a:pos x="797" y="487"/>
                    </a:cxn>
                    <a:cxn ang="0">
                      <a:pos x="867" y="523"/>
                    </a:cxn>
                    <a:cxn ang="0">
                      <a:pos x="880" y="461"/>
                    </a:cxn>
                    <a:cxn ang="0">
                      <a:pos x="820" y="431"/>
                    </a:cxn>
                    <a:cxn ang="0">
                      <a:pos x="769" y="412"/>
                    </a:cxn>
                    <a:cxn ang="0">
                      <a:pos x="789" y="347"/>
                    </a:cxn>
                    <a:cxn ang="0">
                      <a:pos x="776" y="302"/>
                    </a:cxn>
                    <a:cxn ang="0">
                      <a:pos x="941" y="110"/>
                    </a:cxn>
                    <a:cxn ang="0">
                      <a:pos x="417" y="110"/>
                    </a:cxn>
                    <a:cxn ang="0">
                      <a:pos x="343" y="114"/>
                    </a:cxn>
                    <a:cxn ang="0">
                      <a:pos x="261" y="136"/>
                    </a:cxn>
                    <a:cxn ang="0">
                      <a:pos x="245" y="136"/>
                    </a:cxn>
                    <a:cxn ang="0">
                      <a:pos x="161" y="180"/>
                    </a:cxn>
                    <a:cxn ang="0">
                      <a:pos x="235" y="193"/>
                    </a:cxn>
                    <a:cxn ang="0">
                      <a:pos x="261" y="210"/>
                    </a:cxn>
                    <a:cxn ang="0">
                      <a:pos x="275" y="220"/>
                    </a:cxn>
                    <a:cxn ang="0">
                      <a:pos x="127" y="259"/>
                    </a:cxn>
                    <a:cxn ang="0">
                      <a:pos x="97" y="312"/>
                    </a:cxn>
                    <a:cxn ang="0">
                      <a:pos x="204" y="285"/>
                    </a:cxn>
                    <a:cxn ang="0">
                      <a:pos x="151" y="338"/>
                    </a:cxn>
                    <a:cxn ang="0">
                      <a:pos x="84" y="347"/>
                    </a:cxn>
                    <a:cxn ang="0">
                      <a:pos x="13" y="382"/>
                    </a:cxn>
                    <a:cxn ang="0">
                      <a:pos x="87" y="421"/>
                    </a:cxn>
                    <a:cxn ang="0">
                      <a:pos x="134" y="431"/>
                    </a:cxn>
                    <a:cxn ang="0">
                      <a:pos x="44" y="478"/>
                    </a:cxn>
                    <a:cxn ang="0">
                      <a:pos x="0" y="504"/>
                    </a:cxn>
                    <a:cxn ang="0">
                      <a:pos x="63" y="523"/>
                    </a:cxn>
                    <a:cxn ang="0">
                      <a:pos x="134" y="500"/>
                    </a:cxn>
                    <a:cxn ang="0">
                      <a:pos x="130" y="527"/>
                    </a:cxn>
                    <a:cxn ang="0">
                      <a:pos x="187" y="540"/>
                    </a:cxn>
                    <a:cxn ang="0">
                      <a:pos x="187" y="474"/>
                    </a:cxn>
                    <a:cxn ang="0">
                      <a:pos x="285" y="469"/>
                    </a:cxn>
                    <a:cxn ang="0">
                      <a:pos x="272" y="548"/>
                    </a:cxn>
                    <a:cxn ang="0">
                      <a:pos x="316" y="527"/>
                    </a:cxn>
                    <a:cxn ang="0">
                      <a:pos x="389" y="496"/>
                    </a:cxn>
                    <a:cxn ang="0">
                      <a:pos x="419" y="575"/>
                    </a:cxn>
                    <a:cxn ang="0">
                      <a:pos x="523" y="583"/>
                    </a:cxn>
                    <a:cxn ang="0">
                      <a:pos x="517" y="605"/>
                    </a:cxn>
                    <a:cxn ang="0">
                      <a:pos x="467" y="618"/>
                    </a:cxn>
                    <a:cxn ang="0">
                      <a:pos x="353" y="650"/>
                    </a:cxn>
                    <a:cxn ang="0">
                      <a:pos x="484" y="640"/>
                    </a:cxn>
                    <a:cxn ang="0">
                      <a:pos x="426" y="671"/>
                    </a:cxn>
                    <a:cxn ang="0">
                      <a:pos x="440" y="684"/>
                    </a:cxn>
                    <a:cxn ang="0">
                      <a:pos x="517" y="715"/>
                    </a:cxn>
                    <a:cxn ang="0">
                      <a:pos x="662" y="724"/>
                    </a:cxn>
                    <a:cxn ang="0">
                      <a:pos x="578" y="741"/>
                    </a:cxn>
                  </a:cxnLst>
                  <a:rect l="0" t="0" r="r" b="b"/>
                  <a:pathLst>
                    <a:path w="942" h="760">
                      <a:moveTo>
                        <a:pt x="713" y="702"/>
                      </a:moveTo>
                      <a:lnTo>
                        <a:pt x="685" y="680"/>
                      </a:lnTo>
                      <a:lnTo>
                        <a:pt x="648" y="627"/>
                      </a:lnTo>
                      <a:lnTo>
                        <a:pt x="625" y="627"/>
                      </a:lnTo>
                      <a:lnTo>
                        <a:pt x="618" y="605"/>
                      </a:lnTo>
                      <a:lnTo>
                        <a:pt x="638" y="593"/>
                      </a:lnTo>
                      <a:lnTo>
                        <a:pt x="638" y="562"/>
                      </a:lnTo>
                      <a:lnTo>
                        <a:pt x="656" y="552"/>
                      </a:lnTo>
                      <a:lnTo>
                        <a:pt x="705" y="491"/>
                      </a:lnTo>
                      <a:lnTo>
                        <a:pt x="699" y="478"/>
                      </a:lnTo>
                      <a:lnTo>
                        <a:pt x="732" y="435"/>
                      </a:lnTo>
                      <a:lnTo>
                        <a:pt x="746" y="439"/>
                      </a:lnTo>
                      <a:lnTo>
                        <a:pt x="753" y="461"/>
                      </a:lnTo>
                      <a:lnTo>
                        <a:pt x="746" y="474"/>
                      </a:lnTo>
                      <a:lnTo>
                        <a:pt x="739" y="478"/>
                      </a:lnTo>
                      <a:lnTo>
                        <a:pt x="739" y="500"/>
                      </a:lnTo>
                      <a:lnTo>
                        <a:pt x="746" y="496"/>
                      </a:lnTo>
                      <a:lnTo>
                        <a:pt x="729" y="540"/>
                      </a:lnTo>
                      <a:lnTo>
                        <a:pt x="713" y="562"/>
                      </a:lnTo>
                      <a:lnTo>
                        <a:pt x="719" y="583"/>
                      </a:lnTo>
                      <a:lnTo>
                        <a:pt x="725" y="552"/>
                      </a:lnTo>
                      <a:lnTo>
                        <a:pt x="739" y="566"/>
                      </a:lnTo>
                      <a:lnTo>
                        <a:pt x="742" y="544"/>
                      </a:lnTo>
                      <a:lnTo>
                        <a:pt x="753" y="540"/>
                      </a:lnTo>
                      <a:lnTo>
                        <a:pt x="759" y="552"/>
                      </a:lnTo>
                      <a:lnTo>
                        <a:pt x="766" y="540"/>
                      </a:lnTo>
                      <a:lnTo>
                        <a:pt x="766" y="527"/>
                      </a:lnTo>
                      <a:lnTo>
                        <a:pt x="793" y="540"/>
                      </a:lnTo>
                      <a:lnTo>
                        <a:pt x="803" y="531"/>
                      </a:lnTo>
                      <a:lnTo>
                        <a:pt x="776" y="517"/>
                      </a:lnTo>
                      <a:lnTo>
                        <a:pt x="772" y="504"/>
                      </a:lnTo>
                      <a:lnTo>
                        <a:pt x="793" y="504"/>
                      </a:lnTo>
                      <a:lnTo>
                        <a:pt x="799" y="523"/>
                      </a:lnTo>
                      <a:lnTo>
                        <a:pt x="822" y="504"/>
                      </a:lnTo>
                      <a:lnTo>
                        <a:pt x="797" y="487"/>
                      </a:lnTo>
                      <a:lnTo>
                        <a:pt x="803" y="474"/>
                      </a:lnTo>
                      <a:lnTo>
                        <a:pt x="822" y="482"/>
                      </a:lnTo>
                      <a:lnTo>
                        <a:pt x="833" y="496"/>
                      </a:lnTo>
                      <a:lnTo>
                        <a:pt x="833" y="504"/>
                      </a:lnTo>
                      <a:lnTo>
                        <a:pt x="867" y="523"/>
                      </a:lnTo>
                      <a:lnTo>
                        <a:pt x="867" y="500"/>
                      </a:lnTo>
                      <a:lnTo>
                        <a:pt x="894" y="513"/>
                      </a:lnTo>
                      <a:lnTo>
                        <a:pt x="890" y="482"/>
                      </a:lnTo>
                      <a:lnTo>
                        <a:pt x="894" y="457"/>
                      </a:lnTo>
                      <a:lnTo>
                        <a:pt x="880" y="461"/>
                      </a:lnTo>
                      <a:lnTo>
                        <a:pt x="877" y="474"/>
                      </a:lnTo>
                      <a:lnTo>
                        <a:pt x="860" y="465"/>
                      </a:lnTo>
                      <a:lnTo>
                        <a:pt x="833" y="457"/>
                      </a:lnTo>
                      <a:lnTo>
                        <a:pt x="822" y="461"/>
                      </a:lnTo>
                      <a:lnTo>
                        <a:pt x="820" y="431"/>
                      </a:lnTo>
                      <a:lnTo>
                        <a:pt x="810" y="452"/>
                      </a:lnTo>
                      <a:lnTo>
                        <a:pt x="803" y="435"/>
                      </a:lnTo>
                      <a:lnTo>
                        <a:pt x="793" y="421"/>
                      </a:lnTo>
                      <a:lnTo>
                        <a:pt x="776" y="431"/>
                      </a:lnTo>
                      <a:lnTo>
                        <a:pt x="769" y="412"/>
                      </a:lnTo>
                      <a:lnTo>
                        <a:pt x="772" y="403"/>
                      </a:lnTo>
                      <a:lnTo>
                        <a:pt x="803" y="399"/>
                      </a:lnTo>
                      <a:lnTo>
                        <a:pt x="836" y="390"/>
                      </a:lnTo>
                      <a:lnTo>
                        <a:pt x="810" y="355"/>
                      </a:lnTo>
                      <a:lnTo>
                        <a:pt x="789" y="347"/>
                      </a:lnTo>
                      <a:lnTo>
                        <a:pt x="789" y="329"/>
                      </a:lnTo>
                      <a:lnTo>
                        <a:pt x="786" y="338"/>
                      </a:lnTo>
                      <a:lnTo>
                        <a:pt x="810" y="325"/>
                      </a:lnTo>
                      <a:lnTo>
                        <a:pt x="803" y="312"/>
                      </a:lnTo>
                      <a:lnTo>
                        <a:pt x="776" y="302"/>
                      </a:lnTo>
                      <a:lnTo>
                        <a:pt x="776" y="289"/>
                      </a:lnTo>
                      <a:lnTo>
                        <a:pt x="816" y="289"/>
                      </a:lnTo>
                      <a:lnTo>
                        <a:pt x="860" y="268"/>
                      </a:lnTo>
                      <a:lnTo>
                        <a:pt x="920" y="229"/>
                      </a:lnTo>
                      <a:lnTo>
                        <a:pt x="941" y="110"/>
                      </a:lnTo>
                      <a:lnTo>
                        <a:pt x="860" y="0"/>
                      </a:lnTo>
                      <a:lnTo>
                        <a:pt x="732" y="8"/>
                      </a:lnTo>
                      <a:lnTo>
                        <a:pt x="521" y="106"/>
                      </a:lnTo>
                      <a:lnTo>
                        <a:pt x="497" y="74"/>
                      </a:lnTo>
                      <a:lnTo>
                        <a:pt x="417" y="110"/>
                      </a:lnTo>
                      <a:lnTo>
                        <a:pt x="369" y="106"/>
                      </a:lnTo>
                      <a:lnTo>
                        <a:pt x="373" y="70"/>
                      </a:lnTo>
                      <a:lnTo>
                        <a:pt x="353" y="93"/>
                      </a:lnTo>
                      <a:lnTo>
                        <a:pt x="322" y="93"/>
                      </a:lnTo>
                      <a:lnTo>
                        <a:pt x="343" y="114"/>
                      </a:lnTo>
                      <a:lnTo>
                        <a:pt x="336" y="127"/>
                      </a:lnTo>
                      <a:lnTo>
                        <a:pt x="329" y="114"/>
                      </a:lnTo>
                      <a:lnTo>
                        <a:pt x="316" y="118"/>
                      </a:lnTo>
                      <a:lnTo>
                        <a:pt x="278" y="110"/>
                      </a:lnTo>
                      <a:lnTo>
                        <a:pt x="261" y="136"/>
                      </a:lnTo>
                      <a:lnTo>
                        <a:pt x="282" y="136"/>
                      </a:lnTo>
                      <a:lnTo>
                        <a:pt x="295" y="149"/>
                      </a:lnTo>
                      <a:lnTo>
                        <a:pt x="272" y="149"/>
                      </a:lnTo>
                      <a:lnTo>
                        <a:pt x="255" y="149"/>
                      </a:lnTo>
                      <a:lnTo>
                        <a:pt x="245" y="136"/>
                      </a:lnTo>
                      <a:lnTo>
                        <a:pt x="225" y="162"/>
                      </a:lnTo>
                      <a:lnTo>
                        <a:pt x="215" y="184"/>
                      </a:lnTo>
                      <a:lnTo>
                        <a:pt x="195" y="149"/>
                      </a:lnTo>
                      <a:lnTo>
                        <a:pt x="195" y="171"/>
                      </a:lnTo>
                      <a:lnTo>
                        <a:pt x="161" y="180"/>
                      </a:lnTo>
                      <a:lnTo>
                        <a:pt x="187" y="206"/>
                      </a:lnTo>
                      <a:lnTo>
                        <a:pt x="208" y="210"/>
                      </a:lnTo>
                      <a:lnTo>
                        <a:pt x="222" y="233"/>
                      </a:lnTo>
                      <a:lnTo>
                        <a:pt x="251" y="229"/>
                      </a:lnTo>
                      <a:lnTo>
                        <a:pt x="235" y="193"/>
                      </a:lnTo>
                      <a:lnTo>
                        <a:pt x="248" y="171"/>
                      </a:lnTo>
                      <a:lnTo>
                        <a:pt x="259" y="189"/>
                      </a:lnTo>
                      <a:lnTo>
                        <a:pt x="248" y="210"/>
                      </a:lnTo>
                      <a:lnTo>
                        <a:pt x="259" y="229"/>
                      </a:lnTo>
                      <a:lnTo>
                        <a:pt x="261" y="210"/>
                      </a:lnTo>
                      <a:lnTo>
                        <a:pt x="278" y="197"/>
                      </a:lnTo>
                      <a:lnTo>
                        <a:pt x="302" y="184"/>
                      </a:lnTo>
                      <a:lnTo>
                        <a:pt x="312" y="193"/>
                      </a:lnTo>
                      <a:lnTo>
                        <a:pt x="295" y="206"/>
                      </a:lnTo>
                      <a:lnTo>
                        <a:pt x="275" y="220"/>
                      </a:lnTo>
                      <a:lnTo>
                        <a:pt x="265" y="246"/>
                      </a:lnTo>
                      <a:lnTo>
                        <a:pt x="235" y="254"/>
                      </a:lnTo>
                      <a:lnTo>
                        <a:pt x="195" y="233"/>
                      </a:lnTo>
                      <a:lnTo>
                        <a:pt x="187" y="254"/>
                      </a:lnTo>
                      <a:lnTo>
                        <a:pt x="127" y="259"/>
                      </a:lnTo>
                      <a:lnTo>
                        <a:pt x="94" y="276"/>
                      </a:lnTo>
                      <a:lnTo>
                        <a:pt x="73" y="268"/>
                      </a:lnTo>
                      <a:lnTo>
                        <a:pt x="73" y="289"/>
                      </a:lnTo>
                      <a:lnTo>
                        <a:pt x="94" y="285"/>
                      </a:lnTo>
                      <a:lnTo>
                        <a:pt x="97" y="312"/>
                      </a:lnTo>
                      <a:lnTo>
                        <a:pt x="124" y="308"/>
                      </a:lnTo>
                      <a:lnTo>
                        <a:pt x="134" y="289"/>
                      </a:lnTo>
                      <a:lnTo>
                        <a:pt x="137" y="302"/>
                      </a:lnTo>
                      <a:lnTo>
                        <a:pt x="181" y="298"/>
                      </a:lnTo>
                      <a:lnTo>
                        <a:pt x="204" y="285"/>
                      </a:lnTo>
                      <a:lnTo>
                        <a:pt x="212" y="312"/>
                      </a:lnTo>
                      <a:lnTo>
                        <a:pt x="198" y="308"/>
                      </a:lnTo>
                      <a:lnTo>
                        <a:pt x="191" y="316"/>
                      </a:lnTo>
                      <a:lnTo>
                        <a:pt x="195" y="333"/>
                      </a:lnTo>
                      <a:lnTo>
                        <a:pt x="151" y="338"/>
                      </a:lnTo>
                      <a:lnTo>
                        <a:pt x="127" y="343"/>
                      </a:lnTo>
                      <a:lnTo>
                        <a:pt x="134" y="364"/>
                      </a:lnTo>
                      <a:lnTo>
                        <a:pt x="120" y="355"/>
                      </a:lnTo>
                      <a:lnTo>
                        <a:pt x="110" y="368"/>
                      </a:lnTo>
                      <a:lnTo>
                        <a:pt x="84" y="347"/>
                      </a:lnTo>
                      <a:lnTo>
                        <a:pt x="77" y="368"/>
                      </a:lnTo>
                      <a:lnTo>
                        <a:pt x="50" y="360"/>
                      </a:lnTo>
                      <a:lnTo>
                        <a:pt x="36" y="373"/>
                      </a:lnTo>
                      <a:lnTo>
                        <a:pt x="30" y="382"/>
                      </a:lnTo>
                      <a:lnTo>
                        <a:pt x="13" y="382"/>
                      </a:lnTo>
                      <a:lnTo>
                        <a:pt x="6" y="403"/>
                      </a:lnTo>
                      <a:lnTo>
                        <a:pt x="26" y="412"/>
                      </a:lnTo>
                      <a:lnTo>
                        <a:pt x="54" y="408"/>
                      </a:lnTo>
                      <a:lnTo>
                        <a:pt x="67" y="425"/>
                      </a:lnTo>
                      <a:lnTo>
                        <a:pt x="87" y="421"/>
                      </a:lnTo>
                      <a:lnTo>
                        <a:pt x="114" y="412"/>
                      </a:lnTo>
                      <a:lnTo>
                        <a:pt x="137" y="421"/>
                      </a:lnTo>
                      <a:lnTo>
                        <a:pt x="147" y="408"/>
                      </a:lnTo>
                      <a:lnTo>
                        <a:pt x="151" y="416"/>
                      </a:lnTo>
                      <a:lnTo>
                        <a:pt x="134" y="431"/>
                      </a:lnTo>
                      <a:lnTo>
                        <a:pt x="100" y="435"/>
                      </a:lnTo>
                      <a:lnTo>
                        <a:pt x="117" y="452"/>
                      </a:lnTo>
                      <a:lnTo>
                        <a:pt x="67" y="457"/>
                      </a:lnTo>
                      <a:lnTo>
                        <a:pt x="67" y="474"/>
                      </a:lnTo>
                      <a:lnTo>
                        <a:pt x="44" y="478"/>
                      </a:lnTo>
                      <a:lnTo>
                        <a:pt x="30" y="478"/>
                      </a:lnTo>
                      <a:lnTo>
                        <a:pt x="26" y="482"/>
                      </a:lnTo>
                      <a:lnTo>
                        <a:pt x="3" y="474"/>
                      </a:lnTo>
                      <a:lnTo>
                        <a:pt x="6" y="482"/>
                      </a:lnTo>
                      <a:lnTo>
                        <a:pt x="0" y="504"/>
                      </a:lnTo>
                      <a:lnTo>
                        <a:pt x="23" y="504"/>
                      </a:lnTo>
                      <a:lnTo>
                        <a:pt x="26" y="517"/>
                      </a:lnTo>
                      <a:lnTo>
                        <a:pt x="46" y="508"/>
                      </a:lnTo>
                      <a:lnTo>
                        <a:pt x="61" y="508"/>
                      </a:lnTo>
                      <a:lnTo>
                        <a:pt x="63" y="523"/>
                      </a:lnTo>
                      <a:lnTo>
                        <a:pt x="80" y="517"/>
                      </a:lnTo>
                      <a:lnTo>
                        <a:pt x="73" y="491"/>
                      </a:lnTo>
                      <a:lnTo>
                        <a:pt x="107" y="491"/>
                      </a:lnTo>
                      <a:lnTo>
                        <a:pt x="110" y="504"/>
                      </a:lnTo>
                      <a:lnTo>
                        <a:pt x="134" y="500"/>
                      </a:lnTo>
                      <a:lnTo>
                        <a:pt x="158" y="504"/>
                      </a:lnTo>
                      <a:lnTo>
                        <a:pt x="164" y="478"/>
                      </a:lnTo>
                      <a:lnTo>
                        <a:pt x="171" y="491"/>
                      </a:lnTo>
                      <a:lnTo>
                        <a:pt x="158" y="508"/>
                      </a:lnTo>
                      <a:lnTo>
                        <a:pt x="130" y="527"/>
                      </a:lnTo>
                      <a:lnTo>
                        <a:pt x="114" y="540"/>
                      </a:lnTo>
                      <a:lnTo>
                        <a:pt x="141" y="535"/>
                      </a:lnTo>
                      <a:lnTo>
                        <a:pt x="144" y="552"/>
                      </a:lnTo>
                      <a:lnTo>
                        <a:pt x="147" y="562"/>
                      </a:lnTo>
                      <a:lnTo>
                        <a:pt x="187" y="540"/>
                      </a:lnTo>
                      <a:lnTo>
                        <a:pt x="225" y="500"/>
                      </a:lnTo>
                      <a:lnTo>
                        <a:pt x="191" y="517"/>
                      </a:lnTo>
                      <a:lnTo>
                        <a:pt x="175" y="491"/>
                      </a:lnTo>
                      <a:lnTo>
                        <a:pt x="215" y="482"/>
                      </a:lnTo>
                      <a:lnTo>
                        <a:pt x="187" y="474"/>
                      </a:lnTo>
                      <a:lnTo>
                        <a:pt x="212" y="452"/>
                      </a:lnTo>
                      <a:lnTo>
                        <a:pt x="238" y="500"/>
                      </a:lnTo>
                      <a:lnTo>
                        <a:pt x="245" y="474"/>
                      </a:lnTo>
                      <a:lnTo>
                        <a:pt x="259" y="496"/>
                      </a:lnTo>
                      <a:lnTo>
                        <a:pt x="285" y="469"/>
                      </a:lnTo>
                      <a:lnTo>
                        <a:pt x="272" y="517"/>
                      </a:lnTo>
                      <a:lnTo>
                        <a:pt x="275" y="540"/>
                      </a:lnTo>
                      <a:lnTo>
                        <a:pt x="228" y="548"/>
                      </a:lnTo>
                      <a:lnTo>
                        <a:pt x="309" y="552"/>
                      </a:lnTo>
                      <a:lnTo>
                        <a:pt x="272" y="548"/>
                      </a:lnTo>
                      <a:lnTo>
                        <a:pt x="289" y="504"/>
                      </a:lnTo>
                      <a:lnTo>
                        <a:pt x="329" y="496"/>
                      </a:lnTo>
                      <a:lnTo>
                        <a:pt x="343" y="478"/>
                      </a:lnTo>
                      <a:lnTo>
                        <a:pt x="353" y="517"/>
                      </a:lnTo>
                      <a:lnTo>
                        <a:pt x="316" y="527"/>
                      </a:lnTo>
                      <a:lnTo>
                        <a:pt x="346" y="531"/>
                      </a:lnTo>
                      <a:lnTo>
                        <a:pt x="376" y="535"/>
                      </a:lnTo>
                      <a:lnTo>
                        <a:pt x="359" y="513"/>
                      </a:lnTo>
                      <a:lnTo>
                        <a:pt x="369" y="478"/>
                      </a:lnTo>
                      <a:lnTo>
                        <a:pt x="389" y="496"/>
                      </a:lnTo>
                      <a:lnTo>
                        <a:pt x="382" y="531"/>
                      </a:lnTo>
                      <a:lnTo>
                        <a:pt x="413" y="544"/>
                      </a:lnTo>
                      <a:lnTo>
                        <a:pt x="336" y="566"/>
                      </a:lnTo>
                      <a:lnTo>
                        <a:pt x="410" y="562"/>
                      </a:lnTo>
                      <a:lnTo>
                        <a:pt x="419" y="575"/>
                      </a:lnTo>
                      <a:lnTo>
                        <a:pt x="440" y="557"/>
                      </a:lnTo>
                      <a:lnTo>
                        <a:pt x="453" y="575"/>
                      </a:lnTo>
                      <a:lnTo>
                        <a:pt x="490" y="513"/>
                      </a:lnTo>
                      <a:lnTo>
                        <a:pt x="510" y="523"/>
                      </a:lnTo>
                      <a:lnTo>
                        <a:pt x="523" y="583"/>
                      </a:lnTo>
                      <a:lnTo>
                        <a:pt x="467" y="544"/>
                      </a:lnTo>
                      <a:lnTo>
                        <a:pt x="484" y="566"/>
                      </a:lnTo>
                      <a:lnTo>
                        <a:pt x="517" y="557"/>
                      </a:lnTo>
                      <a:lnTo>
                        <a:pt x="521" y="583"/>
                      </a:lnTo>
                      <a:lnTo>
                        <a:pt x="517" y="605"/>
                      </a:lnTo>
                      <a:lnTo>
                        <a:pt x="490" y="557"/>
                      </a:lnTo>
                      <a:lnTo>
                        <a:pt x="447" y="605"/>
                      </a:lnTo>
                      <a:lnTo>
                        <a:pt x="402" y="579"/>
                      </a:lnTo>
                      <a:lnTo>
                        <a:pt x="426" y="610"/>
                      </a:lnTo>
                      <a:lnTo>
                        <a:pt x="467" y="618"/>
                      </a:lnTo>
                      <a:lnTo>
                        <a:pt x="500" y="622"/>
                      </a:lnTo>
                      <a:lnTo>
                        <a:pt x="531" y="680"/>
                      </a:lnTo>
                      <a:lnTo>
                        <a:pt x="433" y="622"/>
                      </a:lnTo>
                      <a:lnTo>
                        <a:pt x="433" y="644"/>
                      </a:lnTo>
                      <a:lnTo>
                        <a:pt x="353" y="650"/>
                      </a:lnTo>
                      <a:lnTo>
                        <a:pt x="329" y="631"/>
                      </a:lnTo>
                      <a:lnTo>
                        <a:pt x="305" y="650"/>
                      </a:lnTo>
                      <a:lnTo>
                        <a:pt x="349" y="650"/>
                      </a:lnTo>
                      <a:lnTo>
                        <a:pt x="443" y="650"/>
                      </a:lnTo>
                      <a:lnTo>
                        <a:pt x="484" y="640"/>
                      </a:lnTo>
                      <a:lnTo>
                        <a:pt x="521" y="650"/>
                      </a:lnTo>
                      <a:lnTo>
                        <a:pt x="523" y="676"/>
                      </a:lnTo>
                      <a:lnTo>
                        <a:pt x="443" y="676"/>
                      </a:lnTo>
                      <a:lnTo>
                        <a:pt x="440" y="684"/>
                      </a:lnTo>
                      <a:lnTo>
                        <a:pt x="426" y="671"/>
                      </a:lnTo>
                      <a:lnTo>
                        <a:pt x="393" y="676"/>
                      </a:lnTo>
                      <a:lnTo>
                        <a:pt x="410" y="680"/>
                      </a:lnTo>
                      <a:lnTo>
                        <a:pt x="376" y="706"/>
                      </a:lnTo>
                      <a:lnTo>
                        <a:pt x="419" y="680"/>
                      </a:lnTo>
                      <a:lnTo>
                        <a:pt x="440" y="684"/>
                      </a:lnTo>
                      <a:lnTo>
                        <a:pt x="487" y="680"/>
                      </a:lnTo>
                      <a:lnTo>
                        <a:pt x="531" y="684"/>
                      </a:lnTo>
                      <a:lnTo>
                        <a:pt x="500" y="693"/>
                      </a:lnTo>
                      <a:lnTo>
                        <a:pt x="504" y="715"/>
                      </a:lnTo>
                      <a:lnTo>
                        <a:pt x="517" y="715"/>
                      </a:lnTo>
                      <a:lnTo>
                        <a:pt x="514" y="702"/>
                      </a:lnTo>
                      <a:lnTo>
                        <a:pt x="548" y="698"/>
                      </a:lnTo>
                      <a:lnTo>
                        <a:pt x="615" y="680"/>
                      </a:lnTo>
                      <a:lnTo>
                        <a:pt x="662" y="711"/>
                      </a:lnTo>
                      <a:lnTo>
                        <a:pt x="662" y="724"/>
                      </a:lnTo>
                      <a:lnTo>
                        <a:pt x="574" y="728"/>
                      </a:lnTo>
                      <a:lnTo>
                        <a:pt x="544" y="719"/>
                      </a:lnTo>
                      <a:lnTo>
                        <a:pt x="523" y="728"/>
                      </a:lnTo>
                      <a:lnTo>
                        <a:pt x="541" y="732"/>
                      </a:lnTo>
                      <a:lnTo>
                        <a:pt x="578" y="741"/>
                      </a:lnTo>
                      <a:lnTo>
                        <a:pt x="618" y="732"/>
                      </a:lnTo>
                      <a:lnTo>
                        <a:pt x="685" y="741"/>
                      </a:lnTo>
                      <a:lnTo>
                        <a:pt x="685" y="759"/>
                      </a:lnTo>
                      <a:lnTo>
                        <a:pt x="713" y="702"/>
                      </a:lnTo>
                    </a:path>
                  </a:pathLst>
                </a:custGeom>
                <a:solidFill>
                  <a:schemeClr val="bg2"/>
                </a:solidFill>
                <a:ln w="9525" cap="rnd">
                  <a:noFill/>
                  <a:round/>
                  <a:headEnd/>
                  <a:tailEnd/>
                </a:ln>
                <a:effectLst/>
              </p:spPr>
              <p:txBody>
                <a:bodyPr/>
                <a:lstStyle/>
                <a:p>
                  <a:endParaRPr lang="en-US"/>
                </a:p>
              </p:txBody>
            </p:sp>
            <p:sp>
              <p:nvSpPr>
                <p:cNvPr id="26631" name="Freeform 7"/>
                <p:cNvSpPr>
                  <a:spLocks/>
                </p:cNvSpPr>
                <p:nvPr/>
              </p:nvSpPr>
              <p:spPr bwMode="ltGray">
                <a:xfrm>
                  <a:off x="4209" y="2480"/>
                  <a:ext cx="732" cy="1044"/>
                </a:xfrm>
                <a:custGeom>
                  <a:avLst/>
                  <a:gdLst/>
                  <a:ahLst/>
                  <a:cxnLst>
                    <a:cxn ang="0">
                      <a:pos x="452" y="796"/>
                    </a:cxn>
                    <a:cxn ang="0">
                      <a:pos x="268" y="740"/>
                    </a:cxn>
                    <a:cxn ang="0">
                      <a:pos x="107" y="722"/>
                    </a:cxn>
                    <a:cxn ang="0">
                      <a:pos x="84" y="678"/>
                    </a:cxn>
                    <a:cxn ang="0">
                      <a:pos x="144" y="700"/>
                    </a:cxn>
                    <a:cxn ang="0">
                      <a:pos x="271" y="696"/>
                    </a:cxn>
                    <a:cxn ang="0">
                      <a:pos x="268" y="665"/>
                    </a:cxn>
                    <a:cxn ang="0">
                      <a:pos x="211" y="647"/>
                    </a:cxn>
                    <a:cxn ang="0">
                      <a:pos x="248" y="590"/>
                    </a:cxn>
                    <a:cxn ang="0">
                      <a:pos x="268" y="594"/>
                    </a:cxn>
                    <a:cxn ang="0">
                      <a:pos x="299" y="607"/>
                    </a:cxn>
                    <a:cxn ang="0">
                      <a:pos x="315" y="639"/>
                    </a:cxn>
                    <a:cxn ang="0">
                      <a:pos x="335" y="696"/>
                    </a:cxn>
                    <a:cxn ang="0">
                      <a:pos x="322" y="586"/>
                    </a:cxn>
                    <a:cxn ang="0">
                      <a:pos x="348" y="594"/>
                    </a:cxn>
                    <a:cxn ang="0">
                      <a:pos x="392" y="616"/>
                    </a:cxn>
                    <a:cxn ang="0">
                      <a:pos x="419" y="643"/>
                    </a:cxn>
                    <a:cxn ang="0">
                      <a:pos x="412" y="682"/>
                    </a:cxn>
                    <a:cxn ang="0">
                      <a:pos x="449" y="696"/>
                    </a:cxn>
                    <a:cxn ang="0">
                      <a:pos x="490" y="709"/>
                    </a:cxn>
                    <a:cxn ang="0">
                      <a:pos x="459" y="652"/>
                    </a:cxn>
                    <a:cxn ang="0">
                      <a:pos x="315" y="410"/>
                    </a:cxn>
                    <a:cxn ang="0">
                      <a:pos x="318" y="287"/>
                    </a:cxn>
                    <a:cxn ang="0">
                      <a:pos x="318" y="375"/>
                    </a:cxn>
                    <a:cxn ang="0">
                      <a:pos x="332" y="345"/>
                    </a:cxn>
                    <a:cxn ang="0">
                      <a:pos x="348" y="332"/>
                    </a:cxn>
                    <a:cxn ang="0">
                      <a:pos x="301" y="314"/>
                    </a:cxn>
                    <a:cxn ang="0">
                      <a:pos x="278" y="253"/>
                    </a:cxn>
                    <a:cxn ang="0">
                      <a:pos x="307" y="199"/>
                    </a:cxn>
                    <a:cxn ang="0">
                      <a:pos x="291" y="191"/>
                    </a:cxn>
                    <a:cxn ang="0">
                      <a:pos x="322" y="112"/>
                    </a:cxn>
                    <a:cxn ang="0">
                      <a:pos x="248" y="91"/>
                    </a:cxn>
                    <a:cxn ang="0">
                      <a:pos x="311" y="21"/>
                    </a:cxn>
                    <a:cxn ang="0">
                      <a:pos x="379" y="91"/>
                    </a:cxn>
                    <a:cxn ang="0">
                      <a:pos x="446" y="85"/>
                    </a:cxn>
                    <a:cxn ang="0">
                      <a:pos x="543" y="95"/>
                    </a:cxn>
                    <a:cxn ang="0">
                      <a:pos x="583" y="95"/>
                    </a:cxn>
                    <a:cxn ang="0">
                      <a:pos x="660" y="99"/>
                    </a:cxn>
                    <a:cxn ang="0">
                      <a:pos x="660" y="151"/>
                    </a:cxn>
                    <a:cxn ang="0">
                      <a:pos x="707" y="91"/>
                    </a:cxn>
                    <a:cxn ang="0">
                      <a:pos x="674" y="178"/>
                    </a:cxn>
                    <a:cxn ang="0">
                      <a:pos x="589" y="151"/>
                    </a:cxn>
                    <a:cxn ang="0">
                      <a:pos x="439" y="112"/>
                    </a:cxn>
                    <a:cxn ang="0">
                      <a:pos x="405" y="191"/>
                    </a:cxn>
                    <a:cxn ang="0">
                      <a:pos x="509" y="143"/>
                    </a:cxn>
                    <a:cxn ang="0">
                      <a:pos x="623" y="208"/>
                    </a:cxn>
                    <a:cxn ang="0">
                      <a:pos x="459" y="204"/>
                    </a:cxn>
                    <a:cxn ang="0">
                      <a:pos x="513" y="279"/>
                    </a:cxn>
                    <a:cxn ang="0">
                      <a:pos x="462" y="305"/>
                    </a:cxn>
                    <a:cxn ang="0">
                      <a:pos x="462" y="371"/>
                    </a:cxn>
                    <a:cxn ang="0">
                      <a:pos x="519" y="568"/>
                    </a:cxn>
                    <a:cxn ang="0">
                      <a:pos x="543" y="556"/>
                    </a:cxn>
                    <a:cxn ang="0">
                      <a:pos x="583" y="603"/>
                    </a:cxn>
                    <a:cxn ang="0">
                      <a:pos x="633" y="740"/>
                    </a:cxn>
                    <a:cxn ang="0">
                      <a:pos x="596" y="810"/>
                    </a:cxn>
                    <a:cxn ang="0">
                      <a:pos x="676" y="924"/>
                    </a:cxn>
                    <a:cxn ang="0">
                      <a:pos x="720" y="893"/>
                    </a:cxn>
                    <a:cxn ang="0">
                      <a:pos x="593" y="998"/>
                    </a:cxn>
                  </a:cxnLst>
                  <a:rect l="0" t="0" r="r" b="b"/>
                  <a:pathLst>
                    <a:path w="732" h="1044">
                      <a:moveTo>
                        <a:pt x="523" y="1016"/>
                      </a:moveTo>
                      <a:lnTo>
                        <a:pt x="516" y="968"/>
                      </a:lnTo>
                      <a:lnTo>
                        <a:pt x="509" y="945"/>
                      </a:lnTo>
                      <a:lnTo>
                        <a:pt x="509" y="932"/>
                      </a:lnTo>
                      <a:lnTo>
                        <a:pt x="496" y="871"/>
                      </a:lnTo>
                      <a:lnTo>
                        <a:pt x="490" y="867"/>
                      </a:lnTo>
                      <a:lnTo>
                        <a:pt x="490" y="862"/>
                      </a:lnTo>
                      <a:lnTo>
                        <a:pt x="490" y="853"/>
                      </a:lnTo>
                      <a:lnTo>
                        <a:pt x="476" y="814"/>
                      </a:lnTo>
                      <a:lnTo>
                        <a:pt x="465" y="805"/>
                      </a:lnTo>
                      <a:lnTo>
                        <a:pt x="452" y="796"/>
                      </a:lnTo>
                      <a:lnTo>
                        <a:pt x="442" y="775"/>
                      </a:lnTo>
                      <a:lnTo>
                        <a:pt x="425" y="762"/>
                      </a:lnTo>
                      <a:lnTo>
                        <a:pt x="398" y="753"/>
                      </a:lnTo>
                      <a:lnTo>
                        <a:pt x="358" y="743"/>
                      </a:lnTo>
                      <a:lnTo>
                        <a:pt x="348" y="753"/>
                      </a:lnTo>
                      <a:lnTo>
                        <a:pt x="328" y="753"/>
                      </a:lnTo>
                      <a:lnTo>
                        <a:pt x="322" y="740"/>
                      </a:lnTo>
                      <a:lnTo>
                        <a:pt x="311" y="736"/>
                      </a:lnTo>
                      <a:lnTo>
                        <a:pt x="294" y="740"/>
                      </a:lnTo>
                      <a:lnTo>
                        <a:pt x="282" y="730"/>
                      </a:lnTo>
                      <a:lnTo>
                        <a:pt x="268" y="740"/>
                      </a:lnTo>
                      <a:lnTo>
                        <a:pt x="258" y="740"/>
                      </a:lnTo>
                      <a:lnTo>
                        <a:pt x="251" y="743"/>
                      </a:lnTo>
                      <a:lnTo>
                        <a:pt x="235" y="753"/>
                      </a:lnTo>
                      <a:lnTo>
                        <a:pt x="245" y="743"/>
                      </a:lnTo>
                      <a:lnTo>
                        <a:pt x="245" y="740"/>
                      </a:lnTo>
                      <a:lnTo>
                        <a:pt x="245" y="736"/>
                      </a:lnTo>
                      <a:lnTo>
                        <a:pt x="241" y="726"/>
                      </a:lnTo>
                      <a:lnTo>
                        <a:pt x="160" y="718"/>
                      </a:lnTo>
                      <a:lnTo>
                        <a:pt x="144" y="718"/>
                      </a:lnTo>
                      <a:lnTo>
                        <a:pt x="127" y="718"/>
                      </a:lnTo>
                      <a:lnTo>
                        <a:pt x="107" y="722"/>
                      </a:lnTo>
                      <a:lnTo>
                        <a:pt x="97" y="736"/>
                      </a:lnTo>
                      <a:lnTo>
                        <a:pt x="64" y="740"/>
                      </a:lnTo>
                      <a:lnTo>
                        <a:pt x="74" y="730"/>
                      </a:lnTo>
                      <a:lnTo>
                        <a:pt x="80" y="726"/>
                      </a:lnTo>
                      <a:lnTo>
                        <a:pt x="87" y="726"/>
                      </a:lnTo>
                      <a:lnTo>
                        <a:pt x="87" y="722"/>
                      </a:lnTo>
                      <a:lnTo>
                        <a:pt x="90" y="718"/>
                      </a:lnTo>
                      <a:lnTo>
                        <a:pt x="101" y="713"/>
                      </a:lnTo>
                      <a:lnTo>
                        <a:pt x="101" y="709"/>
                      </a:lnTo>
                      <a:lnTo>
                        <a:pt x="94" y="700"/>
                      </a:lnTo>
                      <a:lnTo>
                        <a:pt x="84" y="678"/>
                      </a:lnTo>
                      <a:lnTo>
                        <a:pt x="74" y="674"/>
                      </a:lnTo>
                      <a:lnTo>
                        <a:pt x="44" y="691"/>
                      </a:lnTo>
                      <a:lnTo>
                        <a:pt x="0" y="691"/>
                      </a:lnTo>
                      <a:lnTo>
                        <a:pt x="17" y="687"/>
                      </a:lnTo>
                      <a:lnTo>
                        <a:pt x="27" y="687"/>
                      </a:lnTo>
                      <a:lnTo>
                        <a:pt x="37" y="687"/>
                      </a:lnTo>
                      <a:lnTo>
                        <a:pt x="77" y="665"/>
                      </a:lnTo>
                      <a:lnTo>
                        <a:pt x="94" y="682"/>
                      </a:lnTo>
                      <a:lnTo>
                        <a:pt x="111" y="700"/>
                      </a:lnTo>
                      <a:lnTo>
                        <a:pt x="124" y="705"/>
                      </a:lnTo>
                      <a:lnTo>
                        <a:pt x="144" y="700"/>
                      </a:lnTo>
                      <a:lnTo>
                        <a:pt x="154" y="705"/>
                      </a:lnTo>
                      <a:lnTo>
                        <a:pt x="170" y="700"/>
                      </a:lnTo>
                      <a:lnTo>
                        <a:pt x="184" y="705"/>
                      </a:lnTo>
                      <a:lnTo>
                        <a:pt x="184" y="687"/>
                      </a:lnTo>
                      <a:lnTo>
                        <a:pt x="198" y="674"/>
                      </a:lnTo>
                      <a:lnTo>
                        <a:pt x="191" y="687"/>
                      </a:lnTo>
                      <a:lnTo>
                        <a:pt x="194" y="696"/>
                      </a:lnTo>
                      <a:lnTo>
                        <a:pt x="198" y="700"/>
                      </a:lnTo>
                      <a:lnTo>
                        <a:pt x="221" y="709"/>
                      </a:lnTo>
                      <a:lnTo>
                        <a:pt x="241" y="705"/>
                      </a:lnTo>
                      <a:lnTo>
                        <a:pt x="271" y="696"/>
                      </a:lnTo>
                      <a:lnTo>
                        <a:pt x="294" y="682"/>
                      </a:lnTo>
                      <a:lnTo>
                        <a:pt x="299" y="687"/>
                      </a:lnTo>
                      <a:lnTo>
                        <a:pt x="288" y="691"/>
                      </a:lnTo>
                      <a:lnTo>
                        <a:pt x="275" y="696"/>
                      </a:lnTo>
                      <a:lnTo>
                        <a:pt x="241" y="705"/>
                      </a:lnTo>
                      <a:lnTo>
                        <a:pt x="278" y="713"/>
                      </a:lnTo>
                      <a:lnTo>
                        <a:pt x="294" y="718"/>
                      </a:lnTo>
                      <a:lnTo>
                        <a:pt x="307" y="713"/>
                      </a:lnTo>
                      <a:lnTo>
                        <a:pt x="301" y="682"/>
                      </a:lnTo>
                      <a:lnTo>
                        <a:pt x="291" y="674"/>
                      </a:lnTo>
                      <a:lnTo>
                        <a:pt x="268" y="665"/>
                      </a:lnTo>
                      <a:lnTo>
                        <a:pt x="258" y="665"/>
                      </a:lnTo>
                      <a:lnTo>
                        <a:pt x="261" y="674"/>
                      </a:lnTo>
                      <a:lnTo>
                        <a:pt x="245" y="678"/>
                      </a:lnTo>
                      <a:lnTo>
                        <a:pt x="241" y="674"/>
                      </a:lnTo>
                      <a:lnTo>
                        <a:pt x="245" y="661"/>
                      </a:lnTo>
                      <a:lnTo>
                        <a:pt x="225" y="656"/>
                      </a:lnTo>
                      <a:lnTo>
                        <a:pt x="204" y="656"/>
                      </a:lnTo>
                      <a:lnTo>
                        <a:pt x="201" y="665"/>
                      </a:lnTo>
                      <a:lnTo>
                        <a:pt x="194" y="656"/>
                      </a:lnTo>
                      <a:lnTo>
                        <a:pt x="211" y="652"/>
                      </a:lnTo>
                      <a:lnTo>
                        <a:pt x="211" y="647"/>
                      </a:lnTo>
                      <a:lnTo>
                        <a:pt x="217" y="639"/>
                      </a:lnTo>
                      <a:lnTo>
                        <a:pt x="225" y="630"/>
                      </a:lnTo>
                      <a:lnTo>
                        <a:pt x="225" y="616"/>
                      </a:lnTo>
                      <a:lnTo>
                        <a:pt x="221" y="612"/>
                      </a:lnTo>
                      <a:lnTo>
                        <a:pt x="211" y="603"/>
                      </a:lnTo>
                      <a:lnTo>
                        <a:pt x="181" y="582"/>
                      </a:lnTo>
                      <a:lnTo>
                        <a:pt x="207" y="590"/>
                      </a:lnTo>
                      <a:lnTo>
                        <a:pt x="217" y="599"/>
                      </a:lnTo>
                      <a:lnTo>
                        <a:pt x="227" y="603"/>
                      </a:lnTo>
                      <a:lnTo>
                        <a:pt x="238" y="603"/>
                      </a:lnTo>
                      <a:lnTo>
                        <a:pt x="248" y="590"/>
                      </a:lnTo>
                      <a:lnTo>
                        <a:pt x="238" y="603"/>
                      </a:lnTo>
                      <a:lnTo>
                        <a:pt x="231" y="622"/>
                      </a:lnTo>
                      <a:lnTo>
                        <a:pt x="227" y="639"/>
                      </a:lnTo>
                      <a:lnTo>
                        <a:pt x="231" y="643"/>
                      </a:lnTo>
                      <a:lnTo>
                        <a:pt x="238" y="639"/>
                      </a:lnTo>
                      <a:lnTo>
                        <a:pt x="248" y="643"/>
                      </a:lnTo>
                      <a:lnTo>
                        <a:pt x="255" y="643"/>
                      </a:lnTo>
                      <a:lnTo>
                        <a:pt x="265" y="643"/>
                      </a:lnTo>
                      <a:lnTo>
                        <a:pt x="275" y="643"/>
                      </a:lnTo>
                      <a:lnTo>
                        <a:pt x="291" y="647"/>
                      </a:lnTo>
                      <a:lnTo>
                        <a:pt x="268" y="594"/>
                      </a:lnTo>
                      <a:lnTo>
                        <a:pt x="258" y="594"/>
                      </a:lnTo>
                      <a:lnTo>
                        <a:pt x="282" y="594"/>
                      </a:lnTo>
                      <a:lnTo>
                        <a:pt x="301" y="568"/>
                      </a:lnTo>
                      <a:lnTo>
                        <a:pt x="341" y="534"/>
                      </a:lnTo>
                      <a:lnTo>
                        <a:pt x="322" y="551"/>
                      </a:lnTo>
                      <a:lnTo>
                        <a:pt x="307" y="573"/>
                      </a:lnTo>
                      <a:lnTo>
                        <a:pt x="294" y="590"/>
                      </a:lnTo>
                      <a:lnTo>
                        <a:pt x="288" y="599"/>
                      </a:lnTo>
                      <a:lnTo>
                        <a:pt x="294" y="603"/>
                      </a:lnTo>
                      <a:lnTo>
                        <a:pt x="294" y="616"/>
                      </a:lnTo>
                      <a:lnTo>
                        <a:pt x="299" y="607"/>
                      </a:lnTo>
                      <a:lnTo>
                        <a:pt x="307" y="599"/>
                      </a:lnTo>
                      <a:lnTo>
                        <a:pt x="315" y="599"/>
                      </a:lnTo>
                      <a:lnTo>
                        <a:pt x="318" y="607"/>
                      </a:lnTo>
                      <a:lnTo>
                        <a:pt x="307" y="607"/>
                      </a:lnTo>
                      <a:lnTo>
                        <a:pt x="301" y="612"/>
                      </a:lnTo>
                      <a:lnTo>
                        <a:pt x="301" y="626"/>
                      </a:lnTo>
                      <a:lnTo>
                        <a:pt x="305" y="639"/>
                      </a:lnTo>
                      <a:lnTo>
                        <a:pt x="311" y="630"/>
                      </a:lnTo>
                      <a:lnTo>
                        <a:pt x="318" y="630"/>
                      </a:lnTo>
                      <a:lnTo>
                        <a:pt x="318" y="635"/>
                      </a:lnTo>
                      <a:lnTo>
                        <a:pt x="315" y="639"/>
                      </a:lnTo>
                      <a:lnTo>
                        <a:pt x="307" y="643"/>
                      </a:lnTo>
                      <a:lnTo>
                        <a:pt x="307" y="652"/>
                      </a:lnTo>
                      <a:lnTo>
                        <a:pt x="311" y="656"/>
                      </a:lnTo>
                      <a:lnTo>
                        <a:pt x="318" y="656"/>
                      </a:lnTo>
                      <a:lnTo>
                        <a:pt x="322" y="656"/>
                      </a:lnTo>
                      <a:lnTo>
                        <a:pt x="322" y="652"/>
                      </a:lnTo>
                      <a:lnTo>
                        <a:pt x="332" y="674"/>
                      </a:lnTo>
                      <a:lnTo>
                        <a:pt x="328" y="682"/>
                      </a:lnTo>
                      <a:lnTo>
                        <a:pt x="325" y="687"/>
                      </a:lnTo>
                      <a:lnTo>
                        <a:pt x="325" y="696"/>
                      </a:lnTo>
                      <a:lnTo>
                        <a:pt x="335" y="696"/>
                      </a:lnTo>
                      <a:lnTo>
                        <a:pt x="335" y="687"/>
                      </a:lnTo>
                      <a:lnTo>
                        <a:pt x="318" y="635"/>
                      </a:lnTo>
                      <a:lnTo>
                        <a:pt x="311" y="599"/>
                      </a:lnTo>
                      <a:lnTo>
                        <a:pt x="315" y="582"/>
                      </a:lnTo>
                      <a:lnTo>
                        <a:pt x="307" y="568"/>
                      </a:lnTo>
                      <a:lnTo>
                        <a:pt x="284" y="560"/>
                      </a:lnTo>
                      <a:lnTo>
                        <a:pt x="311" y="568"/>
                      </a:lnTo>
                      <a:lnTo>
                        <a:pt x="325" y="547"/>
                      </a:lnTo>
                      <a:lnTo>
                        <a:pt x="318" y="560"/>
                      </a:lnTo>
                      <a:lnTo>
                        <a:pt x="325" y="573"/>
                      </a:lnTo>
                      <a:lnTo>
                        <a:pt x="322" y="586"/>
                      </a:lnTo>
                      <a:lnTo>
                        <a:pt x="328" y="594"/>
                      </a:lnTo>
                      <a:lnTo>
                        <a:pt x="322" y="603"/>
                      </a:lnTo>
                      <a:lnTo>
                        <a:pt x="328" y="626"/>
                      </a:lnTo>
                      <a:lnTo>
                        <a:pt x="332" y="647"/>
                      </a:lnTo>
                      <a:lnTo>
                        <a:pt x="348" y="665"/>
                      </a:lnTo>
                      <a:lnTo>
                        <a:pt x="362" y="661"/>
                      </a:lnTo>
                      <a:lnTo>
                        <a:pt x="351" y="647"/>
                      </a:lnTo>
                      <a:lnTo>
                        <a:pt x="348" y="630"/>
                      </a:lnTo>
                      <a:lnTo>
                        <a:pt x="338" y="622"/>
                      </a:lnTo>
                      <a:lnTo>
                        <a:pt x="341" y="607"/>
                      </a:lnTo>
                      <a:lnTo>
                        <a:pt x="348" y="594"/>
                      </a:lnTo>
                      <a:lnTo>
                        <a:pt x="356" y="607"/>
                      </a:lnTo>
                      <a:lnTo>
                        <a:pt x="351" y="612"/>
                      </a:lnTo>
                      <a:lnTo>
                        <a:pt x="351" y="622"/>
                      </a:lnTo>
                      <a:lnTo>
                        <a:pt x="356" y="639"/>
                      </a:lnTo>
                      <a:lnTo>
                        <a:pt x="362" y="643"/>
                      </a:lnTo>
                      <a:lnTo>
                        <a:pt x="368" y="643"/>
                      </a:lnTo>
                      <a:lnTo>
                        <a:pt x="372" y="639"/>
                      </a:lnTo>
                      <a:lnTo>
                        <a:pt x="379" y="630"/>
                      </a:lnTo>
                      <a:lnTo>
                        <a:pt x="375" y="616"/>
                      </a:lnTo>
                      <a:lnTo>
                        <a:pt x="379" y="612"/>
                      </a:lnTo>
                      <a:lnTo>
                        <a:pt x="392" y="616"/>
                      </a:lnTo>
                      <a:lnTo>
                        <a:pt x="392" y="626"/>
                      </a:lnTo>
                      <a:lnTo>
                        <a:pt x="389" y="622"/>
                      </a:lnTo>
                      <a:lnTo>
                        <a:pt x="385" y="630"/>
                      </a:lnTo>
                      <a:lnTo>
                        <a:pt x="379" y="639"/>
                      </a:lnTo>
                      <a:lnTo>
                        <a:pt x="379" y="652"/>
                      </a:lnTo>
                      <a:lnTo>
                        <a:pt x="382" y="665"/>
                      </a:lnTo>
                      <a:lnTo>
                        <a:pt x="402" y="652"/>
                      </a:lnTo>
                      <a:lnTo>
                        <a:pt x="408" y="647"/>
                      </a:lnTo>
                      <a:lnTo>
                        <a:pt x="402" y="626"/>
                      </a:lnTo>
                      <a:lnTo>
                        <a:pt x="415" y="635"/>
                      </a:lnTo>
                      <a:lnTo>
                        <a:pt x="419" y="643"/>
                      </a:lnTo>
                      <a:lnTo>
                        <a:pt x="419" y="652"/>
                      </a:lnTo>
                      <a:lnTo>
                        <a:pt x="415" y="656"/>
                      </a:lnTo>
                      <a:lnTo>
                        <a:pt x="423" y="665"/>
                      </a:lnTo>
                      <a:lnTo>
                        <a:pt x="415" y="670"/>
                      </a:lnTo>
                      <a:lnTo>
                        <a:pt x="412" y="661"/>
                      </a:lnTo>
                      <a:lnTo>
                        <a:pt x="398" y="665"/>
                      </a:lnTo>
                      <a:lnTo>
                        <a:pt x="398" y="674"/>
                      </a:lnTo>
                      <a:lnTo>
                        <a:pt x="405" y="674"/>
                      </a:lnTo>
                      <a:lnTo>
                        <a:pt x="412" y="670"/>
                      </a:lnTo>
                      <a:lnTo>
                        <a:pt x="419" y="678"/>
                      </a:lnTo>
                      <a:lnTo>
                        <a:pt x="412" y="682"/>
                      </a:lnTo>
                      <a:lnTo>
                        <a:pt x="412" y="691"/>
                      </a:lnTo>
                      <a:lnTo>
                        <a:pt x="419" y="691"/>
                      </a:lnTo>
                      <a:lnTo>
                        <a:pt x="419" y="709"/>
                      </a:lnTo>
                      <a:lnTo>
                        <a:pt x="423" y="718"/>
                      </a:lnTo>
                      <a:lnTo>
                        <a:pt x="429" y="722"/>
                      </a:lnTo>
                      <a:lnTo>
                        <a:pt x="432" y="718"/>
                      </a:lnTo>
                      <a:lnTo>
                        <a:pt x="429" y="709"/>
                      </a:lnTo>
                      <a:lnTo>
                        <a:pt x="419" y="705"/>
                      </a:lnTo>
                      <a:lnTo>
                        <a:pt x="425" y="696"/>
                      </a:lnTo>
                      <a:lnTo>
                        <a:pt x="436" y="696"/>
                      </a:lnTo>
                      <a:lnTo>
                        <a:pt x="449" y="696"/>
                      </a:lnTo>
                      <a:lnTo>
                        <a:pt x="459" y="709"/>
                      </a:lnTo>
                      <a:lnTo>
                        <a:pt x="472" y="726"/>
                      </a:lnTo>
                      <a:lnTo>
                        <a:pt x="476" y="740"/>
                      </a:lnTo>
                      <a:lnTo>
                        <a:pt x="496" y="762"/>
                      </a:lnTo>
                      <a:lnTo>
                        <a:pt x="506" y="770"/>
                      </a:lnTo>
                      <a:lnTo>
                        <a:pt x="506" y="757"/>
                      </a:lnTo>
                      <a:lnTo>
                        <a:pt x="506" y="747"/>
                      </a:lnTo>
                      <a:lnTo>
                        <a:pt x="496" y="713"/>
                      </a:lnTo>
                      <a:lnTo>
                        <a:pt x="490" y="722"/>
                      </a:lnTo>
                      <a:lnTo>
                        <a:pt x="486" y="713"/>
                      </a:lnTo>
                      <a:lnTo>
                        <a:pt x="490" y="709"/>
                      </a:lnTo>
                      <a:lnTo>
                        <a:pt x="492" y="696"/>
                      </a:lnTo>
                      <a:lnTo>
                        <a:pt x="486" y="674"/>
                      </a:lnTo>
                      <a:lnTo>
                        <a:pt x="476" y="665"/>
                      </a:lnTo>
                      <a:lnTo>
                        <a:pt x="442" y="647"/>
                      </a:lnTo>
                      <a:lnTo>
                        <a:pt x="439" y="652"/>
                      </a:lnTo>
                      <a:lnTo>
                        <a:pt x="423" y="639"/>
                      </a:lnTo>
                      <a:lnTo>
                        <a:pt x="429" y="635"/>
                      </a:lnTo>
                      <a:lnTo>
                        <a:pt x="446" y="647"/>
                      </a:lnTo>
                      <a:lnTo>
                        <a:pt x="465" y="656"/>
                      </a:lnTo>
                      <a:lnTo>
                        <a:pt x="462" y="647"/>
                      </a:lnTo>
                      <a:lnTo>
                        <a:pt x="459" y="652"/>
                      </a:lnTo>
                      <a:lnTo>
                        <a:pt x="452" y="647"/>
                      </a:lnTo>
                      <a:lnTo>
                        <a:pt x="456" y="643"/>
                      </a:lnTo>
                      <a:lnTo>
                        <a:pt x="459" y="639"/>
                      </a:lnTo>
                      <a:lnTo>
                        <a:pt x="456" y="630"/>
                      </a:lnTo>
                      <a:lnTo>
                        <a:pt x="446" y="630"/>
                      </a:lnTo>
                      <a:lnTo>
                        <a:pt x="432" y="635"/>
                      </a:lnTo>
                      <a:lnTo>
                        <a:pt x="439" y="622"/>
                      </a:lnTo>
                      <a:lnTo>
                        <a:pt x="452" y="612"/>
                      </a:lnTo>
                      <a:lnTo>
                        <a:pt x="408" y="499"/>
                      </a:lnTo>
                      <a:lnTo>
                        <a:pt x="382" y="420"/>
                      </a:lnTo>
                      <a:lnTo>
                        <a:pt x="315" y="410"/>
                      </a:lnTo>
                      <a:lnTo>
                        <a:pt x="214" y="410"/>
                      </a:lnTo>
                      <a:lnTo>
                        <a:pt x="258" y="405"/>
                      </a:lnTo>
                      <a:lnTo>
                        <a:pt x="291" y="405"/>
                      </a:lnTo>
                      <a:lnTo>
                        <a:pt x="299" y="388"/>
                      </a:lnTo>
                      <a:lnTo>
                        <a:pt x="307" y="384"/>
                      </a:lnTo>
                      <a:lnTo>
                        <a:pt x="307" y="371"/>
                      </a:lnTo>
                      <a:lnTo>
                        <a:pt x="307" y="358"/>
                      </a:lnTo>
                      <a:lnTo>
                        <a:pt x="318" y="349"/>
                      </a:lnTo>
                      <a:lnTo>
                        <a:pt x="315" y="336"/>
                      </a:lnTo>
                      <a:lnTo>
                        <a:pt x="318" y="305"/>
                      </a:lnTo>
                      <a:lnTo>
                        <a:pt x="318" y="287"/>
                      </a:lnTo>
                      <a:lnTo>
                        <a:pt x="328" y="293"/>
                      </a:lnTo>
                      <a:lnTo>
                        <a:pt x="332" y="305"/>
                      </a:lnTo>
                      <a:lnTo>
                        <a:pt x="325" y="305"/>
                      </a:lnTo>
                      <a:lnTo>
                        <a:pt x="328" y="322"/>
                      </a:lnTo>
                      <a:lnTo>
                        <a:pt x="335" y="332"/>
                      </a:lnTo>
                      <a:lnTo>
                        <a:pt x="328" y="341"/>
                      </a:lnTo>
                      <a:lnTo>
                        <a:pt x="332" y="349"/>
                      </a:lnTo>
                      <a:lnTo>
                        <a:pt x="328" y="362"/>
                      </a:lnTo>
                      <a:lnTo>
                        <a:pt x="328" y="371"/>
                      </a:lnTo>
                      <a:lnTo>
                        <a:pt x="322" y="371"/>
                      </a:lnTo>
                      <a:lnTo>
                        <a:pt x="318" y="375"/>
                      </a:lnTo>
                      <a:lnTo>
                        <a:pt x="307" y="393"/>
                      </a:lnTo>
                      <a:lnTo>
                        <a:pt x="307" y="397"/>
                      </a:lnTo>
                      <a:lnTo>
                        <a:pt x="328" y="401"/>
                      </a:lnTo>
                      <a:lnTo>
                        <a:pt x="335" y="401"/>
                      </a:lnTo>
                      <a:lnTo>
                        <a:pt x="345" y="405"/>
                      </a:lnTo>
                      <a:lnTo>
                        <a:pt x="382" y="405"/>
                      </a:lnTo>
                      <a:lnTo>
                        <a:pt x="379" y="371"/>
                      </a:lnTo>
                      <a:lnTo>
                        <a:pt x="368" y="354"/>
                      </a:lnTo>
                      <a:lnTo>
                        <a:pt x="356" y="345"/>
                      </a:lnTo>
                      <a:lnTo>
                        <a:pt x="341" y="341"/>
                      </a:lnTo>
                      <a:lnTo>
                        <a:pt x="332" y="345"/>
                      </a:lnTo>
                      <a:lnTo>
                        <a:pt x="322" y="345"/>
                      </a:lnTo>
                      <a:lnTo>
                        <a:pt x="318" y="332"/>
                      </a:lnTo>
                      <a:lnTo>
                        <a:pt x="318" y="318"/>
                      </a:lnTo>
                      <a:lnTo>
                        <a:pt x="315" y="318"/>
                      </a:lnTo>
                      <a:lnTo>
                        <a:pt x="318" y="293"/>
                      </a:lnTo>
                      <a:lnTo>
                        <a:pt x="328" y="293"/>
                      </a:lnTo>
                      <a:lnTo>
                        <a:pt x="335" y="305"/>
                      </a:lnTo>
                      <a:lnTo>
                        <a:pt x="328" y="310"/>
                      </a:lnTo>
                      <a:lnTo>
                        <a:pt x="332" y="318"/>
                      </a:lnTo>
                      <a:lnTo>
                        <a:pt x="341" y="327"/>
                      </a:lnTo>
                      <a:lnTo>
                        <a:pt x="348" y="332"/>
                      </a:lnTo>
                      <a:lnTo>
                        <a:pt x="356" y="327"/>
                      </a:lnTo>
                      <a:lnTo>
                        <a:pt x="351" y="322"/>
                      </a:lnTo>
                      <a:lnTo>
                        <a:pt x="351" y="314"/>
                      </a:lnTo>
                      <a:lnTo>
                        <a:pt x="341" y="310"/>
                      </a:lnTo>
                      <a:lnTo>
                        <a:pt x="332" y="297"/>
                      </a:lnTo>
                      <a:lnTo>
                        <a:pt x="322" y="293"/>
                      </a:lnTo>
                      <a:lnTo>
                        <a:pt x="315" y="297"/>
                      </a:lnTo>
                      <a:lnTo>
                        <a:pt x="311" y="301"/>
                      </a:lnTo>
                      <a:lnTo>
                        <a:pt x="307" y="305"/>
                      </a:lnTo>
                      <a:lnTo>
                        <a:pt x="305" y="310"/>
                      </a:lnTo>
                      <a:lnTo>
                        <a:pt x="301" y="314"/>
                      </a:lnTo>
                      <a:lnTo>
                        <a:pt x="294" y="327"/>
                      </a:lnTo>
                      <a:lnTo>
                        <a:pt x="282" y="336"/>
                      </a:lnTo>
                      <a:lnTo>
                        <a:pt x="278" y="327"/>
                      </a:lnTo>
                      <a:lnTo>
                        <a:pt x="291" y="318"/>
                      </a:lnTo>
                      <a:lnTo>
                        <a:pt x="291" y="310"/>
                      </a:lnTo>
                      <a:lnTo>
                        <a:pt x="299" y="305"/>
                      </a:lnTo>
                      <a:lnTo>
                        <a:pt x="301" y="297"/>
                      </a:lnTo>
                      <a:lnTo>
                        <a:pt x="299" y="287"/>
                      </a:lnTo>
                      <a:lnTo>
                        <a:pt x="288" y="283"/>
                      </a:lnTo>
                      <a:lnTo>
                        <a:pt x="278" y="270"/>
                      </a:lnTo>
                      <a:lnTo>
                        <a:pt x="278" y="253"/>
                      </a:lnTo>
                      <a:lnTo>
                        <a:pt x="282" y="270"/>
                      </a:lnTo>
                      <a:lnTo>
                        <a:pt x="288" y="279"/>
                      </a:lnTo>
                      <a:lnTo>
                        <a:pt x="301" y="257"/>
                      </a:lnTo>
                      <a:lnTo>
                        <a:pt x="299" y="239"/>
                      </a:lnTo>
                      <a:lnTo>
                        <a:pt x="301" y="226"/>
                      </a:lnTo>
                      <a:lnTo>
                        <a:pt x="307" y="231"/>
                      </a:lnTo>
                      <a:lnTo>
                        <a:pt x="311" y="244"/>
                      </a:lnTo>
                      <a:lnTo>
                        <a:pt x="328" y="248"/>
                      </a:lnTo>
                      <a:lnTo>
                        <a:pt x="335" y="231"/>
                      </a:lnTo>
                      <a:lnTo>
                        <a:pt x="315" y="218"/>
                      </a:lnTo>
                      <a:lnTo>
                        <a:pt x="307" y="199"/>
                      </a:lnTo>
                      <a:lnTo>
                        <a:pt x="315" y="199"/>
                      </a:lnTo>
                      <a:lnTo>
                        <a:pt x="322" y="214"/>
                      </a:lnTo>
                      <a:lnTo>
                        <a:pt x="332" y="222"/>
                      </a:lnTo>
                      <a:lnTo>
                        <a:pt x="328" y="199"/>
                      </a:lnTo>
                      <a:lnTo>
                        <a:pt x="311" y="195"/>
                      </a:lnTo>
                      <a:lnTo>
                        <a:pt x="299" y="199"/>
                      </a:lnTo>
                      <a:lnTo>
                        <a:pt x="301" y="218"/>
                      </a:lnTo>
                      <a:lnTo>
                        <a:pt x="301" y="239"/>
                      </a:lnTo>
                      <a:lnTo>
                        <a:pt x="291" y="239"/>
                      </a:lnTo>
                      <a:lnTo>
                        <a:pt x="288" y="222"/>
                      </a:lnTo>
                      <a:lnTo>
                        <a:pt x="291" y="191"/>
                      </a:lnTo>
                      <a:lnTo>
                        <a:pt x="305" y="182"/>
                      </a:lnTo>
                      <a:lnTo>
                        <a:pt x="322" y="187"/>
                      </a:lnTo>
                      <a:lnTo>
                        <a:pt x="328" y="169"/>
                      </a:lnTo>
                      <a:lnTo>
                        <a:pt x="322" y="160"/>
                      </a:lnTo>
                      <a:lnTo>
                        <a:pt x="311" y="169"/>
                      </a:lnTo>
                      <a:lnTo>
                        <a:pt x="305" y="182"/>
                      </a:lnTo>
                      <a:lnTo>
                        <a:pt x="301" y="169"/>
                      </a:lnTo>
                      <a:lnTo>
                        <a:pt x="301" y="151"/>
                      </a:lnTo>
                      <a:lnTo>
                        <a:pt x="305" y="125"/>
                      </a:lnTo>
                      <a:lnTo>
                        <a:pt x="307" y="112"/>
                      </a:lnTo>
                      <a:lnTo>
                        <a:pt x="322" y="112"/>
                      </a:lnTo>
                      <a:lnTo>
                        <a:pt x="332" y="121"/>
                      </a:lnTo>
                      <a:lnTo>
                        <a:pt x="325" y="64"/>
                      </a:lnTo>
                      <a:lnTo>
                        <a:pt x="307" y="73"/>
                      </a:lnTo>
                      <a:lnTo>
                        <a:pt x="291" y="81"/>
                      </a:lnTo>
                      <a:lnTo>
                        <a:pt x="291" y="99"/>
                      </a:lnTo>
                      <a:lnTo>
                        <a:pt x="284" y="95"/>
                      </a:lnTo>
                      <a:lnTo>
                        <a:pt x="265" y="95"/>
                      </a:lnTo>
                      <a:lnTo>
                        <a:pt x="251" y="104"/>
                      </a:lnTo>
                      <a:lnTo>
                        <a:pt x="248" y="108"/>
                      </a:lnTo>
                      <a:lnTo>
                        <a:pt x="245" y="99"/>
                      </a:lnTo>
                      <a:lnTo>
                        <a:pt x="248" y="91"/>
                      </a:lnTo>
                      <a:lnTo>
                        <a:pt x="255" y="81"/>
                      </a:lnTo>
                      <a:lnTo>
                        <a:pt x="265" y="91"/>
                      </a:lnTo>
                      <a:lnTo>
                        <a:pt x="275" y="91"/>
                      </a:lnTo>
                      <a:lnTo>
                        <a:pt x="282" y="85"/>
                      </a:lnTo>
                      <a:lnTo>
                        <a:pt x="282" y="77"/>
                      </a:lnTo>
                      <a:lnTo>
                        <a:pt x="288" y="73"/>
                      </a:lnTo>
                      <a:lnTo>
                        <a:pt x="301" y="73"/>
                      </a:lnTo>
                      <a:lnTo>
                        <a:pt x="305" y="64"/>
                      </a:lnTo>
                      <a:lnTo>
                        <a:pt x="311" y="68"/>
                      </a:lnTo>
                      <a:lnTo>
                        <a:pt x="318" y="64"/>
                      </a:lnTo>
                      <a:lnTo>
                        <a:pt x="311" y="21"/>
                      </a:lnTo>
                      <a:lnTo>
                        <a:pt x="375" y="0"/>
                      </a:lnTo>
                      <a:lnTo>
                        <a:pt x="368" y="50"/>
                      </a:lnTo>
                      <a:lnTo>
                        <a:pt x="366" y="64"/>
                      </a:lnTo>
                      <a:lnTo>
                        <a:pt x="372" y="64"/>
                      </a:lnTo>
                      <a:lnTo>
                        <a:pt x="379" y="55"/>
                      </a:lnTo>
                      <a:lnTo>
                        <a:pt x="382" y="55"/>
                      </a:lnTo>
                      <a:lnTo>
                        <a:pt x="385" y="68"/>
                      </a:lnTo>
                      <a:lnTo>
                        <a:pt x="379" y="73"/>
                      </a:lnTo>
                      <a:lnTo>
                        <a:pt x="372" y="77"/>
                      </a:lnTo>
                      <a:lnTo>
                        <a:pt x="375" y="91"/>
                      </a:lnTo>
                      <a:lnTo>
                        <a:pt x="379" y="91"/>
                      </a:lnTo>
                      <a:lnTo>
                        <a:pt x="382" y="85"/>
                      </a:lnTo>
                      <a:lnTo>
                        <a:pt x="382" y="81"/>
                      </a:lnTo>
                      <a:lnTo>
                        <a:pt x="382" y="68"/>
                      </a:lnTo>
                      <a:lnTo>
                        <a:pt x="389" y="64"/>
                      </a:lnTo>
                      <a:lnTo>
                        <a:pt x="389" y="81"/>
                      </a:lnTo>
                      <a:lnTo>
                        <a:pt x="398" y="85"/>
                      </a:lnTo>
                      <a:lnTo>
                        <a:pt x="392" y="99"/>
                      </a:lnTo>
                      <a:lnTo>
                        <a:pt x="405" y="95"/>
                      </a:lnTo>
                      <a:lnTo>
                        <a:pt x="419" y="91"/>
                      </a:lnTo>
                      <a:lnTo>
                        <a:pt x="436" y="85"/>
                      </a:lnTo>
                      <a:lnTo>
                        <a:pt x="446" y="85"/>
                      </a:lnTo>
                      <a:lnTo>
                        <a:pt x="449" y="95"/>
                      </a:lnTo>
                      <a:lnTo>
                        <a:pt x="465" y="91"/>
                      </a:lnTo>
                      <a:lnTo>
                        <a:pt x="469" y="95"/>
                      </a:lnTo>
                      <a:lnTo>
                        <a:pt x="490" y="91"/>
                      </a:lnTo>
                      <a:lnTo>
                        <a:pt x="503" y="99"/>
                      </a:lnTo>
                      <a:lnTo>
                        <a:pt x="519" y="99"/>
                      </a:lnTo>
                      <a:lnTo>
                        <a:pt x="519" y="73"/>
                      </a:lnTo>
                      <a:lnTo>
                        <a:pt x="523" y="73"/>
                      </a:lnTo>
                      <a:lnTo>
                        <a:pt x="523" y="95"/>
                      </a:lnTo>
                      <a:lnTo>
                        <a:pt x="537" y="104"/>
                      </a:lnTo>
                      <a:lnTo>
                        <a:pt x="543" y="95"/>
                      </a:lnTo>
                      <a:lnTo>
                        <a:pt x="549" y="95"/>
                      </a:lnTo>
                      <a:lnTo>
                        <a:pt x="556" y="108"/>
                      </a:lnTo>
                      <a:lnTo>
                        <a:pt x="573" y="108"/>
                      </a:lnTo>
                      <a:lnTo>
                        <a:pt x="570" y="95"/>
                      </a:lnTo>
                      <a:lnTo>
                        <a:pt x="580" y="95"/>
                      </a:lnTo>
                      <a:lnTo>
                        <a:pt x="576" y="104"/>
                      </a:lnTo>
                      <a:lnTo>
                        <a:pt x="570" y="104"/>
                      </a:lnTo>
                      <a:lnTo>
                        <a:pt x="576" y="112"/>
                      </a:lnTo>
                      <a:lnTo>
                        <a:pt x="586" y="112"/>
                      </a:lnTo>
                      <a:lnTo>
                        <a:pt x="586" y="104"/>
                      </a:lnTo>
                      <a:lnTo>
                        <a:pt x="583" y="95"/>
                      </a:lnTo>
                      <a:lnTo>
                        <a:pt x="589" y="95"/>
                      </a:lnTo>
                      <a:lnTo>
                        <a:pt x="589" y="68"/>
                      </a:lnTo>
                      <a:lnTo>
                        <a:pt x="600" y="95"/>
                      </a:lnTo>
                      <a:lnTo>
                        <a:pt x="609" y="108"/>
                      </a:lnTo>
                      <a:lnTo>
                        <a:pt x="619" y="112"/>
                      </a:lnTo>
                      <a:lnTo>
                        <a:pt x="627" y="104"/>
                      </a:lnTo>
                      <a:lnTo>
                        <a:pt x="640" y="116"/>
                      </a:lnTo>
                      <a:lnTo>
                        <a:pt x="640" y="73"/>
                      </a:lnTo>
                      <a:lnTo>
                        <a:pt x="657" y="64"/>
                      </a:lnTo>
                      <a:lnTo>
                        <a:pt x="657" y="91"/>
                      </a:lnTo>
                      <a:lnTo>
                        <a:pt x="660" y="99"/>
                      </a:lnTo>
                      <a:lnTo>
                        <a:pt x="667" y="112"/>
                      </a:lnTo>
                      <a:lnTo>
                        <a:pt x="663" y="121"/>
                      </a:lnTo>
                      <a:lnTo>
                        <a:pt x="657" y="112"/>
                      </a:lnTo>
                      <a:lnTo>
                        <a:pt x="650" y="121"/>
                      </a:lnTo>
                      <a:lnTo>
                        <a:pt x="640" y="116"/>
                      </a:lnTo>
                      <a:lnTo>
                        <a:pt x="627" y="112"/>
                      </a:lnTo>
                      <a:lnTo>
                        <a:pt x="623" y="125"/>
                      </a:lnTo>
                      <a:lnTo>
                        <a:pt x="633" y="130"/>
                      </a:lnTo>
                      <a:lnTo>
                        <a:pt x="647" y="130"/>
                      </a:lnTo>
                      <a:lnTo>
                        <a:pt x="650" y="143"/>
                      </a:lnTo>
                      <a:lnTo>
                        <a:pt x="660" y="151"/>
                      </a:lnTo>
                      <a:lnTo>
                        <a:pt x="670" y="143"/>
                      </a:lnTo>
                      <a:lnTo>
                        <a:pt x="667" y="130"/>
                      </a:lnTo>
                      <a:lnTo>
                        <a:pt x="674" y="116"/>
                      </a:lnTo>
                      <a:lnTo>
                        <a:pt x="667" y="95"/>
                      </a:lnTo>
                      <a:lnTo>
                        <a:pt x="674" y="68"/>
                      </a:lnTo>
                      <a:lnTo>
                        <a:pt x="676" y="68"/>
                      </a:lnTo>
                      <a:lnTo>
                        <a:pt x="684" y="81"/>
                      </a:lnTo>
                      <a:lnTo>
                        <a:pt x="676" y="85"/>
                      </a:lnTo>
                      <a:lnTo>
                        <a:pt x="684" y="95"/>
                      </a:lnTo>
                      <a:lnTo>
                        <a:pt x="697" y="91"/>
                      </a:lnTo>
                      <a:lnTo>
                        <a:pt x="707" y="91"/>
                      </a:lnTo>
                      <a:lnTo>
                        <a:pt x="700" y="104"/>
                      </a:lnTo>
                      <a:lnTo>
                        <a:pt x="703" y="112"/>
                      </a:lnTo>
                      <a:lnTo>
                        <a:pt x="690" y="116"/>
                      </a:lnTo>
                      <a:lnTo>
                        <a:pt x="700" y="130"/>
                      </a:lnTo>
                      <a:lnTo>
                        <a:pt x="707" y="143"/>
                      </a:lnTo>
                      <a:lnTo>
                        <a:pt x="697" y="165"/>
                      </a:lnTo>
                      <a:lnTo>
                        <a:pt x="680" y="156"/>
                      </a:lnTo>
                      <a:lnTo>
                        <a:pt x="676" y="178"/>
                      </a:lnTo>
                      <a:lnTo>
                        <a:pt x="690" y="182"/>
                      </a:lnTo>
                      <a:lnTo>
                        <a:pt x="684" y="191"/>
                      </a:lnTo>
                      <a:lnTo>
                        <a:pt x="674" y="178"/>
                      </a:lnTo>
                      <a:lnTo>
                        <a:pt x="674" y="191"/>
                      </a:lnTo>
                      <a:lnTo>
                        <a:pt x="684" y="199"/>
                      </a:lnTo>
                      <a:lnTo>
                        <a:pt x="653" y="187"/>
                      </a:lnTo>
                      <a:lnTo>
                        <a:pt x="633" y="169"/>
                      </a:lnTo>
                      <a:lnTo>
                        <a:pt x="617" y="178"/>
                      </a:lnTo>
                      <a:lnTo>
                        <a:pt x="596" y="169"/>
                      </a:lnTo>
                      <a:lnTo>
                        <a:pt x="593" y="160"/>
                      </a:lnTo>
                      <a:lnTo>
                        <a:pt x="613" y="151"/>
                      </a:lnTo>
                      <a:lnTo>
                        <a:pt x="609" y="139"/>
                      </a:lnTo>
                      <a:lnTo>
                        <a:pt x="593" y="134"/>
                      </a:lnTo>
                      <a:lnTo>
                        <a:pt x="589" y="151"/>
                      </a:lnTo>
                      <a:lnTo>
                        <a:pt x="576" y="147"/>
                      </a:lnTo>
                      <a:lnTo>
                        <a:pt x="573" y="134"/>
                      </a:lnTo>
                      <a:lnTo>
                        <a:pt x="570" y="156"/>
                      </a:lnTo>
                      <a:lnTo>
                        <a:pt x="553" y="173"/>
                      </a:lnTo>
                      <a:lnTo>
                        <a:pt x="543" y="165"/>
                      </a:lnTo>
                      <a:lnTo>
                        <a:pt x="546" y="139"/>
                      </a:lnTo>
                      <a:lnTo>
                        <a:pt x="543" y="121"/>
                      </a:lnTo>
                      <a:lnTo>
                        <a:pt x="529" y="125"/>
                      </a:lnTo>
                      <a:lnTo>
                        <a:pt x="509" y="121"/>
                      </a:lnTo>
                      <a:lnTo>
                        <a:pt x="482" y="112"/>
                      </a:lnTo>
                      <a:lnTo>
                        <a:pt x="439" y="112"/>
                      </a:lnTo>
                      <a:lnTo>
                        <a:pt x="425" y="112"/>
                      </a:lnTo>
                      <a:lnTo>
                        <a:pt x="429" y="121"/>
                      </a:lnTo>
                      <a:lnTo>
                        <a:pt x="429" y="130"/>
                      </a:lnTo>
                      <a:lnTo>
                        <a:pt x="425" y="151"/>
                      </a:lnTo>
                      <a:lnTo>
                        <a:pt x="412" y="151"/>
                      </a:lnTo>
                      <a:lnTo>
                        <a:pt x="405" y="139"/>
                      </a:lnTo>
                      <a:lnTo>
                        <a:pt x="395" y="143"/>
                      </a:lnTo>
                      <a:lnTo>
                        <a:pt x="392" y="169"/>
                      </a:lnTo>
                      <a:lnTo>
                        <a:pt x="402" y="160"/>
                      </a:lnTo>
                      <a:lnTo>
                        <a:pt x="412" y="173"/>
                      </a:lnTo>
                      <a:lnTo>
                        <a:pt x="405" y="191"/>
                      </a:lnTo>
                      <a:lnTo>
                        <a:pt x="408" y="204"/>
                      </a:lnTo>
                      <a:lnTo>
                        <a:pt x="429" y="199"/>
                      </a:lnTo>
                      <a:lnTo>
                        <a:pt x="449" y="195"/>
                      </a:lnTo>
                      <a:lnTo>
                        <a:pt x="449" y="178"/>
                      </a:lnTo>
                      <a:lnTo>
                        <a:pt x="425" y="169"/>
                      </a:lnTo>
                      <a:lnTo>
                        <a:pt x="456" y="165"/>
                      </a:lnTo>
                      <a:lnTo>
                        <a:pt x="459" y="169"/>
                      </a:lnTo>
                      <a:lnTo>
                        <a:pt x="469" y="160"/>
                      </a:lnTo>
                      <a:lnTo>
                        <a:pt x="479" y="165"/>
                      </a:lnTo>
                      <a:lnTo>
                        <a:pt x="499" y="160"/>
                      </a:lnTo>
                      <a:lnTo>
                        <a:pt x="509" y="143"/>
                      </a:lnTo>
                      <a:lnTo>
                        <a:pt x="506" y="116"/>
                      </a:lnTo>
                      <a:lnTo>
                        <a:pt x="513" y="143"/>
                      </a:lnTo>
                      <a:lnTo>
                        <a:pt x="519" y="160"/>
                      </a:lnTo>
                      <a:lnTo>
                        <a:pt x="546" y="160"/>
                      </a:lnTo>
                      <a:lnTo>
                        <a:pt x="549" y="125"/>
                      </a:lnTo>
                      <a:lnTo>
                        <a:pt x="560" y="125"/>
                      </a:lnTo>
                      <a:lnTo>
                        <a:pt x="553" y="156"/>
                      </a:lnTo>
                      <a:lnTo>
                        <a:pt x="570" y="156"/>
                      </a:lnTo>
                      <a:lnTo>
                        <a:pt x="606" y="169"/>
                      </a:lnTo>
                      <a:lnTo>
                        <a:pt x="583" y="187"/>
                      </a:lnTo>
                      <a:lnTo>
                        <a:pt x="623" y="208"/>
                      </a:lnTo>
                      <a:lnTo>
                        <a:pt x="663" y="222"/>
                      </a:lnTo>
                      <a:lnTo>
                        <a:pt x="676" y="239"/>
                      </a:lnTo>
                      <a:lnTo>
                        <a:pt x="670" y="248"/>
                      </a:lnTo>
                      <a:lnTo>
                        <a:pt x="657" y="235"/>
                      </a:lnTo>
                      <a:lnTo>
                        <a:pt x="623" y="218"/>
                      </a:lnTo>
                      <a:lnTo>
                        <a:pt x="596" y="214"/>
                      </a:lnTo>
                      <a:lnTo>
                        <a:pt x="570" y="204"/>
                      </a:lnTo>
                      <a:lnTo>
                        <a:pt x="560" y="191"/>
                      </a:lnTo>
                      <a:lnTo>
                        <a:pt x="519" y="182"/>
                      </a:lnTo>
                      <a:lnTo>
                        <a:pt x="486" y="191"/>
                      </a:lnTo>
                      <a:lnTo>
                        <a:pt x="459" y="204"/>
                      </a:lnTo>
                      <a:lnTo>
                        <a:pt x="432" y="226"/>
                      </a:lnTo>
                      <a:lnTo>
                        <a:pt x="419" y="248"/>
                      </a:lnTo>
                      <a:lnTo>
                        <a:pt x="423" y="265"/>
                      </a:lnTo>
                      <a:lnTo>
                        <a:pt x="436" y="287"/>
                      </a:lnTo>
                      <a:lnTo>
                        <a:pt x="449" y="283"/>
                      </a:lnTo>
                      <a:lnTo>
                        <a:pt x="469" y="270"/>
                      </a:lnTo>
                      <a:lnTo>
                        <a:pt x="482" y="261"/>
                      </a:lnTo>
                      <a:lnTo>
                        <a:pt x="482" y="235"/>
                      </a:lnTo>
                      <a:lnTo>
                        <a:pt x="496" y="239"/>
                      </a:lnTo>
                      <a:lnTo>
                        <a:pt x="486" y="261"/>
                      </a:lnTo>
                      <a:lnTo>
                        <a:pt x="513" y="279"/>
                      </a:lnTo>
                      <a:lnTo>
                        <a:pt x="516" y="301"/>
                      </a:lnTo>
                      <a:lnTo>
                        <a:pt x="560" y="270"/>
                      </a:lnTo>
                      <a:lnTo>
                        <a:pt x="563" y="283"/>
                      </a:lnTo>
                      <a:lnTo>
                        <a:pt x="549" y="297"/>
                      </a:lnTo>
                      <a:lnTo>
                        <a:pt x="573" y="301"/>
                      </a:lnTo>
                      <a:lnTo>
                        <a:pt x="573" y="314"/>
                      </a:lnTo>
                      <a:lnTo>
                        <a:pt x="553" y="318"/>
                      </a:lnTo>
                      <a:lnTo>
                        <a:pt x="529" y="297"/>
                      </a:lnTo>
                      <a:lnTo>
                        <a:pt x="496" y="305"/>
                      </a:lnTo>
                      <a:lnTo>
                        <a:pt x="476" y="310"/>
                      </a:lnTo>
                      <a:lnTo>
                        <a:pt x="462" y="305"/>
                      </a:lnTo>
                      <a:lnTo>
                        <a:pt x="436" y="297"/>
                      </a:lnTo>
                      <a:lnTo>
                        <a:pt x="459" y="322"/>
                      </a:lnTo>
                      <a:lnTo>
                        <a:pt x="482" y="345"/>
                      </a:lnTo>
                      <a:lnTo>
                        <a:pt x="509" y="341"/>
                      </a:lnTo>
                      <a:lnTo>
                        <a:pt x="529" y="345"/>
                      </a:lnTo>
                      <a:lnTo>
                        <a:pt x="529" y="358"/>
                      </a:lnTo>
                      <a:lnTo>
                        <a:pt x="509" y="358"/>
                      </a:lnTo>
                      <a:lnTo>
                        <a:pt x="490" y="345"/>
                      </a:lnTo>
                      <a:lnTo>
                        <a:pt x="476" y="345"/>
                      </a:lnTo>
                      <a:lnTo>
                        <a:pt x="479" y="367"/>
                      </a:lnTo>
                      <a:lnTo>
                        <a:pt x="462" y="371"/>
                      </a:lnTo>
                      <a:lnTo>
                        <a:pt x="439" y="362"/>
                      </a:lnTo>
                      <a:lnTo>
                        <a:pt x="442" y="341"/>
                      </a:lnTo>
                      <a:lnTo>
                        <a:pt x="456" y="362"/>
                      </a:lnTo>
                      <a:lnTo>
                        <a:pt x="459" y="349"/>
                      </a:lnTo>
                      <a:lnTo>
                        <a:pt x="436" y="327"/>
                      </a:lnTo>
                      <a:lnTo>
                        <a:pt x="412" y="332"/>
                      </a:lnTo>
                      <a:lnTo>
                        <a:pt x="415" y="354"/>
                      </a:lnTo>
                      <a:lnTo>
                        <a:pt x="429" y="393"/>
                      </a:lnTo>
                      <a:lnTo>
                        <a:pt x="459" y="481"/>
                      </a:lnTo>
                      <a:lnTo>
                        <a:pt x="496" y="538"/>
                      </a:lnTo>
                      <a:lnTo>
                        <a:pt x="519" y="568"/>
                      </a:lnTo>
                      <a:lnTo>
                        <a:pt x="529" y="582"/>
                      </a:lnTo>
                      <a:lnTo>
                        <a:pt x="532" y="582"/>
                      </a:lnTo>
                      <a:lnTo>
                        <a:pt x="526" y="564"/>
                      </a:lnTo>
                      <a:lnTo>
                        <a:pt x="519" y="547"/>
                      </a:lnTo>
                      <a:lnTo>
                        <a:pt x="523" y="551"/>
                      </a:lnTo>
                      <a:lnTo>
                        <a:pt x="537" y="541"/>
                      </a:lnTo>
                      <a:lnTo>
                        <a:pt x="553" y="541"/>
                      </a:lnTo>
                      <a:lnTo>
                        <a:pt x="593" y="528"/>
                      </a:lnTo>
                      <a:lnTo>
                        <a:pt x="600" y="520"/>
                      </a:lnTo>
                      <a:lnTo>
                        <a:pt x="596" y="538"/>
                      </a:lnTo>
                      <a:lnTo>
                        <a:pt x="543" y="556"/>
                      </a:lnTo>
                      <a:lnTo>
                        <a:pt x="539" y="568"/>
                      </a:lnTo>
                      <a:lnTo>
                        <a:pt x="546" y="577"/>
                      </a:lnTo>
                      <a:lnTo>
                        <a:pt x="549" y="586"/>
                      </a:lnTo>
                      <a:lnTo>
                        <a:pt x="546" y="599"/>
                      </a:lnTo>
                      <a:lnTo>
                        <a:pt x="553" y="626"/>
                      </a:lnTo>
                      <a:lnTo>
                        <a:pt x="576" y="643"/>
                      </a:lnTo>
                      <a:lnTo>
                        <a:pt x="580" y="626"/>
                      </a:lnTo>
                      <a:lnTo>
                        <a:pt x="573" y="603"/>
                      </a:lnTo>
                      <a:lnTo>
                        <a:pt x="570" y="599"/>
                      </a:lnTo>
                      <a:lnTo>
                        <a:pt x="583" y="594"/>
                      </a:lnTo>
                      <a:lnTo>
                        <a:pt x="583" y="603"/>
                      </a:lnTo>
                      <a:lnTo>
                        <a:pt x="580" y="616"/>
                      </a:lnTo>
                      <a:lnTo>
                        <a:pt x="583" y="635"/>
                      </a:lnTo>
                      <a:lnTo>
                        <a:pt x="589" y="639"/>
                      </a:lnTo>
                      <a:lnTo>
                        <a:pt x="606" y="687"/>
                      </a:lnTo>
                      <a:lnTo>
                        <a:pt x="609" y="713"/>
                      </a:lnTo>
                      <a:lnTo>
                        <a:pt x="589" y="743"/>
                      </a:lnTo>
                      <a:lnTo>
                        <a:pt x="586" y="753"/>
                      </a:lnTo>
                      <a:lnTo>
                        <a:pt x="603" y="736"/>
                      </a:lnTo>
                      <a:lnTo>
                        <a:pt x="613" y="730"/>
                      </a:lnTo>
                      <a:lnTo>
                        <a:pt x="623" y="730"/>
                      </a:lnTo>
                      <a:lnTo>
                        <a:pt x="633" y="740"/>
                      </a:lnTo>
                      <a:lnTo>
                        <a:pt x="643" y="730"/>
                      </a:lnTo>
                      <a:lnTo>
                        <a:pt x="629" y="757"/>
                      </a:lnTo>
                      <a:lnTo>
                        <a:pt x="619" y="753"/>
                      </a:lnTo>
                      <a:lnTo>
                        <a:pt x="613" y="753"/>
                      </a:lnTo>
                      <a:lnTo>
                        <a:pt x="609" y="766"/>
                      </a:lnTo>
                      <a:lnTo>
                        <a:pt x="600" y="779"/>
                      </a:lnTo>
                      <a:lnTo>
                        <a:pt x="589" y="784"/>
                      </a:lnTo>
                      <a:lnTo>
                        <a:pt x="593" y="796"/>
                      </a:lnTo>
                      <a:lnTo>
                        <a:pt x="600" y="796"/>
                      </a:lnTo>
                      <a:lnTo>
                        <a:pt x="603" y="810"/>
                      </a:lnTo>
                      <a:lnTo>
                        <a:pt x="596" y="810"/>
                      </a:lnTo>
                      <a:lnTo>
                        <a:pt x="589" y="805"/>
                      </a:lnTo>
                      <a:lnTo>
                        <a:pt x="583" y="788"/>
                      </a:lnTo>
                      <a:lnTo>
                        <a:pt x="576" y="792"/>
                      </a:lnTo>
                      <a:lnTo>
                        <a:pt x="570" y="818"/>
                      </a:lnTo>
                      <a:lnTo>
                        <a:pt x="570" y="841"/>
                      </a:lnTo>
                      <a:lnTo>
                        <a:pt x="573" y="871"/>
                      </a:lnTo>
                      <a:lnTo>
                        <a:pt x="573" y="893"/>
                      </a:lnTo>
                      <a:lnTo>
                        <a:pt x="573" y="910"/>
                      </a:lnTo>
                      <a:lnTo>
                        <a:pt x="586" y="942"/>
                      </a:lnTo>
                      <a:lnTo>
                        <a:pt x="589" y="951"/>
                      </a:lnTo>
                      <a:lnTo>
                        <a:pt x="676" y="924"/>
                      </a:lnTo>
                      <a:lnTo>
                        <a:pt x="690" y="910"/>
                      </a:lnTo>
                      <a:lnTo>
                        <a:pt x="697" y="880"/>
                      </a:lnTo>
                      <a:lnTo>
                        <a:pt x="694" y="867"/>
                      </a:lnTo>
                      <a:lnTo>
                        <a:pt x="697" y="853"/>
                      </a:lnTo>
                      <a:lnTo>
                        <a:pt x="697" y="867"/>
                      </a:lnTo>
                      <a:lnTo>
                        <a:pt x="720" y="845"/>
                      </a:lnTo>
                      <a:lnTo>
                        <a:pt x="731" y="845"/>
                      </a:lnTo>
                      <a:lnTo>
                        <a:pt x="731" y="867"/>
                      </a:lnTo>
                      <a:lnTo>
                        <a:pt x="720" y="876"/>
                      </a:lnTo>
                      <a:lnTo>
                        <a:pt x="713" y="893"/>
                      </a:lnTo>
                      <a:lnTo>
                        <a:pt x="720" y="893"/>
                      </a:lnTo>
                      <a:lnTo>
                        <a:pt x="710" y="938"/>
                      </a:lnTo>
                      <a:lnTo>
                        <a:pt x="703" y="955"/>
                      </a:lnTo>
                      <a:lnTo>
                        <a:pt x="700" y="945"/>
                      </a:lnTo>
                      <a:lnTo>
                        <a:pt x="686" y="955"/>
                      </a:lnTo>
                      <a:lnTo>
                        <a:pt x="680" y="964"/>
                      </a:lnTo>
                      <a:lnTo>
                        <a:pt x="663" y="964"/>
                      </a:lnTo>
                      <a:lnTo>
                        <a:pt x="663" y="972"/>
                      </a:lnTo>
                      <a:lnTo>
                        <a:pt x="647" y="964"/>
                      </a:lnTo>
                      <a:lnTo>
                        <a:pt x="623" y="964"/>
                      </a:lnTo>
                      <a:lnTo>
                        <a:pt x="600" y="981"/>
                      </a:lnTo>
                      <a:lnTo>
                        <a:pt x="593" y="998"/>
                      </a:lnTo>
                      <a:lnTo>
                        <a:pt x="593" y="1016"/>
                      </a:lnTo>
                      <a:lnTo>
                        <a:pt x="596" y="1043"/>
                      </a:lnTo>
                      <a:lnTo>
                        <a:pt x="523" y="1016"/>
                      </a:lnTo>
                    </a:path>
                  </a:pathLst>
                </a:custGeom>
                <a:solidFill>
                  <a:schemeClr val="bg2"/>
                </a:solidFill>
                <a:ln w="9525" cap="rnd">
                  <a:noFill/>
                  <a:round/>
                  <a:headEnd/>
                  <a:tailEnd/>
                </a:ln>
                <a:effectLst/>
              </p:spPr>
              <p:txBody>
                <a:bodyPr/>
                <a:lstStyle/>
                <a:p>
                  <a:endParaRPr lang="en-US"/>
                </a:p>
              </p:txBody>
            </p:sp>
            <p:sp>
              <p:nvSpPr>
                <p:cNvPr id="26632" name="Freeform 8"/>
                <p:cNvSpPr>
                  <a:spLocks/>
                </p:cNvSpPr>
                <p:nvPr/>
              </p:nvSpPr>
              <p:spPr bwMode="ltGray">
                <a:xfrm>
                  <a:off x="4782" y="1824"/>
                  <a:ext cx="684" cy="1697"/>
                </a:xfrm>
                <a:custGeom>
                  <a:avLst/>
                  <a:gdLst/>
                  <a:ahLst/>
                  <a:cxnLst>
                    <a:cxn ang="0">
                      <a:pos x="174" y="1431"/>
                    </a:cxn>
                    <a:cxn ang="0">
                      <a:pos x="147" y="1334"/>
                    </a:cxn>
                    <a:cxn ang="0">
                      <a:pos x="177" y="1330"/>
                    </a:cxn>
                    <a:cxn ang="0">
                      <a:pos x="257" y="1365"/>
                    </a:cxn>
                    <a:cxn ang="0">
                      <a:pos x="301" y="1232"/>
                    </a:cxn>
                    <a:cxn ang="0">
                      <a:pos x="220" y="1127"/>
                    </a:cxn>
                    <a:cxn ang="0">
                      <a:pos x="123" y="1141"/>
                    </a:cxn>
                    <a:cxn ang="0">
                      <a:pos x="157" y="1069"/>
                    </a:cxn>
                    <a:cxn ang="0">
                      <a:pos x="136" y="1030"/>
                    </a:cxn>
                    <a:cxn ang="0">
                      <a:pos x="163" y="1017"/>
                    </a:cxn>
                    <a:cxn ang="0">
                      <a:pos x="177" y="1060"/>
                    </a:cxn>
                    <a:cxn ang="0">
                      <a:pos x="267" y="1145"/>
                    </a:cxn>
                    <a:cxn ang="0">
                      <a:pos x="308" y="1075"/>
                    </a:cxn>
                    <a:cxn ang="0">
                      <a:pos x="130" y="924"/>
                    </a:cxn>
                    <a:cxn ang="0">
                      <a:pos x="143" y="753"/>
                    </a:cxn>
                    <a:cxn ang="0">
                      <a:pos x="140" y="669"/>
                    </a:cxn>
                    <a:cxn ang="0">
                      <a:pos x="116" y="634"/>
                    </a:cxn>
                    <a:cxn ang="0">
                      <a:pos x="67" y="554"/>
                    </a:cxn>
                    <a:cxn ang="0">
                      <a:pos x="140" y="519"/>
                    </a:cxn>
                    <a:cxn ang="0">
                      <a:pos x="116" y="467"/>
                    </a:cxn>
                    <a:cxn ang="0">
                      <a:pos x="23" y="378"/>
                    </a:cxn>
                    <a:cxn ang="0">
                      <a:pos x="254" y="0"/>
                    </a:cxn>
                    <a:cxn ang="0">
                      <a:pos x="301" y="44"/>
                    </a:cxn>
                    <a:cxn ang="0">
                      <a:pos x="355" y="39"/>
                    </a:cxn>
                    <a:cxn ang="0">
                      <a:pos x="395" y="8"/>
                    </a:cxn>
                    <a:cxn ang="0">
                      <a:pos x="441" y="22"/>
                    </a:cxn>
                    <a:cxn ang="0">
                      <a:pos x="508" y="18"/>
                    </a:cxn>
                    <a:cxn ang="0">
                      <a:pos x="515" y="74"/>
                    </a:cxn>
                    <a:cxn ang="0">
                      <a:pos x="535" y="118"/>
                    </a:cxn>
                    <a:cxn ang="0">
                      <a:pos x="479" y="92"/>
                    </a:cxn>
                    <a:cxn ang="0">
                      <a:pos x="538" y="132"/>
                    </a:cxn>
                    <a:cxn ang="0">
                      <a:pos x="589" y="159"/>
                    </a:cxn>
                    <a:cxn ang="0">
                      <a:pos x="605" y="233"/>
                    </a:cxn>
                    <a:cxn ang="0">
                      <a:pos x="669" y="281"/>
                    </a:cxn>
                    <a:cxn ang="0">
                      <a:pos x="633" y="260"/>
                    </a:cxn>
                    <a:cxn ang="0">
                      <a:pos x="572" y="295"/>
                    </a:cxn>
                    <a:cxn ang="0">
                      <a:pos x="528" y="264"/>
                    </a:cxn>
                    <a:cxn ang="0">
                      <a:pos x="528" y="281"/>
                    </a:cxn>
                    <a:cxn ang="0">
                      <a:pos x="552" y="308"/>
                    </a:cxn>
                    <a:cxn ang="0">
                      <a:pos x="569" y="320"/>
                    </a:cxn>
                    <a:cxn ang="0">
                      <a:pos x="629" y="365"/>
                    </a:cxn>
                    <a:cxn ang="0">
                      <a:pos x="672" y="384"/>
                    </a:cxn>
                    <a:cxn ang="0">
                      <a:pos x="234" y="392"/>
                    </a:cxn>
                    <a:cxn ang="0">
                      <a:pos x="275" y="585"/>
                    </a:cxn>
                    <a:cxn ang="0">
                      <a:pos x="301" y="643"/>
                    </a:cxn>
                    <a:cxn ang="0">
                      <a:pos x="231" y="696"/>
                    </a:cxn>
                    <a:cxn ang="0">
                      <a:pos x="220" y="643"/>
                    </a:cxn>
                    <a:cxn ang="0">
                      <a:pos x="231" y="722"/>
                    </a:cxn>
                    <a:cxn ang="0">
                      <a:pos x="208" y="775"/>
                    </a:cxn>
                    <a:cxn ang="0">
                      <a:pos x="214" y="819"/>
                    </a:cxn>
                    <a:cxn ang="0">
                      <a:pos x="197" y="890"/>
                    </a:cxn>
                    <a:cxn ang="0">
                      <a:pos x="275" y="951"/>
                    </a:cxn>
                    <a:cxn ang="0">
                      <a:pos x="445" y="1048"/>
                    </a:cxn>
                    <a:cxn ang="0">
                      <a:pos x="415" y="1197"/>
                    </a:cxn>
                    <a:cxn ang="0">
                      <a:pos x="425" y="1184"/>
                    </a:cxn>
                    <a:cxn ang="0">
                      <a:pos x="451" y="1189"/>
                    </a:cxn>
                    <a:cxn ang="0">
                      <a:pos x="451" y="1096"/>
                    </a:cxn>
                    <a:cxn ang="0">
                      <a:pos x="432" y="1215"/>
                    </a:cxn>
                    <a:cxn ang="0">
                      <a:pos x="401" y="1249"/>
                    </a:cxn>
                    <a:cxn ang="0">
                      <a:pos x="348" y="1317"/>
                    </a:cxn>
                    <a:cxn ang="0">
                      <a:pos x="411" y="1375"/>
                    </a:cxn>
                    <a:cxn ang="0">
                      <a:pos x="241" y="1536"/>
                    </a:cxn>
                    <a:cxn ang="0">
                      <a:pos x="275" y="1696"/>
                    </a:cxn>
                  </a:cxnLst>
                  <a:rect l="0" t="0" r="r" b="b"/>
                  <a:pathLst>
                    <a:path w="684" h="1697">
                      <a:moveTo>
                        <a:pt x="147" y="1660"/>
                      </a:moveTo>
                      <a:lnTo>
                        <a:pt x="123" y="1647"/>
                      </a:lnTo>
                      <a:lnTo>
                        <a:pt x="170" y="1497"/>
                      </a:lnTo>
                      <a:lnTo>
                        <a:pt x="174" y="1431"/>
                      </a:lnTo>
                      <a:lnTo>
                        <a:pt x="177" y="1426"/>
                      </a:lnTo>
                      <a:lnTo>
                        <a:pt x="220" y="1392"/>
                      </a:lnTo>
                      <a:lnTo>
                        <a:pt x="214" y="1375"/>
                      </a:lnTo>
                      <a:lnTo>
                        <a:pt x="147" y="1334"/>
                      </a:lnTo>
                      <a:lnTo>
                        <a:pt x="163" y="1338"/>
                      </a:lnTo>
                      <a:lnTo>
                        <a:pt x="167" y="1326"/>
                      </a:lnTo>
                      <a:lnTo>
                        <a:pt x="167" y="1290"/>
                      </a:lnTo>
                      <a:lnTo>
                        <a:pt x="177" y="1330"/>
                      </a:lnTo>
                      <a:lnTo>
                        <a:pt x="208" y="1360"/>
                      </a:lnTo>
                      <a:lnTo>
                        <a:pt x="220" y="1356"/>
                      </a:lnTo>
                      <a:lnTo>
                        <a:pt x="231" y="1379"/>
                      </a:lnTo>
                      <a:lnTo>
                        <a:pt x="257" y="1365"/>
                      </a:lnTo>
                      <a:lnTo>
                        <a:pt x="275" y="1334"/>
                      </a:lnTo>
                      <a:lnTo>
                        <a:pt x="291" y="1281"/>
                      </a:lnTo>
                      <a:lnTo>
                        <a:pt x="294" y="1272"/>
                      </a:lnTo>
                      <a:lnTo>
                        <a:pt x="301" y="1232"/>
                      </a:lnTo>
                      <a:lnTo>
                        <a:pt x="294" y="1211"/>
                      </a:lnTo>
                      <a:lnTo>
                        <a:pt x="287" y="1202"/>
                      </a:lnTo>
                      <a:lnTo>
                        <a:pt x="291" y="1189"/>
                      </a:lnTo>
                      <a:lnTo>
                        <a:pt x="220" y="1127"/>
                      </a:lnTo>
                      <a:lnTo>
                        <a:pt x="197" y="1127"/>
                      </a:lnTo>
                      <a:lnTo>
                        <a:pt x="200" y="1118"/>
                      </a:lnTo>
                      <a:lnTo>
                        <a:pt x="107" y="1158"/>
                      </a:lnTo>
                      <a:lnTo>
                        <a:pt x="123" y="1141"/>
                      </a:lnTo>
                      <a:lnTo>
                        <a:pt x="197" y="1114"/>
                      </a:lnTo>
                      <a:lnTo>
                        <a:pt x="177" y="1100"/>
                      </a:lnTo>
                      <a:lnTo>
                        <a:pt x="163" y="1092"/>
                      </a:lnTo>
                      <a:lnTo>
                        <a:pt x="157" y="1069"/>
                      </a:lnTo>
                      <a:lnTo>
                        <a:pt x="126" y="1056"/>
                      </a:lnTo>
                      <a:lnTo>
                        <a:pt x="120" y="1034"/>
                      </a:lnTo>
                      <a:lnTo>
                        <a:pt x="133" y="1052"/>
                      </a:lnTo>
                      <a:lnTo>
                        <a:pt x="136" y="1030"/>
                      </a:lnTo>
                      <a:lnTo>
                        <a:pt x="136" y="951"/>
                      </a:lnTo>
                      <a:lnTo>
                        <a:pt x="157" y="968"/>
                      </a:lnTo>
                      <a:lnTo>
                        <a:pt x="167" y="1003"/>
                      </a:lnTo>
                      <a:lnTo>
                        <a:pt x="163" y="1017"/>
                      </a:lnTo>
                      <a:lnTo>
                        <a:pt x="163" y="1030"/>
                      </a:lnTo>
                      <a:lnTo>
                        <a:pt x="183" y="1026"/>
                      </a:lnTo>
                      <a:lnTo>
                        <a:pt x="174" y="1048"/>
                      </a:lnTo>
                      <a:lnTo>
                        <a:pt x="177" y="1060"/>
                      </a:lnTo>
                      <a:lnTo>
                        <a:pt x="203" y="1088"/>
                      </a:lnTo>
                      <a:lnTo>
                        <a:pt x="208" y="1079"/>
                      </a:lnTo>
                      <a:lnTo>
                        <a:pt x="214" y="1100"/>
                      </a:lnTo>
                      <a:lnTo>
                        <a:pt x="267" y="1145"/>
                      </a:lnTo>
                      <a:lnTo>
                        <a:pt x="301" y="1158"/>
                      </a:lnTo>
                      <a:lnTo>
                        <a:pt x="327" y="1118"/>
                      </a:lnTo>
                      <a:lnTo>
                        <a:pt x="327" y="1100"/>
                      </a:lnTo>
                      <a:lnTo>
                        <a:pt x="308" y="1075"/>
                      </a:lnTo>
                      <a:lnTo>
                        <a:pt x="271" y="1043"/>
                      </a:lnTo>
                      <a:lnTo>
                        <a:pt x="214" y="1003"/>
                      </a:lnTo>
                      <a:lnTo>
                        <a:pt x="167" y="955"/>
                      </a:lnTo>
                      <a:lnTo>
                        <a:pt x="130" y="924"/>
                      </a:lnTo>
                      <a:lnTo>
                        <a:pt x="116" y="880"/>
                      </a:lnTo>
                      <a:lnTo>
                        <a:pt x="113" y="827"/>
                      </a:lnTo>
                      <a:lnTo>
                        <a:pt x="126" y="784"/>
                      </a:lnTo>
                      <a:lnTo>
                        <a:pt x="143" y="753"/>
                      </a:lnTo>
                      <a:lnTo>
                        <a:pt x="157" y="735"/>
                      </a:lnTo>
                      <a:lnTo>
                        <a:pt x="177" y="669"/>
                      </a:lnTo>
                      <a:lnTo>
                        <a:pt x="167" y="656"/>
                      </a:lnTo>
                      <a:lnTo>
                        <a:pt x="140" y="669"/>
                      </a:lnTo>
                      <a:lnTo>
                        <a:pt x="113" y="673"/>
                      </a:lnTo>
                      <a:lnTo>
                        <a:pt x="67" y="669"/>
                      </a:lnTo>
                      <a:lnTo>
                        <a:pt x="113" y="647"/>
                      </a:lnTo>
                      <a:lnTo>
                        <a:pt x="116" y="634"/>
                      </a:lnTo>
                      <a:lnTo>
                        <a:pt x="154" y="630"/>
                      </a:lnTo>
                      <a:lnTo>
                        <a:pt x="154" y="616"/>
                      </a:lnTo>
                      <a:lnTo>
                        <a:pt x="97" y="603"/>
                      </a:lnTo>
                      <a:lnTo>
                        <a:pt x="67" y="554"/>
                      </a:lnTo>
                      <a:lnTo>
                        <a:pt x="87" y="506"/>
                      </a:lnTo>
                      <a:lnTo>
                        <a:pt x="150" y="564"/>
                      </a:lnTo>
                      <a:lnTo>
                        <a:pt x="157" y="546"/>
                      </a:lnTo>
                      <a:lnTo>
                        <a:pt x="140" y="519"/>
                      </a:lnTo>
                      <a:lnTo>
                        <a:pt x="147" y="502"/>
                      </a:lnTo>
                      <a:lnTo>
                        <a:pt x="123" y="480"/>
                      </a:lnTo>
                      <a:lnTo>
                        <a:pt x="110" y="497"/>
                      </a:lnTo>
                      <a:lnTo>
                        <a:pt x="116" y="467"/>
                      </a:lnTo>
                      <a:lnTo>
                        <a:pt x="107" y="440"/>
                      </a:lnTo>
                      <a:lnTo>
                        <a:pt x="56" y="422"/>
                      </a:lnTo>
                      <a:lnTo>
                        <a:pt x="20" y="413"/>
                      </a:lnTo>
                      <a:lnTo>
                        <a:pt x="23" y="378"/>
                      </a:lnTo>
                      <a:lnTo>
                        <a:pt x="0" y="225"/>
                      </a:lnTo>
                      <a:lnTo>
                        <a:pt x="250" y="8"/>
                      </a:lnTo>
                      <a:lnTo>
                        <a:pt x="244" y="31"/>
                      </a:lnTo>
                      <a:lnTo>
                        <a:pt x="254" y="0"/>
                      </a:lnTo>
                      <a:lnTo>
                        <a:pt x="257" y="18"/>
                      </a:lnTo>
                      <a:lnTo>
                        <a:pt x="271" y="39"/>
                      </a:lnTo>
                      <a:lnTo>
                        <a:pt x="298" y="26"/>
                      </a:lnTo>
                      <a:lnTo>
                        <a:pt x="301" y="44"/>
                      </a:lnTo>
                      <a:lnTo>
                        <a:pt x="327" y="31"/>
                      </a:lnTo>
                      <a:lnTo>
                        <a:pt x="334" y="44"/>
                      </a:lnTo>
                      <a:lnTo>
                        <a:pt x="348" y="26"/>
                      </a:lnTo>
                      <a:lnTo>
                        <a:pt x="355" y="39"/>
                      </a:lnTo>
                      <a:lnTo>
                        <a:pt x="365" y="18"/>
                      </a:lnTo>
                      <a:lnTo>
                        <a:pt x="378" y="8"/>
                      </a:lnTo>
                      <a:lnTo>
                        <a:pt x="384" y="18"/>
                      </a:lnTo>
                      <a:lnTo>
                        <a:pt x="395" y="8"/>
                      </a:lnTo>
                      <a:lnTo>
                        <a:pt x="405" y="26"/>
                      </a:lnTo>
                      <a:lnTo>
                        <a:pt x="418" y="26"/>
                      </a:lnTo>
                      <a:lnTo>
                        <a:pt x="425" y="8"/>
                      </a:lnTo>
                      <a:lnTo>
                        <a:pt x="441" y="22"/>
                      </a:lnTo>
                      <a:lnTo>
                        <a:pt x="448" y="35"/>
                      </a:lnTo>
                      <a:lnTo>
                        <a:pt x="479" y="26"/>
                      </a:lnTo>
                      <a:lnTo>
                        <a:pt x="495" y="18"/>
                      </a:lnTo>
                      <a:lnTo>
                        <a:pt x="508" y="18"/>
                      </a:lnTo>
                      <a:lnTo>
                        <a:pt x="535" y="31"/>
                      </a:lnTo>
                      <a:lnTo>
                        <a:pt x="525" y="44"/>
                      </a:lnTo>
                      <a:lnTo>
                        <a:pt x="525" y="65"/>
                      </a:lnTo>
                      <a:lnTo>
                        <a:pt x="515" y="74"/>
                      </a:lnTo>
                      <a:lnTo>
                        <a:pt x="522" y="80"/>
                      </a:lnTo>
                      <a:lnTo>
                        <a:pt x="535" y="84"/>
                      </a:lnTo>
                      <a:lnTo>
                        <a:pt x="535" y="97"/>
                      </a:lnTo>
                      <a:lnTo>
                        <a:pt x="535" y="118"/>
                      </a:lnTo>
                      <a:lnTo>
                        <a:pt x="525" y="132"/>
                      </a:lnTo>
                      <a:lnTo>
                        <a:pt x="525" y="110"/>
                      </a:lnTo>
                      <a:lnTo>
                        <a:pt x="512" y="92"/>
                      </a:lnTo>
                      <a:lnTo>
                        <a:pt x="479" y="92"/>
                      </a:lnTo>
                      <a:lnTo>
                        <a:pt x="481" y="114"/>
                      </a:lnTo>
                      <a:lnTo>
                        <a:pt x="498" y="114"/>
                      </a:lnTo>
                      <a:lnTo>
                        <a:pt x="512" y="118"/>
                      </a:lnTo>
                      <a:lnTo>
                        <a:pt x="538" y="132"/>
                      </a:lnTo>
                      <a:lnTo>
                        <a:pt x="552" y="132"/>
                      </a:lnTo>
                      <a:lnTo>
                        <a:pt x="572" y="118"/>
                      </a:lnTo>
                      <a:lnTo>
                        <a:pt x="569" y="140"/>
                      </a:lnTo>
                      <a:lnTo>
                        <a:pt x="589" y="159"/>
                      </a:lnTo>
                      <a:lnTo>
                        <a:pt x="569" y="176"/>
                      </a:lnTo>
                      <a:lnTo>
                        <a:pt x="575" y="193"/>
                      </a:lnTo>
                      <a:lnTo>
                        <a:pt x="585" y="211"/>
                      </a:lnTo>
                      <a:lnTo>
                        <a:pt x="605" y="233"/>
                      </a:lnTo>
                      <a:lnTo>
                        <a:pt x="629" y="242"/>
                      </a:lnTo>
                      <a:lnTo>
                        <a:pt x="633" y="247"/>
                      </a:lnTo>
                      <a:lnTo>
                        <a:pt x="656" y="260"/>
                      </a:lnTo>
                      <a:lnTo>
                        <a:pt x="669" y="281"/>
                      </a:lnTo>
                      <a:lnTo>
                        <a:pt x="676" y="291"/>
                      </a:lnTo>
                      <a:lnTo>
                        <a:pt x="666" y="295"/>
                      </a:lnTo>
                      <a:lnTo>
                        <a:pt x="656" y="277"/>
                      </a:lnTo>
                      <a:lnTo>
                        <a:pt x="633" y="260"/>
                      </a:lnTo>
                      <a:lnTo>
                        <a:pt x="623" y="277"/>
                      </a:lnTo>
                      <a:lnTo>
                        <a:pt x="599" y="286"/>
                      </a:lnTo>
                      <a:lnTo>
                        <a:pt x="599" y="273"/>
                      </a:lnTo>
                      <a:lnTo>
                        <a:pt x="572" y="295"/>
                      </a:lnTo>
                      <a:lnTo>
                        <a:pt x="579" y="281"/>
                      </a:lnTo>
                      <a:lnTo>
                        <a:pt x="572" y="269"/>
                      </a:lnTo>
                      <a:lnTo>
                        <a:pt x="548" y="269"/>
                      </a:lnTo>
                      <a:lnTo>
                        <a:pt x="528" y="264"/>
                      </a:lnTo>
                      <a:lnTo>
                        <a:pt x="505" y="250"/>
                      </a:lnTo>
                      <a:lnTo>
                        <a:pt x="505" y="269"/>
                      </a:lnTo>
                      <a:lnTo>
                        <a:pt x="508" y="277"/>
                      </a:lnTo>
                      <a:lnTo>
                        <a:pt x="528" y="281"/>
                      </a:lnTo>
                      <a:lnTo>
                        <a:pt x="546" y="286"/>
                      </a:lnTo>
                      <a:lnTo>
                        <a:pt x="566" y="295"/>
                      </a:lnTo>
                      <a:lnTo>
                        <a:pt x="572" y="308"/>
                      </a:lnTo>
                      <a:lnTo>
                        <a:pt x="552" y="308"/>
                      </a:lnTo>
                      <a:lnTo>
                        <a:pt x="532" y="303"/>
                      </a:lnTo>
                      <a:lnTo>
                        <a:pt x="532" y="320"/>
                      </a:lnTo>
                      <a:lnTo>
                        <a:pt x="546" y="326"/>
                      </a:lnTo>
                      <a:lnTo>
                        <a:pt x="569" y="320"/>
                      </a:lnTo>
                      <a:lnTo>
                        <a:pt x="585" y="316"/>
                      </a:lnTo>
                      <a:lnTo>
                        <a:pt x="595" y="303"/>
                      </a:lnTo>
                      <a:lnTo>
                        <a:pt x="609" y="356"/>
                      </a:lnTo>
                      <a:lnTo>
                        <a:pt x="629" y="365"/>
                      </a:lnTo>
                      <a:lnTo>
                        <a:pt x="642" y="378"/>
                      </a:lnTo>
                      <a:lnTo>
                        <a:pt x="652" y="374"/>
                      </a:lnTo>
                      <a:lnTo>
                        <a:pt x="659" y="365"/>
                      </a:lnTo>
                      <a:lnTo>
                        <a:pt x="672" y="384"/>
                      </a:lnTo>
                      <a:lnTo>
                        <a:pt x="683" y="388"/>
                      </a:lnTo>
                      <a:lnTo>
                        <a:pt x="569" y="401"/>
                      </a:lnTo>
                      <a:lnTo>
                        <a:pt x="407" y="374"/>
                      </a:lnTo>
                      <a:lnTo>
                        <a:pt x="234" y="392"/>
                      </a:lnTo>
                      <a:lnTo>
                        <a:pt x="214" y="497"/>
                      </a:lnTo>
                      <a:lnTo>
                        <a:pt x="254" y="595"/>
                      </a:lnTo>
                      <a:lnTo>
                        <a:pt x="260" y="572"/>
                      </a:lnTo>
                      <a:lnTo>
                        <a:pt x="275" y="585"/>
                      </a:lnTo>
                      <a:lnTo>
                        <a:pt x="264" y="624"/>
                      </a:lnTo>
                      <a:lnTo>
                        <a:pt x="277" y="643"/>
                      </a:lnTo>
                      <a:lnTo>
                        <a:pt x="291" y="603"/>
                      </a:lnTo>
                      <a:lnTo>
                        <a:pt x="301" y="643"/>
                      </a:lnTo>
                      <a:lnTo>
                        <a:pt x="294" y="692"/>
                      </a:lnTo>
                      <a:lnTo>
                        <a:pt x="281" y="713"/>
                      </a:lnTo>
                      <a:lnTo>
                        <a:pt x="257" y="718"/>
                      </a:lnTo>
                      <a:lnTo>
                        <a:pt x="231" y="696"/>
                      </a:lnTo>
                      <a:lnTo>
                        <a:pt x="241" y="678"/>
                      </a:lnTo>
                      <a:lnTo>
                        <a:pt x="247" y="678"/>
                      </a:lnTo>
                      <a:lnTo>
                        <a:pt x="254" y="647"/>
                      </a:lnTo>
                      <a:lnTo>
                        <a:pt x="220" y="643"/>
                      </a:lnTo>
                      <a:lnTo>
                        <a:pt x="214" y="673"/>
                      </a:lnTo>
                      <a:lnTo>
                        <a:pt x="220" y="696"/>
                      </a:lnTo>
                      <a:lnTo>
                        <a:pt x="234" y="705"/>
                      </a:lnTo>
                      <a:lnTo>
                        <a:pt x="231" y="722"/>
                      </a:lnTo>
                      <a:lnTo>
                        <a:pt x="227" y="735"/>
                      </a:lnTo>
                      <a:lnTo>
                        <a:pt x="224" y="744"/>
                      </a:lnTo>
                      <a:lnTo>
                        <a:pt x="214" y="735"/>
                      </a:lnTo>
                      <a:lnTo>
                        <a:pt x="208" y="775"/>
                      </a:lnTo>
                      <a:lnTo>
                        <a:pt x="203" y="788"/>
                      </a:lnTo>
                      <a:lnTo>
                        <a:pt x="200" y="797"/>
                      </a:lnTo>
                      <a:lnTo>
                        <a:pt x="203" y="814"/>
                      </a:lnTo>
                      <a:lnTo>
                        <a:pt x="214" y="819"/>
                      </a:lnTo>
                      <a:lnTo>
                        <a:pt x="208" y="837"/>
                      </a:lnTo>
                      <a:lnTo>
                        <a:pt x="193" y="845"/>
                      </a:lnTo>
                      <a:lnTo>
                        <a:pt x="190" y="862"/>
                      </a:lnTo>
                      <a:lnTo>
                        <a:pt x="197" y="890"/>
                      </a:lnTo>
                      <a:lnTo>
                        <a:pt x="208" y="907"/>
                      </a:lnTo>
                      <a:lnTo>
                        <a:pt x="220" y="920"/>
                      </a:lnTo>
                      <a:lnTo>
                        <a:pt x="234" y="916"/>
                      </a:lnTo>
                      <a:lnTo>
                        <a:pt x="275" y="951"/>
                      </a:lnTo>
                      <a:lnTo>
                        <a:pt x="287" y="968"/>
                      </a:lnTo>
                      <a:lnTo>
                        <a:pt x="361" y="1022"/>
                      </a:lnTo>
                      <a:lnTo>
                        <a:pt x="407" y="1013"/>
                      </a:lnTo>
                      <a:lnTo>
                        <a:pt x="445" y="1048"/>
                      </a:lnTo>
                      <a:lnTo>
                        <a:pt x="401" y="1114"/>
                      </a:lnTo>
                      <a:lnTo>
                        <a:pt x="367" y="1202"/>
                      </a:lnTo>
                      <a:lnTo>
                        <a:pt x="395" y="1202"/>
                      </a:lnTo>
                      <a:lnTo>
                        <a:pt x="415" y="1197"/>
                      </a:lnTo>
                      <a:lnTo>
                        <a:pt x="418" y="1118"/>
                      </a:lnTo>
                      <a:lnTo>
                        <a:pt x="418" y="1154"/>
                      </a:lnTo>
                      <a:lnTo>
                        <a:pt x="422" y="1166"/>
                      </a:lnTo>
                      <a:lnTo>
                        <a:pt x="425" y="1184"/>
                      </a:lnTo>
                      <a:lnTo>
                        <a:pt x="418" y="1197"/>
                      </a:lnTo>
                      <a:lnTo>
                        <a:pt x="422" y="1211"/>
                      </a:lnTo>
                      <a:lnTo>
                        <a:pt x="435" y="1189"/>
                      </a:lnTo>
                      <a:lnTo>
                        <a:pt x="451" y="1189"/>
                      </a:lnTo>
                      <a:lnTo>
                        <a:pt x="441" y="1069"/>
                      </a:lnTo>
                      <a:lnTo>
                        <a:pt x="451" y="1048"/>
                      </a:lnTo>
                      <a:lnTo>
                        <a:pt x="441" y="1088"/>
                      </a:lnTo>
                      <a:lnTo>
                        <a:pt x="451" y="1096"/>
                      </a:lnTo>
                      <a:lnTo>
                        <a:pt x="441" y="1131"/>
                      </a:lnTo>
                      <a:lnTo>
                        <a:pt x="448" y="1166"/>
                      </a:lnTo>
                      <a:lnTo>
                        <a:pt x="462" y="1197"/>
                      </a:lnTo>
                      <a:lnTo>
                        <a:pt x="432" y="1215"/>
                      </a:lnTo>
                      <a:lnTo>
                        <a:pt x="407" y="1228"/>
                      </a:lnTo>
                      <a:lnTo>
                        <a:pt x="438" y="1255"/>
                      </a:lnTo>
                      <a:lnTo>
                        <a:pt x="418" y="1259"/>
                      </a:lnTo>
                      <a:lnTo>
                        <a:pt x="401" y="1249"/>
                      </a:lnTo>
                      <a:lnTo>
                        <a:pt x="365" y="1242"/>
                      </a:lnTo>
                      <a:lnTo>
                        <a:pt x="361" y="1281"/>
                      </a:lnTo>
                      <a:lnTo>
                        <a:pt x="365" y="1290"/>
                      </a:lnTo>
                      <a:lnTo>
                        <a:pt x="348" y="1317"/>
                      </a:lnTo>
                      <a:lnTo>
                        <a:pt x="334" y="1343"/>
                      </a:lnTo>
                      <a:lnTo>
                        <a:pt x="334" y="1375"/>
                      </a:lnTo>
                      <a:lnTo>
                        <a:pt x="415" y="1360"/>
                      </a:lnTo>
                      <a:lnTo>
                        <a:pt x="411" y="1375"/>
                      </a:lnTo>
                      <a:lnTo>
                        <a:pt x="398" y="1387"/>
                      </a:lnTo>
                      <a:lnTo>
                        <a:pt x="327" y="1396"/>
                      </a:lnTo>
                      <a:lnTo>
                        <a:pt x="281" y="1470"/>
                      </a:lnTo>
                      <a:lnTo>
                        <a:pt x="241" y="1536"/>
                      </a:lnTo>
                      <a:lnTo>
                        <a:pt x="231" y="1549"/>
                      </a:lnTo>
                      <a:lnTo>
                        <a:pt x="231" y="1598"/>
                      </a:lnTo>
                      <a:lnTo>
                        <a:pt x="250" y="1594"/>
                      </a:lnTo>
                      <a:lnTo>
                        <a:pt x="275" y="1696"/>
                      </a:lnTo>
                      <a:lnTo>
                        <a:pt x="147" y="1660"/>
                      </a:lnTo>
                    </a:path>
                  </a:pathLst>
                </a:custGeom>
                <a:solidFill>
                  <a:schemeClr val="bg2"/>
                </a:solidFill>
                <a:ln w="9525" cap="rnd">
                  <a:noFill/>
                  <a:round/>
                  <a:headEnd/>
                  <a:tailEnd/>
                </a:ln>
                <a:effectLst/>
              </p:spPr>
              <p:txBody>
                <a:bodyPr/>
                <a:lstStyle/>
                <a:p>
                  <a:endParaRPr lang="en-US"/>
                </a:p>
              </p:txBody>
            </p:sp>
            <p:sp>
              <p:nvSpPr>
                <p:cNvPr id="26633" name="Freeform 9"/>
                <p:cNvSpPr>
                  <a:spLocks/>
                </p:cNvSpPr>
                <p:nvPr/>
              </p:nvSpPr>
              <p:spPr bwMode="ltGray">
                <a:xfrm>
                  <a:off x="4960" y="2120"/>
                  <a:ext cx="811" cy="760"/>
                </a:xfrm>
                <a:custGeom>
                  <a:avLst/>
                  <a:gdLst/>
                  <a:ahLst/>
                  <a:cxnLst>
                    <a:cxn ang="0">
                      <a:pos x="315" y="627"/>
                    </a:cxn>
                    <a:cxn ang="0">
                      <a:pos x="284" y="553"/>
                    </a:cxn>
                    <a:cxn ang="0">
                      <a:pos x="194" y="438"/>
                    </a:cxn>
                    <a:cxn ang="0">
                      <a:pos x="200" y="500"/>
                    </a:cxn>
                    <a:cxn ang="0">
                      <a:pos x="221" y="583"/>
                    </a:cxn>
                    <a:cxn ang="0">
                      <a:pos x="187" y="540"/>
                    </a:cxn>
                    <a:cxn ang="0">
                      <a:pos x="147" y="540"/>
                    </a:cxn>
                    <a:cxn ang="0">
                      <a:pos x="147" y="504"/>
                    </a:cxn>
                    <a:cxn ang="0">
                      <a:pos x="137" y="474"/>
                    </a:cxn>
                    <a:cxn ang="0">
                      <a:pos x="73" y="522"/>
                    </a:cxn>
                    <a:cxn ang="0">
                      <a:pos x="46" y="457"/>
                    </a:cxn>
                    <a:cxn ang="0">
                      <a:pos x="107" y="457"/>
                    </a:cxn>
                    <a:cxn ang="0">
                      <a:pos x="137" y="434"/>
                    </a:cxn>
                    <a:cxn ang="0">
                      <a:pos x="167" y="403"/>
                    </a:cxn>
                    <a:cxn ang="0">
                      <a:pos x="151" y="347"/>
                    </a:cxn>
                    <a:cxn ang="0">
                      <a:pos x="137" y="311"/>
                    </a:cxn>
                    <a:cxn ang="0">
                      <a:pos x="80" y="268"/>
                    </a:cxn>
                    <a:cxn ang="0">
                      <a:pos x="208" y="8"/>
                    </a:cxn>
                    <a:cxn ang="0">
                      <a:pos x="570" y="106"/>
                    </a:cxn>
                    <a:cxn ang="0">
                      <a:pos x="596" y="114"/>
                    </a:cxn>
                    <a:cxn ang="0">
                      <a:pos x="661" y="110"/>
                    </a:cxn>
                    <a:cxn ang="0">
                      <a:pos x="667" y="149"/>
                    </a:cxn>
                    <a:cxn ang="0">
                      <a:pos x="725" y="184"/>
                    </a:cxn>
                    <a:cxn ang="0">
                      <a:pos x="751" y="207"/>
                    </a:cxn>
                    <a:cxn ang="0">
                      <a:pos x="704" y="193"/>
                    </a:cxn>
                    <a:cxn ang="0">
                      <a:pos x="681" y="228"/>
                    </a:cxn>
                    <a:cxn ang="0">
                      <a:pos x="627" y="193"/>
                    </a:cxn>
                    <a:cxn ang="0">
                      <a:pos x="704" y="254"/>
                    </a:cxn>
                    <a:cxn ang="0">
                      <a:pos x="810" y="311"/>
                    </a:cxn>
                    <a:cxn ang="0">
                      <a:pos x="741" y="307"/>
                    </a:cxn>
                    <a:cxn ang="0">
                      <a:pos x="810" y="339"/>
                    </a:cxn>
                    <a:cxn ang="0">
                      <a:pos x="810" y="432"/>
                    </a:cxn>
                    <a:cxn ang="0">
                      <a:pos x="768" y="491"/>
                    </a:cxn>
                    <a:cxn ang="0">
                      <a:pos x="795" y="553"/>
                    </a:cxn>
                    <a:cxn ang="0">
                      <a:pos x="748" y="517"/>
                    </a:cxn>
                    <a:cxn ang="0">
                      <a:pos x="727" y="451"/>
                    </a:cxn>
                    <a:cxn ang="0">
                      <a:pos x="653" y="469"/>
                    </a:cxn>
                    <a:cxn ang="0">
                      <a:pos x="630" y="553"/>
                    </a:cxn>
                    <a:cxn ang="0">
                      <a:pos x="596" y="478"/>
                    </a:cxn>
                    <a:cxn ang="0">
                      <a:pos x="563" y="536"/>
                    </a:cxn>
                    <a:cxn ang="0">
                      <a:pos x="556" y="530"/>
                    </a:cxn>
                    <a:cxn ang="0">
                      <a:pos x="520" y="575"/>
                    </a:cxn>
                    <a:cxn ang="0">
                      <a:pos x="429" y="522"/>
                    </a:cxn>
                    <a:cxn ang="0">
                      <a:pos x="422" y="557"/>
                    </a:cxn>
                    <a:cxn ang="0">
                      <a:pos x="493" y="605"/>
                    </a:cxn>
                    <a:cxn ang="0">
                      <a:pos x="439" y="622"/>
                    </a:cxn>
                    <a:cxn ang="0">
                      <a:pos x="586" y="650"/>
                    </a:cxn>
                    <a:cxn ang="0">
                      <a:pos x="496" y="650"/>
                    </a:cxn>
                    <a:cxn ang="0">
                      <a:pos x="496" y="676"/>
                    </a:cxn>
                    <a:cxn ang="0">
                      <a:pos x="529" y="680"/>
                    </a:cxn>
                    <a:cxn ang="0">
                      <a:pos x="452" y="680"/>
                    </a:cxn>
                    <a:cxn ang="0">
                      <a:pos x="422" y="715"/>
                    </a:cxn>
                    <a:cxn ang="0">
                      <a:pos x="278" y="711"/>
                    </a:cxn>
                    <a:cxn ang="0">
                      <a:pos x="416" y="728"/>
                    </a:cxn>
                    <a:cxn ang="0">
                      <a:pos x="255" y="742"/>
                    </a:cxn>
                  </a:cxnLst>
                  <a:rect l="0" t="0" r="r" b="b"/>
                  <a:pathLst>
                    <a:path w="811" h="760">
                      <a:moveTo>
                        <a:pt x="227" y="702"/>
                      </a:moveTo>
                      <a:lnTo>
                        <a:pt x="255" y="680"/>
                      </a:lnTo>
                      <a:lnTo>
                        <a:pt x="291" y="627"/>
                      </a:lnTo>
                      <a:lnTo>
                        <a:pt x="315" y="627"/>
                      </a:lnTo>
                      <a:lnTo>
                        <a:pt x="321" y="605"/>
                      </a:lnTo>
                      <a:lnTo>
                        <a:pt x="301" y="593"/>
                      </a:lnTo>
                      <a:lnTo>
                        <a:pt x="301" y="561"/>
                      </a:lnTo>
                      <a:lnTo>
                        <a:pt x="284" y="553"/>
                      </a:lnTo>
                      <a:lnTo>
                        <a:pt x="234" y="491"/>
                      </a:lnTo>
                      <a:lnTo>
                        <a:pt x="241" y="478"/>
                      </a:lnTo>
                      <a:lnTo>
                        <a:pt x="208" y="434"/>
                      </a:lnTo>
                      <a:lnTo>
                        <a:pt x="194" y="438"/>
                      </a:lnTo>
                      <a:lnTo>
                        <a:pt x="187" y="461"/>
                      </a:lnTo>
                      <a:lnTo>
                        <a:pt x="194" y="474"/>
                      </a:lnTo>
                      <a:lnTo>
                        <a:pt x="200" y="478"/>
                      </a:lnTo>
                      <a:lnTo>
                        <a:pt x="200" y="500"/>
                      </a:lnTo>
                      <a:lnTo>
                        <a:pt x="194" y="496"/>
                      </a:lnTo>
                      <a:lnTo>
                        <a:pt x="210" y="540"/>
                      </a:lnTo>
                      <a:lnTo>
                        <a:pt x="227" y="561"/>
                      </a:lnTo>
                      <a:lnTo>
                        <a:pt x="221" y="583"/>
                      </a:lnTo>
                      <a:lnTo>
                        <a:pt x="214" y="553"/>
                      </a:lnTo>
                      <a:lnTo>
                        <a:pt x="200" y="566"/>
                      </a:lnTo>
                      <a:lnTo>
                        <a:pt x="198" y="544"/>
                      </a:lnTo>
                      <a:lnTo>
                        <a:pt x="187" y="540"/>
                      </a:lnTo>
                      <a:lnTo>
                        <a:pt x="181" y="553"/>
                      </a:lnTo>
                      <a:lnTo>
                        <a:pt x="174" y="540"/>
                      </a:lnTo>
                      <a:lnTo>
                        <a:pt x="174" y="526"/>
                      </a:lnTo>
                      <a:lnTo>
                        <a:pt x="147" y="540"/>
                      </a:lnTo>
                      <a:lnTo>
                        <a:pt x="137" y="530"/>
                      </a:lnTo>
                      <a:lnTo>
                        <a:pt x="164" y="517"/>
                      </a:lnTo>
                      <a:lnTo>
                        <a:pt x="167" y="504"/>
                      </a:lnTo>
                      <a:lnTo>
                        <a:pt x="147" y="504"/>
                      </a:lnTo>
                      <a:lnTo>
                        <a:pt x="141" y="522"/>
                      </a:lnTo>
                      <a:lnTo>
                        <a:pt x="118" y="504"/>
                      </a:lnTo>
                      <a:lnTo>
                        <a:pt x="143" y="487"/>
                      </a:lnTo>
                      <a:lnTo>
                        <a:pt x="137" y="474"/>
                      </a:lnTo>
                      <a:lnTo>
                        <a:pt x="118" y="482"/>
                      </a:lnTo>
                      <a:lnTo>
                        <a:pt x="107" y="496"/>
                      </a:lnTo>
                      <a:lnTo>
                        <a:pt x="107" y="504"/>
                      </a:lnTo>
                      <a:lnTo>
                        <a:pt x="73" y="522"/>
                      </a:lnTo>
                      <a:lnTo>
                        <a:pt x="73" y="500"/>
                      </a:lnTo>
                      <a:lnTo>
                        <a:pt x="46" y="513"/>
                      </a:lnTo>
                      <a:lnTo>
                        <a:pt x="50" y="482"/>
                      </a:lnTo>
                      <a:lnTo>
                        <a:pt x="46" y="457"/>
                      </a:lnTo>
                      <a:lnTo>
                        <a:pt x="59" y="461"/>
                      </a:lnTo>
                      <a:lnTo>
                        <a:pt x="63" y="474"/>
                      </a:lnTo>
                      <a:lnTo>
                        <a:pt x="80" y="465"/>
                      </a:lnTo>
                      <a:lnTo>
                        <a:pt x="107" y="457"/>
                      </a:lnTo>
                      <a:lnTo>
                        <a:pt x="118" y="461"/>
                      </a:lnTo>
                      <a:lnTo>
                        <a:pt x="120" y="430"/>
                      </a:lnTo>
                      <a:lnTo>
                        <a:pt x="130" y="451"/>
                      </a:lnTo>
                      <a:lnTo>
                        <a:pt x="137" y="434"/>
                      </a:lnTo>
                      <a:lnTo>
                        <a:pt x="147" y="421"/>
                      </a:lnTo>
                      <a:lnTo>
                        <a:pt x="164" y="430"/>
                      </a:lnTo>
                      <a:lnTo>
                        <a:pt x="170" y="413"/>
                      </a:lnTo>
                      <a:lnTo>
                        <a:pt x="167" y="403"/>
                      </a:lnTo>
                      <a:lnTo>
                        <a:pt x="137" y="399"/>
                      </a:lnTo>
                      <a:lnTo>
                        <a:pt x="103" y="390"/>
                      </a:lnTo>
                      <a:lnTo>
                        <a:pt x="130" y="355"/>
                      </a:lnTo>
                      <a:lnTo>
                        <a:pt x="151" y="347"/>
                      </a:lnTo>
                      <a:lnTo>
                        <a:pt x="151" y="328"/>
                      </a:lnTo>
                      <a:lnTo>
                        <a:pt x="153" y="338"/>
                      </a:lnTo>
                      <a:lnTo>
                        <a:pt x="130" y="324"/>
                      </a:lnTo>
                      <a:lnTo>
                        <a:pt x="137" y="311"/>
                      </a:lnTo>
                      <a:lnTo>
                        <a:pt x="164" y="303"/>
                      </a:lnTo>
                      <a:lnTo>
                        <a:pt x="164" y="289"/>
                      </a:lnTo>
                      <a:lnTo>
                        <a:pt x="124" y="289"/>
                      </a:lnTo>
                      <a:lnTo>
                        <a:pt x="80" y="268"/>
                      </a:lnTo>
                      <a:lnTo>
                        <a:pt x="20" y="228"/>
                      </a:lnTo>
                      <a:lnTo>
                        <a:pt x="0" y="110"/>
                      </a:lnTo>
                      <a:lnTo>
                        <a:pt x="80" y="0"/>
                      </a:lnTo>
                      <a:lnTo>
                        <a:pt x="208" y="8"/>
                      </a:lnTo>
                      <a:lnTo>
                        <a:pt x="419" y="106"/>
                      </a:lnTo>
                      <a:lnTo>
                        <a:pt x="442" y="74"/>
                      </a:lnTo>
                      <a:lnTo>
                        <a:pt x="523" y="110"/>
                      </a:lnTo>
                      <a:lnTo>
                        <a:pt x="570" y="106"/>
                      </a:lnTo>
                      <a:lnTo>
                        <a:pt x="566" y="70"/>
                      </a:lnTo>
                      <a:lnTo>
                        <a:pt x="586" y="93"/>
                      </a:lnTo>
                      <a:lnTo>
                        <a:pt x="617" y="93"/>
                      </a:lnTo>
                      <a:lnTo>
                        <a:pt x="596" y="114"/>
                      </a:lnTo>
                      <a:lnTo>
                        <a:pt x="603" y="127"/>
                      </a:lnTo>
                      <a:lnTo>
                        <a:pt x="610" y="114"/>
                      </a:lnTo>
                      <a:lnTo>
                        <a:pt x="623" y="118"/>
                      </a:lnTo>
                      <a:lnTo>
                        <a:pt x="661" y="110"/>
                      </a:lnTo>
                      <a:lnTo>
                        <a:pt x="677" y="136"/>
                      </a:lnTo>
                      <a:lnTo>
                        <a:pt x="658" y="136"/>
                      </a:lnTo>
                      <a:lnTo>
                        <a:pt x="643" y="149"/>
                      </a:lnTo>
                      <a:lnTo>
                        <a:pt x="667" y="149"/>
                      </a:lnTo>
                      <a:lnTo>
                        <a:pt x="684" y="149"/>
                      </a:lnTo>
                      <a:lnTo>
                        <a:pt x="694" y="136"/>
                      </a:lnTo>
                      <a:lnTo>
                        <a:pt x="715" y="162"/>
                      </a:lnTo>
                      <a:lnTo>
                        <a:pt x="725" y="184"/>
                      </a:lnTo>
                      <a:lnTo>
                        <a:pt x="744" y="149"/>
                      </a:lnTo>
                      <a:lnTo>
                        <a:pt x="744" y="171"/>
                      </a:lnTo>
                      <a:lnTo>
                        <a:pt x="778" y="180"/>
                      </a:lnTo>
                      <a:lnTo>
                        <a:pt x="751" y="207"/>
                      </a:lnTo>
                      <a:lnTo>
                        <a:pt x="731" y="210"/>
                      </a:lnTo>
                      <a:lnTo>
                        <a:pt x="717" y="233"/>
                      </a:lnTo>
                      <a:lnTo>
                        <a:pt x="687" y="228"/>
                      </a:lnTo>
                      <a:lnTo>
                        <a:pt x="704" y="193"/>
                      </a:lnTo>
                      <a:lnTo>
                        <a:pt x="691" y="171"/>
                      </a:lnTo>
                      <a:lnTo>
                        <a:pt x="681" y="188"/>
                      </a:lnTo>
                      <a:lnTo>
                        <a:pt x="691" y="210"/>
                      </a:lnTo>
                      <a:lnTo>
                        <a:pt x="681" y="228"/>
                      </a:lnTo>
                      <a:lnTo>
                        <a:pt x="677" y="210"/>
                      </a:lnTo>
                      <a:lnTo>
                        <a:pt x="661" y="197"/>
                      </a:lnTo>
                      <a:lnTo>
                        <a:pt x="637" y="184"/>
                      </a:lnTo>
                      <a:lnTo>
                        <a:pt x="627" y="193"/>
                      </a:lnTo>
                      <a:lnTo>
                        <a:pt x="643" y="207"/>
                      </a:lnTo>
                      <a:lnTo>
                        <a:pt x="664" y="220"/>
                      </a:lnTo>
                      <a:lnTo>
                        <a:pt x="674" y="245"/>
                      </a:lnTo>
                      <a:lnTo>
                        <a:pt x="704" y="254"/>
                      </a:lnTo>
                      <a:lnTo>
                        <a:pt x="744" y="233"/>
                      </a:lnTo>
                      <a:lnTo>
                        <a:pt x="751" y="254"/>
                      </a:lnTo>
                      <a:lnTo>
                        <a:pt x="810" y="261"/>
                      </a:lnTo>
                      <a:lnTo>
                        <a:pt x="810" y="311"/>
                      </a:lnTo>
                      <a:lnTo>
                        <a:pt x="758" y="298"/>
                      </a:lnTo>
                      <a:lnTo>
                        <a:pt x="734" y="285"/>
                      </a:lnTo>
                      <a:lnTo>
                        <a:pt x="727" y="311"/>
                      </a:lnTo>
                      <a:lnTo>
                        <a:pt x="741" y="307"/>
                      </a:lnTo>
                      <a:lnTo>
                        <a:pt x="748" y="315"/>
                      </a:lnTo>
                      <a:lnTo>
                        <a:pt x="744" y="334"/>
                      </a:lnTo>
                      <a:lnTo>
                        <a:pt x="788" y="338"/>
                      </a:lnTo>
                      <a:lnTo>
                        <a:pt x="810" y="339"/>
                      </a:lnTo>
                      <a:lnTo>
                        <a:pt x="810" y="411"/>
                      </a:lnTo>
                      <a:lnTo>
                        <a:pt x="792" y="409"/>
                      </a:lnTo>
                      <a:lnTo>
                        <a:pt x="788" y="416"/>
                      </a:lnTo>
                      <a:lnTo>
                        <a:pt x="810" y="432"/>
                      </a:lnTo>
                      <a:lnTo>
                        <a:pt x="810" y="502"/>
                      </a:lnTo>
                      <a:lnTo>
                        <a:pt x="782" y="504"/>
                      </a:lnTo>
                      <a:lnTo>
                        <a:pt x="774" y="478"/>
                      </a:lnTo>
                      <a:lnTo>
                        <a:pt x="768" y="491"/>
                      </a:lnTo>
                      <a:lnTo>
                        <a:pt x="782" y="508"/>
                      </a:lnTo>
                      <a:lnTo>
                        <a:pt x="808" y="526"/>
                      </a:lnTo>
                      <a:lnTo>
                        <a:pt x="798" y="536"/>
                      </a:lnTo>
                      <a:lnTo>
                        <a:pt x="795" y="553"/>
                      </a:lnTo>
                      <a:lnTo>
                        <a:pt x="792" y="561"/>
                      </a:lnTo>
                      <a:lnTo>
                        <a:pt x="751" y="540"/>
                      </a:lnTo>
                      <a:lnTo>
                        <a:pt x="715" y="500"/>
                      </a:lnTo>
                      <a:lnTo>
                        <a:pt x="748" y="517"/>
                      </a:lnTo>
                      <a:lnTo>
                        <a:pt x="764" y="491"/>
                      </a:lnTo>
                      <a:lnTo>
                        <a:pt x="725" y="482"/>
                      </a:lnTo>
                      <a:lnTo>
                        <a:pt x="751" y="474"/>
                      </a:lnTo>
                      <a:lnTo>
                        <a:pt x="727" y="451"/>
                      </a:lnTo>
                      <a:lnTo>
                        <a:pt x="700" y="500"/>
                      </a:lnTo>
                      <a:lnTo>
                        <a:pt x="694" y="474"/>
                      </a:lnTo>
                      <a:lnTo>
                        <a:pt x="681" y="496"/>
                      </a:lnTo>
                      <a:lnTo>
                        <a:pt x="653" y="469"/>
                      </a:lnTo>
                      <a:lnTo>
                        <a:pt x="667" y="517"/>
                      </a:lnTo>
                      <a:lnTo>
                        <a:pt x="664" y="540"/>
                      </a:lnTo>
                      <a:lnTo>
                        <a:pt x="710" y="549"/>
                      </a:lnTo>
                      <a:lnTo>
                        <a:pt x="630" y="553"/>
                      </a:lnTo>
                      <a:lnTo>
                        <a:pt x="667" y="549"/>
                      </a:lnTo>
                      <a:lnTo>
                        <a:pt x="651" y="504"/>
                      </a:lnTo>
                      <a:lnTo>
                        <a:pt x="610" y="496"/>
                      </a:lnTo>
                      <a:lnTo>
                        <a:pt x="596" y="478"/>
                      </a:lnTo>
                      <a:lnTo>
                        <a:pt x="586" y="517"/>
                      </a:lnTo>
                      <a:lnTo>
                        <a:pt x="623" y="526"/>
                      </a:lnTo>
                      <a:lnTo>
                        <a:pt x="593" y="530"/>
                      </a:lnTo>
                      <a:lnTo>
                        <a:pt x="563" y="536"/>
                      </a:lnTo>
                      <a:lnTo>
                        <a:pt x="580" y="513"/>
                      </a:lnTo>
                      <a:lnTo>
                        <a:pt x="570" y="478"/>
                      </a:lnTo>
                      <a:lnTo>
                        <a:pt x="550" y="496"/>
                      </a:lnTo>
                      <a:lnTo>
                        <a:pt x="556" y="530"/>
                      </a:lnTo>
                      <a:lnTo>
                        <a:pt x="527" y="544"/>
                      </a:lnTo>
                      <a:lnTo>
                        <a:pt x="603" y="566"/>
                      </a:lnTo>
                      <a:lnTo>
                        <a:pt x="529" y="561"/>
                      </a:lnTo>
                      <a:lnTo>
                        <a:pt x="520" y="575"/>
                      </a:lnTo>
                      <a:lnTo>
                        <a:pt x="499" y="557"/>
                      </a:lnTo>
                      <a:lnTo>
                        <a:pt x="486" y="575"/>
                      </a:lnTo>
                      <a:lnTo>
                        <a:pt x="449" y="513"/>
                      </a:lnTo>
                      <a:lnTo>
                        <a:pt x="429" y="522"/>
                      </a:lnTo>
                      <a:lnTo>
                        <a:pt x="416" y="583"/>
                      </a:lnTo>
                      <a:lnTo>
                        <a:pt x="472" y="544"/>
                      </a:lnTo>
                      <a:lnTo>
                        <a:pt x="455" y="566"/>
                      </a:lnTo>
                      <a:lnTo>
                        <a:pt x="422" y="557"/>
                      </a:lnTo>
                      <a:lnTo>
                        <a:pt x="419" y="583"/>
                      </a:lnTo>
                      <a:lnTo>
                        <a:pt x="422" y="605"/>
                      </a:lnTo>
                      <a:lnTo>
                        <a:pt x="449" y="557"/>
                      </a:lnTo>
                      <a:lnTo>
                        <a:pt x="493" y="605"/>
                      </a:lnTo>
                      <a:lnTo>
                        <a:pt x="537" y="579"/>
                      </a:lnTo>
                      <a:lnTo>
                        <a:pt x="512" y="610"/>
                      </a:lnTo>
                      <a:lnTo>
                        <a:pt x="472" y="619"/>
                      </a:lnTo>
                      <a:lnTo>
                        <a:pt x="439" y="622"/>
                      </a:lnTo>
                      <a:lnTo>
                        <a:pt x="409" y="680"/>
                      </a:lnTo>
                      <a:lnTo>
                        <a:pt x="506" y="622"/>
                      </a:lnTo>
                      <a:lnTo>
                        <a:pt x="506" y="644"/>
                      </a:lnTo>
                      <a:lnTo>
                        <a:pt x="586" y="650"/>
                      </a:lnTo>
                      <a:lnTo>
                        <a:pt x="610" y="631"/>
                      </a:lnTo>
                      <a:lnTo>
                        <a:pt x="633" y="650"/>
                      </a:lnTo>
                      <a:lnTo>
                        <a:pt x="590" y="650"/>
                      </a:lnTo>
                      <a:lnTo>
                        <a:pt x="496" y="650"/>
                      </a:lnTo>
                      <a:lnTo>
                        <a:pt x="455" y="640"/>
                      </a:lnTo>
                      <a:lnTo>
                        <a:pt x="419" y="650"/>
                      </a:lnTo>
                      <a:lnTo>
                        <a:pt x="416" y="676"/>
                      </a:lnTo>
                      <a:lnTo>
                        <a:pt x="496" y="676"/>
                      </a:lnTo>
                      <a:lnTo>
                        <a:pt x="499" y="684"/>
                      </a:lnTo>
                      <a:lnTo>
                        <a:pt x="512" y="671"/>
                      </a:lnTo>
                      <a:lnTo>
                        <a:pt x="546" y="676"/>
                      </a:lnTo>
                      <a:lnTo>
                        <a:pt x="529" y="680"/>
                      </a:lnTo>
                      <a:lnTo>
                        <a:pt x="563" y="706"/>
                      </a:lnTo>
                      <a:lnTo>
                        <a:pt x="520" y="680"/>
                      </a:lnTo>
                      <a:lnTo>
                        <a:pt x="499" y="684"/>
                      </a:lnTo>
                      <a:lnTo>
                        <a:pt x="452" y="680"/>
                      </a:lnTo>
                      <a:lnTo>
                        <a:pt x="409" y="684"/>
                      </a:lnTo>
                      <a:lnTo>
                        <a:pt x="439" y="693"/>
                      </a:lnTo>
                      <a:lnTo>
                        <a:pt x="435" y="715"/>
                      </a:lnTo>
                      <a:lnTo>
                        <a:pt x="422" y="715"/>
                      </a:lnTo>
                      <a:lnTo>
                        <a:pt x="426" y="702"/>
                      </a:lnTo>
                      <a:lnTo>
                        <a:pt x="392" y="698"/>
                      </a:lnTo>
                      <a:lnTo>
                        <a:pt x="324" y="680"/>
                      </a:lnTo>
                      <a:lnTo>
                        <a:pt x="278" y="711"/>
                      </a:lnTo>
                      <a:lnTo>
                        <a:pt x="278" y="724"/>
                      </a:lnTo>
                      <a:lnTo>
                        <a:pt x="365" y="728"/>
                      </a:lnTo>
                      <a:lnTo>
                        <a:pt x="396" y="719"/>
                      </a:lnTo>
                      <a:lnTo>
                        <a:pt x="416" y="728"/>
                      </a:lnTo>
                      <a:lnTo>
                        <a:pt x="398" y="732"/>
                      </a:lnTo>
                      <a:lnTo>
                        <a:pt x="362" y="742"/>
                      </a:lnTo>
                      <a:lnTo>
                        <a:pt x="321" y="732"/>
                      </a:lnTo>
                      <a:lnTo>
                        <a:pt x="255" y="742"/>
                      </a:lnTo>
                      <a:lnTo>
                        <a:pt x="255" y="759"/>
                      </a:lnTo>
                      <a:lnTo>
                        <a:pt x="227" y="702"/>
                      </a:lnTo>
                    </a:path>
                  </a:pathLst>
                </a:custGeom>
                <a:solidFill>
                  <a:schemeClr val="bg2"/>
                </a:solidFill>
                <a:ln w="9525" cap="rnd">
                  <a:noFill/>
                  <a:round/>
                  <a:headEnd/>
                  <a:tailEnd/>
                </a:ln>
                <a:effectLst/>
              </p:spPr>
              <p:txBody>
                <a:bodyPr/>
                <a:lstStyle/>
                <a:p>
                  <a:endParaRPr lang="en-US"/>
                </a:p>
              </p:txBody>
            </p:sp>
            <p:sp>
              <p:nvSpPr>
                <p:cNvPr id="26634" name="Freeform 10"/>
                <p:cNvSpPr>
                  <a:spLocks/>
                </p:cNvSpPr>
                <p:nvPr/>
              </p:nvSpPr>
              <p:spPr bwMode="ltGray">
                <a:xfrm>
                  <a:off x="5085" y="2664"/>
                  <a:ext cx="242" cy="539"/>
                </a:xfrm>
                <a:custGeom>
                  <a:avLst/>
                  <a:gdLst/>
                  <a:ahLst/>
                  <a:cxnLst>
                    <a:cxn ang="0">
                      <a:pos x="157" y="493"/>
                    </a:cxn>
                    <a:cxn ang="0">
                      <a:pos x="108" y="533"/>
                    </a:cxn>
                    <a:cxn ang="0">
                      <a:pos x="241" y="410"/>
                    </a:cxn>
                    <a:cxn ang="0">
                      <a:pos x="230" y="410"/>
                    </a:cxn>
                    <a:cxn ang="0">
                      <a:pos x="197" y="410"/>
                    </a:cxn>
                    <a:cxn ang="0">
                      <a:pos x="211" y="357"/>
                    </a:cxn>
                    <a:cxn ang="0">
                      <a:pos x="187" y="367"/>
                    </a:cxn>
                    <a:cxn ang="0">
                      <a:pos x="147" y="423"/>
                    </a:cxn>
                    <a:cxn ang="0">
                      <a:pos x="145" y="262"/>
                    </a:cxn>
                    <a:cxn ang="0">
                      <a:pos x="161" y="195"/>
                    </a:cxn>
                    <a:cxn ang="0">
                      <a:pos x="200" y="143"/>
                    </a:cxn>
                    <a:cxn ang="0">
                      <a:pos x="171" y="170"/>
                    </a:cxn>
                    <a:cxn ang="0">
                      <a:pos x="187" y="136"/>
                    </a:cxn>
                    <a:cxn ang="0">
                      <a:pos x="164" y="113"/>
                    </a:cxn>
                    <a:cxn ang="0">
                      <a:pos x="175" y="91"/>
                    </a:cxn>
                    <a:cxn ang="0">
                      <a:pos x="164" y="74"/>
                    </a:cxn>
                    <a:cxn ang="0">
                      <a:pos x="147" y="53"/>
                    </a:cxn>
                    <a:cxn ang="0">
                      <a:pos x="52" y="0"/>
                    </a:cxn>
                    <a:cxn ang="0">
                      <a:pos x="128" y="53"/>
                    </a:cxn>
                    <a:cxn ang="0">
                      <a:pos x="135" y="78"/>
                    </a:cxn>
                    <a:cxn ang="0">
                      <a:pos x="108" y="48"/>
                    </a:cxn>
                    <a:cxn ang="0">
                      <a:pos x="82" y="61"/>
                    </a:cxn>
                    <a:cxn ang="0">
                      <a:pos x="95" y="70"/>
                    </a:cxn>
                    <a:cxn ang="0">
                      <a:pos x="131" y="87"/>
                    </a:cxn>
                    <a:cxn ang="0">
                      <a:pos x="131" y="109"/>
                    </a:cxn>
                    <a:cxn ang="0">
                      <a:pos x="108" y="100"/>
                    </a:cxn>
                    <a:cxn ang="0">
                      <a:pos x="72" y="122"/>
                    </a:cxn>
                    <a:cxn ang="0">
                      <a:pos x="105" y="113"/>
                    </a:cxn>
                    <a:cxn ang="0">
                      <a:pos x="135" y="130"/>
                    </a:cxn>
                    <a:cxn ang="0">
                      <a:pos x="124" y="130"/>
                    </a:cxn>
                    <a:cxn ang="0">
                      <a:pos x="101" y="130"/>
                    </a:cxn>
                    <a:cxn ang="0">
                      <a:pos x="101" y="170"/>
                    </a:cxn>
                    <a:cxn ang="0">
                      <a:pos x="75" y="148"/>
                    </a:cxn>
                    <a:cxn ang="0">
                      <a:pos x="65" y="96"/>
                    </a:cxn>
                    <a:cxn ang="0">
                      <a:pos x="72" y="70"/>
                    </a:cxn>
                    <a:cxn ang="0">
                      <a:pos x="52" y="74"/>
                    </a:cxn>
                    <a:cxn ang="0">
                      <a:pos x="52" y="109"/>
                    </a:cxn>
                    <a:cxn ang="0">
                      <a:pos x="23" y="104"/>
                    </a:cxn>
                    <a:cxn ang="0">
                      <a:pos x="52" y="148"/>
                    </a:cxn>
                    <a:cxn ang="0">
                      <a:pos x="35" y="174"/>
                    </a:cxn>
                    <a:cxn ang="0">
                      <a:pos x="78" y="174"/>
                    </a:cxn>
                    <a:cxn ang="0">
                      <a:pos x="42" y="191"/>
                    </a:cxn>
                    <a:cxn ang="0">
                      <a:pos x="78" y="191"/>
                    </a:cxn>
                    <a:cxn ang="0">
                      <a:pos x="108" y="210"/>
                    </a:cxn>
                    <a:cxn ang="0">
                      <a:pos x="135" y="184"/>
                    </a:cxn>
                    <a:cxn ang="0">
                      <a:pos x="124" y="214"/>
                    </a:cxn>
                    <a:cxn ang="0">
                      <a:pos x="92" y="201"/>
                    </a:cxn>
                    <a:cxn ang="0">
                      <a:pos x="122" y="275"/>
                    </a:cxn>
                    <a:cxn ang="0">
                      <a:pos x="115" y="301"/>
                    </a:cxn>
                    <a:cxn ang="0">
                      <a:pos x="80" y="469"/>
                    </a:cxn>
                  </a:cxnLst>
                  <a:rect l="0" t="0" r="r" b="b"/>
                  <a:pathLst>
                    <a:path w="242" h="539">
                      <a:moveTo>
                        <a:pt x="82" y="538"/>
                      </a:moveTo>
                      <a:lnTo>
                        <a:pt x="108" y="533"/>
                      </a:lnTo>
                      <a:lnTo>
                        <a:pt x="157" y="493"/>
                      </a:lnTo>
                      <a:lnTo>
                        <a:pt x="177" y="493"/>
                      </a:lnTo>
                      <a:lnTo>
                        <a:pt x="141" y="480"/>
                      </a:lnTo>
                      <a:lnTo>
                        <a:pt x="108" y="533"/>
                      </a:lnTo>
                      <a:lnTo>
                        <a:pt x="111" y="467"/>
                      </a:lnTo>
                      <a:lnTo>
                        <a:pt x="108" y="432"/>
                      </a:lnTo>
                      <a:lnTo>
                        <a:pt x="241" y="410"/>
                      </a:lnTo>
                      <a:lnTo>
                        <a:pt x="237" y="393"/>
                      </a:lnTo>
                      <a:lnTo>
                        <a:pt x="234" y="401"/>
                      </a:lnTo>
                      <a:lnTo>
                        <a:pt x="230" y="410"/>
                      </a:lnTo>
                      <a:lnTo>
                        <a:pt x="221" y="406"/>
                      </a:lnTo>
                      <a:lnTo>
                        <a:pt x="204" y="415"/>
                      </a:lnTo>
                      <a:lnTo>
                        <a:pt x="197" y="410"/>
                      </a:lnTo>
                      <a:lnTo>
                        <a:pt x="207" y="393"/>
                      </a:lnTo>
                      <a:lnTo>
                        <a:pt x="200" y="376"/>
                      </a:lnTo>
                      <a:lnTo>
                        <a:pt x="211" y="357"/>
                      </a:lnTo>
                      <a:lnTo>
                        <a:pt x="204" y="353"/>
                      </a:lnTo>
                      <a:lnTo>
                        <a:pt x="197" y="367"/>
                      </a:lnTo>
                      <a:lnTo>
                        <a:pt x="187" y="367"/>
                      </a:lnTo>
                      <a:lnTo>
                        <a:pt x="194" y="389"/>
                      </a:lnTo>
                      <a:lnTo>
                        <a:pt x="187" y="406"/>
                      </a:lnTo>
                      <a:lnTo>
                        <a:pt x="147" y="423"/>
                      </a:lnTo>
                      <a:lnTo>
                        <a:pt x="135" y="410"/>
                      </a:lnTo>
                      <a:lnTo>
                        <a:pt x="111" y="423"/>
                      </a:lnTo>
                      <a:lnTo>
                        <a:pt x="145" y="262"/>
                      </a:lnTo>
                      <a:lnTo>
                        <a:pt x="151" y="236"/>
                      </a:lnTo>
                      <a:lnTo>
                        <a:pt x="157" y="201"/>
                      </a:lnTo>
                      <a:lnTo>
                        <a:pt x="161" y="195"/>
                      </a:lnTo>
                      <a:lnTo>
                        <a:pt x="234" y="170"/>
                      </a:lnTo>
                      <a:lnTo>
                        <a:pt x="204" y="161"/>
                      </a:lnTo>
                      <a:lnTo>
                        <a:pt x="200" y="143"/>
                      </a:lnTo>
                      <a:lnTo>
                        <a:pt x="183" y="143"/>
                      </a:lnTo>
                      <a:lnTo>
                        <a:pt x="187" y="161"/>
                      </a:lnTo>
                      <a:lnTo>
                        <a:pt x="171" y="170"/>
                      </a:lnTo>
                      <a:lnTo>
                        <a:pt x="167" y="153"/>
                      </a:lnTo>
                      <a:lnTo>
                        <a:pt x="177" y="148"/>
                      </a:lnTo>
                      <a:lnTo>
                        <a:pt x="187" y="136"/>
                      </a:lnTo>
                      <a:lnTo>
                        <a:pt x="177" y="136"/>
                      </a:lnTo>
                      <a:lnTo>
                        <a:pt x="167" y="136"/>
                      </a:lnTo>
                      <a:lnTo>
                        <a:pt x="164" y="113"/>
                      </a:lnTo>
                      <a:lnTo>
                        <a:pt x="171" y="109"/>
                      </a:lnTo>
                      <a:lnTo>
                        <a:pt x="177" y="100"/>
                      </a:lnTo>
                      <a:lnTo>
                        <a:pt x="175" y="91"/>
                      </a:lnTo>
                      <a:lnTo>
                        <a:pt x="171" y="96"/>
                      </a:lnTo>
                      <a:lnTo>
                        <a:pt x="161" y="87"/>
                      </a:lnTo>
                      <a:lnTo>
                        <a:pt x="164" y="74"/>
                      </a:lnTo>
                      <a:lnTo>
                        <a:pt x="171" y="61"/>
                      </a:lnTo>
                      <a:lnTo>
                        <a:pt x="164" y="43"/>
                      </a:lnTo>
                      <a:lnTo>
                        <a:pt x="147" y="53"/>
                      </a:lnTo>
                      <a:lnTo>
                        <a:pt x="131" y="22"/>
                      </a:lnTo>
                      <a:lnTo>
                        <a:pt x="69" y="8"/>
                      </a:lnTo>
                      <a:lnTo>
                        <a:pt x="52" y="0"/>
                      </a:lnTo>
                      <a:lnTo>
                        <a:pt x="99" y="39"/>
                      </a:lnTo>
                      <a:lnTo>
                        <a:pt x="115" y="39"/>
                      </a:lnTo>
                      <a:lnTo>
                        <a:pt x="128" y="53"/>
                      </a:lnTo>
                      <a:lnTo>
                        <a:pt x="137" y="61"/>
                      </a:lnTo>
                      <a:lnTo>
                        <a:pt x="137" y="78"/>
                      </a:lnTo>
                      <a:lnTo>
                        <a:pt x="135" y="78"/>
                      </a:lnTo>
                      <a:lnTo>
                        <a:pt x="131" y="65"/>
                      </a:lnTo>
                      <a:lnTo>
                        <a:pt x="115" y="61"/>
                      </a:lnTo>
                      <a:lnTo>
                        <a:pt x="108" y="48"/>
                      </a:lnTo>
                      <a:lnTo>
                        <a:pt x="99" y="53"/>
                      </a:lnTo>
                      <a:lnTo>
                        <a:pt x="92" y="65"/>
                      </a:lnTo>
                      <a:lnTo>
                        <a:pt x="82" y="61"/>
                      </a:lnTo>
                      <a:lnTo>
                        <a:pt x="85" y="78"/>
                      </a:lnTo>
                      <a:lnTo>
                        <a:pt x="92" y="78"/>
                      </a:lnTo>
                      <a:lnTo>
                        <a:pt x="95" y="70"/>
                      </a:lnTo>
                      <a:lnTo>
                        <a:pt x="105" y="78"/>
                      </a:lnTo>
                      <a:lnTo>
                        <a:pt x="111" y="91"/>
                      </a:lnTo>
                      <a:lnTo>
                        <a:pt x="131" y="87"/>
                      </a:lnTo>
                      <a:lnTo>
                        <a:pt x="145" y="91"/>
                      </a:lnTo>
                      <a:lnTo>
                        <a:pt x="147" y="113"/>
                      </a:lnTo>
                      <a:lnTo>
                        <a:pt x="131" y="109"/>
                      </a:lnTo>
                      <a:lnTo>
                        <a:pt x="131" y="96"/>
                      </a:lnTo>
                      <a:lnTo>
                        <a:pt x="122" y="100"/>
                      </a:lnTo>
                      <a:lnTo>
                        <a:pt x="108" y="100"/>
                      </a:lnTo>
                      <a:lnTo>
                        <a:pt x="92" y="104"/>
                      </a:lnTo>
                      <a:lnTo>
                        <a:pt x="75" y="96"/>
                      </a:lnTo>
                      <a:lnTo>
                        <a:pt x="72" y="122"/>
                      </a:lnTo>
                      <a:lnTo>
                        <a:pt x="85" y="117"/>
                      </a:lnTo>
                      <a:lnTo>
                        <a:pt x="95" y="109"/>
                      </a:lnTo>
                      <a:lnTo>
                        <a:pt x="105" y="113"/>
                      </a:lnTo>
                      <a:lnTo>
                        <a:pt x="115" y="122"/>
                      </a:lnTo>
                      <a:lnTo>
                        <a:pt x="124" y="126"/>
                      </a:lnTo>
                      <a:lnTo>
                        <a:pt x="135" y="130"/>
                      </a:lnTo>
                      <a:lnTo>
                        <a:pt x="145" y="122"/>
                      </a:lnTo>
                      <a:lnTo>
                        <a:pt x="141" y="157"/>
                      </a:lnTo>
                      <a:lnTo>
                        <a:pt x="124" y="130"/>
                      </a:lnTo>
                      <a:lnTo>
                        <a:pt x="99" y="117"/>
                      </a:lnTo>
                      <a:lnTo>
                        <a:pt x="99" y="136"/>
                      </a:lnTo>
                      <a:lnTo>
                        <a:pt x="101" y="130"/>
                      </a:lnTo>
                      <a:lnTo>
                        <a:pt x="108" y="153"/>
                      </a:lnTo>
                      <a:lnTo>
                        <a:pt x="115" y="165"/>
                      </a:lnTo>
                      <a:lnTo>
                        <a:pt x="101" y="170"/>
                      </a:lnTo>
                      <a:lnTo>
                        <a:pt x="95" y="170"/>
                      </a:lnTo>
                      <a:lnTo>
                        <a:pt x="82" y="161"/>
                      </a:lnTo>
                      <a:lnTo>
                        <a:pt x="75" y="148"/>
                      </a:lnTo>
                      <a:lnTo>
                        <a:pt x="75" y="122"/>
                      </a:lnTo>
                      <a:lnTo>
                        <a:pt x="62" y="109"/>
                      </a:lnTo>
                      <a:lnTo>
                        <a:pt x="65" y="96"/>
                      </a:lnTo>
                      <a:lnTo>
                        <a:pt x="75" y="82"/>
                      </a:lnTo>
                      <a:lnTo>
                        <a:pt x="82" y="74"/>
                      </a:lnTo>
                      <a:lnTo>
                        <a:pt x="72" y="70"/>
                      </a:lnTo>
                      <a:lnTo>
                        <a:pt x="59" y="70"/>
                      </a:lnTo>
                      <a:lnTo>
                        <a:pt x="39" y="39"/>
                      </a:lnTo>
                      <a:lnTo>
                        <a:pt x="52" y="74"/>
                      </a:lnTo>
                      <a:lnTo>
                        <a:pt x="48" y="96"/>
                      </a:lnTo>
                      <a:lnTo>
                        <a:pt x="35" y="87"/>
                      </a:lnTo>
                      <a:lnTo>
                        <a:pt x="52" y="109"/>
                      </a:lnTo>
                      <a:lnTo>
                        <a:pt x="52" y="126"/>
                      </a:lnTo>
                      <a:lnTo>
                        <a:pt x="35" y="117"/>
                      </a:lnTo>
                      <a:lnTo>
                        <a:pt x="23" y="104"/>
                      </a:lnTo>
                      <a:lnTo>
                        <a:pt x="0" y="113"/>
                      </a:lnTo>
                      <a:lnTo>
                        <a:pt x="48" y="136"/>
                      </a:lnTo>
                      <a:lnTo>
                        <a:pt x="52" y="148"/>
                      </a:lnTo>
                      <a:lnTo>
                        <a:pt x="35" y="161"/>
                      </a:lnTo>
                      <a:lnTo>
                        <a:pt x="9" y="153"/>
                      </a:lnTo>
                      <a:lnTo>
                        <a:pt x="35" y="174"/>
                      </a:lnTo>
                      <a:lnTo>
                        <a:pt x="52" y="174"/>
                      </a:lnTo>
                      <a:lnTo>
                        <a:pt x="62" y="165"/>
                      </a:lnTo>
                      <a:lnTo>
                        <a:pt x="78" y="174"/>
                      </a:lnTo>
                      <a:lnTo>
                        <a:pt x="65" y="187"/>
                      </a:lnTo>
                      <a:lnTo>
                        <a:pt x="46" y="184"/>
                      </a:lnTo>
                      <a:lnTo>
                        <a:pt x="42" y="191"/>
                      </a:lnTo>
                      <a:lnTo>
                        <a:pt x="59" y="191"/>
                      </a:lnTo>
                      <a:lnTo>
                        <a:pt x="69" y="205"/>
                      </a:lnTo>
                      <a:lnTo>
                        <a:pt x="78" y="191"/>
                      </a:lnTo>
                      <a:lnTo>
                        <a:pt x="88" y="191"/>
                      </a:lnTo>
                      <a:lnTo>
                        <a:pt x="92" y="205"/>
                      </a:lnTo>
                      <a:lnTo>
                        <a:pt x="108" y="210"/>
                      </a:lnTo>
                      <a:lnTo>
                        <a:pt x="108" y="184"/>
                      </a:lnTo>
                      <a:lnTo>
                        <a:pt x="122" y="178"/>
                      </a:lnTo>
                      <a:lnTo>
                        <a:pt x="135" y="184"/>
                      </a:lnTo>
                      <a:lnTo>
                        <a:pt x="135" y="191"/>
                      </a:lnTo>
                      <a:lnTo>
                        <a:pt x="124" y="205"/>
                      </a:lnTo>
                      <a:lnTo>
                        <a:pt x="124" y="214"/>
                      </a:lnTo>
                      <a:lnTo>
                        <a:pt x="105" y="187"/>
                      </a:lnTo>
                      <a:lnTo>
                        <a:pt x="88" y="191"/>
                      </a:lnTo>
                      <a:lnTo>
                        <a:pt x="92" y="201"/>
                      </a:lnTo>
                      <a:lnTo>
                        <a:pt x="105" y="201"/>
                      </a:lnTo>
                      <a:lnTo>
                        <a:pt x="122" y="222"/>
                      </a:lnTo>
                      <a:lnTo>
                        <a:pt x="122" y="275"/>
                      </a:lnTo>
                      <a:lnTo>
                        <a:pt x="115" y="279"/>
                      </a:lnTo>
                      <a:lnTo>
                        <a:pt x="111" y="288"/>
                      </a:lnTo>
                      <a:lnTo>
                        <a:pt x="115" y="301"/>
                      </a:lnTo>
                      <a:lnTo>
                        <a:pt x="111" y="363"/>
                      </a:lnTo>
                      <a:lnTo>
                        <a:pt x="105" y="367"/>
                      </a:lnTo>
                      <a:lnTo>
                        <a:pt x="80" y="469"/>
                      </a:lnTo>
                      <a:lnTo>
                        <a:pt x="65" y="454"/>
                      </a:lnTo>
                      <a:lnTo>
                        <a:pt x="82" y="538"/>
                      </a:lnTo>
                    </a:path>
                  </a:pathLst>
                </a:custGeom>
                <a:solidFill>
                  <a:schemeClr val="bg2"/>
                </a:solidFill>
                <a:ln w="9525" cap="rnd">
                  <a:noFill/>
                  <a:round/>
                  <a:headEnd/>
                  <a:tailEnd/>
                </a:ln>
                <a:effectLst/>
              </p:spPr>
              <p:txBody>
                <a:bodyPr/>
                <a:lstStyle/>
                <a:p>
                  <a:endParaRPr lang="en-US"/>
                </a:p>
              </p:txBody>
            </p:sp>
            <p:sp>
              <p:nvSpPr>
                <p:cNvPr id="26635" name="Freeform 11"/>
                <p:cNvSpPr>
                  <a:spLocks/>
                </p:cNvSpPr>
                <p:nvPr/>
              </p:nvSpPr>
              <p:spPr bwMode="ltGray">
                <a:xfrm>
                  <a:off x="5026" y="2802"/>
                  <a:ext cx="733" cy="713"/>
                </a:xfrm>
                <a:custGeom>
                  <a:avLst/>
                  <a:gdLst/>
                  <a:ahLst/>
                  <a:cxnLst>
                    <a:cxn ang="0">
                      <a:pos x="59" y="584"/>
                    </a:cxn>
                    <a:cxn ang="0">
                      <a:pos x="23" y="511"/>
                    </a:cxn>
                    <a:cxn ang="0">
                      <a:pos x="59" y="523"/>
                    </a:cxn>
                    <a:cxn ang="0">
                      <a:pos x="170" y="467"/>
                    </a:cxn>
                    <a:cxn ang="0">
                      <a:pos x="164" y="383"/>
                    </a:cxn>
                    <a:cxn ang="0">
                      <a:pos x="217" y="349"/>
                    </a:cxn>
                    <a:cxn ang="0">
                      <a:pos x="315" y="165"/>
                    </a:cxn>
                    <a:cxn ang="0">
                      <a:pos x="345" y="148"/>
                    </a:cxn>
                    <a:cxn ang="0">
                      <a:pos x="429" y="108"/>
                    </a:cxn>
                    <a:cxn ang="0">
                      <a:pos x="436" y="56"/>
                    </a:cxn>
                    <a:cxn ang="0">
                      <a:pos x="433" y="29"/>
                    </a:cxn>
                    <a:cxn ang="0">
                      <a:pos x="426" y="74"/>
                    </a:cxn>
                    <a:cxn ang="0">
                      <a:pos x="439" y="95"/>
                    </a:cxn>
                    <a:cxn ang="0">
                      <a:pos x="449" y="134"/>
                    </a:cxn>
                    <a:cxn ang="0">
                      <a:pos x="472" y="130"/>
                    </a:cxn>
                    <a:cxn ang="0">
                      <a:pos x="349" y="161"/>
                    </a:cxn>
                    <a:cxn ang="0">
                      <a:pos x="369" y="161"/>
                    </a:cxn>
                    <a:cxn ang="0">
                      <a:pos x="419" y="169"/>
                    </a:cxn>
                    <a:cxn ang="0">
                      <a:pos x="433" y="165"/>
                    </a:cxn>
                    <a:cxn ang="0">
                      <a:pos x="506" y="130"/>
                    </a:cxn>
                    <a:cxn ang="0">
                      <a:pos x="536" y="117"/>
                    </a:cxn>
                    <a:cxn ang="0">
                      <a:pos x="574" y="156"/>
                    </a:cxn>
                    <a:cxn ang="0">
                      <a:pos x="695" y="127"/>
                    </a:cxn>
                    <a:cxn ang="0">
                      <a:pos x="590" y="165"/>
                    </a:cxn>
                    <a:cxn ang="0">
                      <a:pos x="550" y="182"/>
                    </a:cxn>
                    <a:cxn ang="0">
                      <a:pos x="540" y="156"/>
                    </a:cxn>
                    <a:cxn ang="0">
                      <a:pos x="496" y="156"/>
                    </a:cxn>
                    <a:cxn ang="0">
                      <a:pos x="426" y="182"/>
                    </a:cxn>
                    <a:cxn ang="0">
                      <a:pos x="413" y="182"/>
                    </a:cxn>
                    <a:cxn ang="0">
                      <a:pos x="419" y="214"/>
                    </a:cxn>
                    <a:cxn ang="0">
                      <a:pos x="402" y="230"/>
                    </a:cxn>
                    <a:cxn ang="0">
                      <a:pos x="366" y="209"/>
                    </a:cxn>
                    <a:cxn ang="0">
                      <a:pos x="349" y="253"/>
                    </a:cxn>
                    <a:cxn ang="0">
                      <a:pos x="312" y="248"/>
                    </a:cxn>
                    <a:cxn ang="0">
                      <a:pos x="345" y="253"/>
                    </a:cxn>
                    <a:cxn ang="0">
                      <a:pos x="413" y="230"/>
                    </a:cxn>
                    <a:cxn ang="0">
                      <a:pos x="462" y="236"/>
                    </a:cxn>
                    <a:cxn ang="0">
                      <a:pos x="516" y="196"/>
                    </a:cxn>
                    <a:cxn ang="0">
                      <a:pos x="530" y="192"/>
                    </a:cxn>
                    <a:cxn ang="0">
                      <a:pos x="621" y="148"/>
                    </a:cxn>
                    <a:cxn ang="0">
                      <a:pos x="687" y="127"/>
                    </a:cxn>
                    <a:cxn ang="0">
                      <a:pos x="607" y="178"/>
                    </a:cxn>
                    <a:cxn ang="0">
                      <a:pos x="556" y="218"/>
                    </a:cxn>
                    <a:cxn ang="0">
                      <a:pos x="402" y="283"/>
                    </a:cxn>
                    <a:cxn ang="0">
                      <a:pos x="258" y="398"/>
                    </a:cxn>
                    <a:cxn ang="0">
                      <a:pos x="274" y="415"/>
                    </a:cxn>
                    <a:cxn ang="0">
                      <a:pos x="241" y="445"/>
                    </a:cxn>
                    <a:cxn ang="0">
                      <a:pos x="207" y="467"/>
                    </a:cxn>
                    <a:cxn ang="0">
                      <a:pos x="274" y="475"/>
                    </a:cxn>
                    <a:cxn ang="0">
                      <a:pos x="258" y="489"/>
                    </a:cxn>
                    <a:cxn ang="0">
                      <a:pos x="194" y="489"/>
                    </a:cxn>
                    <a:cxn ang="0">
                      <a:pos x="46" y="682"/>
                    </a:cxn>
                    <a:cxn ang="0">
                      <a:pos x="207" y="686"/>
                    </a:cxn>
                    <a:cxn ang="0">
                      <a:pos x="210" y="707"/>
                    </a:cxn>
                    <a:cxn ang="0">
                      <a:pos x="120" y="703"/>
                    </a:cxn>
                    <a:cxn ang="0">
                      <a:pos x="0" y="629"/>
                    </a:cxn>
                  </a:cxnLst>
                  <a:rect l="0" t="0" r="r" b="b"/>
                  <a:pathLst>
                    <a:path w="733" h="713">
                      <a:moveTo>
                        <a:pt x="0" y="629"/>
                      </a:moveTo>
                      <a:lnTo>
                        <a:pt x="50" y="611"/>
                      </a:lnTo>
                      <a:lnTo>
                        <a:pt x="59" y="584"/>
                      </a:lnTo>
                      <a:lnTo>
                        <a:pt x="100" y="559"/>
                      </a:lnTo>
                      <a:lnTo>
                        <a:pt x="12" y="536"/>
                      </a:lnTo>
                      <a:lnTo>
                        <a:pt x="23" y="511"/>
                      </a:lnTo>
                      <a:lnTo>
                        <a:pt x="46" y="533"/>
                      </a:lnTo>
                      <a:lnTo>
                        <a:pt x="86" y="502"/>
                      </a:lnTo>
                      <a:lnTo>
                        <a:pt x="59" y="523"/>
                      </a:lnTo>
                      <a:lnTo>
                        <a:pt x="69" y="536"/>
                      </a:lnTo>
                      <a:lnTo>
                        <a:pt x="97" y="540"/>
                      </a:lnTo>
                      <a:lnTo>
                        <a:pt x="170" y="467"/>
                      </a:lnTo>
                      <a:lnTo>
                        <a:pt x="153" y="449"/>
                      </a:lnTo>
                      <a:lnTo>
                        <a:pt x="141" y="402"/>
                      </a:lnTo>
                      <a:lnTo>
                        <a:pt x="164" y="383"/>
                      </a:lnTo>
                      <a:lnTo>
                        <a:pt x="181" y="427"/>
                      </a:lnTo>
                      <a:lnTo>
                        <a:pt x="190" y="419"/>
                      </a:lnTo>
                      <a:lnTo>
                        <a:pt x="217" y="349"/>
                      </a:lnTo>
                      <a:lnTo>
                        <a:pt x="298" y="270"/>
                      </a:lnTo>
                      <a:lnTo>
                        <a:pt x="295" y="218"/>
                      </a:lnTo>
                      <a:lnTo>
                        <a:pt x="315" y="165"/>
                      </a:lnTo>
                      <a:lnTo>
                        <a:pt x="312" y="144"/>
                      </a:lnTo>
                      <a:lnTo>
                        <a:pt x="329" y="152"/>
                      </a:lnTo>
                      <a:lnTo>
                        <a:pt x="345" y="148"/>
                      </a:lnTo>
                      <a:lnTo>
                        <a:pt x="413" y="127"/>
                      </a:lnTo>
                      <a:lnTo>
                        <a:pt x="436" y="121"/>
                      </a:lnTo>
                      <a:lnTo>
                        <a:pt x="429" y="108"/>
                      </a:lnTo>
                      <a:lnTo>
                        <a:pt x="415" y="95"/>
                      </a:lnTo>
                      <a:lnTo>
                        <a:pt x="423" y="69"/>
                      </a:lnTo>
                      <a:lnTo>
                        <a:pt x="436" y="56"/>
                      </a:lnTo>
                      <a:lnTo>
                        <a:pt x="426" y="35"/>
                      </a:lnTo>
                      <a:lnTo>
                        <a:pt x="439" y="0"/>
                      </a:lnTo>
                      <a:lnTo>
                        <a:pt x="433" y="29"/>
                      </a:lnTo>
                      <a:lnTo>
                        <a:pt x="446" y="48"/>
                      </a:lnTo>
                      <a:lnTo>
                        <a:pt x="439" y="69"/>
                      </a:lnTo>
                      <a:lnTo>
                        <a:pt x="426" y="74"/>
                      </a:lnTo>
                      <a:lnTo>
                        <a:pt x="426" y="91"/>
                      </a:lnTo>
                      <a:lnTo>
                        <a:pt x="433" y="100"/>
                      </a:lnTo>
                      <a:lnTo>
                        <a:pt x="439" y="95"/>
                      </a:lnTo>
                      <a:lnTo>
                        <a:pt x="439" y="104"/>
                      </a:lnTo>
                      <a:lnTo>
                        <a:pt x="439" y="127"/>
                      </a:lnTo>
                      <a:lnTo>
                        <a:pt x="449" y="134"/>
                      </a:lnTo>
                      <a:lnTo>
                        <a:pt x="466" y="127"/>
                      </a:lnTo>
                      <a:lnTo>
                        <a:pt x="493" y="91"/>
                      </a:lnTo>
                      <a:lnTo>
                        <a:pt x="472" y="130"/>
                      </a:lnTo>
                      <a:lnTo>
                        <a:pt x="462" y="144"/>
                      </a:lnTo>
                      <a:lnTo>
                        <a:pt x="423" y="144"/>
                      </a:lnTo>
                      <a:lnTo>
                        <a:pt x="349" y="161"/>
                      </a:lnTo>
                      <a:lnTo>
                        <a:pt x="341" y="182"/>
                      </a:lnTo>
                      <a:lnTo>
                        <a:pt x="372" y="182"/>
                      </a:lnTo>
                      <a:lnTo>
                        <a:pt x="369" y="161"/>
                      </a:lnTo>
                      <a:lnTo>
                        <a:pt x="379" y="161"/>
                      </a:lnTo>
                      <a:lnTo>
                        <a:pt x="385" y="175"/>
                      </a:lnTo>
                      <a:lnTo>
                        <a:pt x="419" y="169"/>
                      </a:lnTo>
                      <a:lnTo>
                        <a:pt x="413" y="148"/>
                      </a:lnTo>
                      <a:lnTo>
                        <a:pt x="426" y="152"/>
                      </a:lnTo>
                      <a:lnTo>
                        <a:pt x="433" y="165"/>
                      </a:lnTo>
                      <a:lnTo>
                        <a:pt x="479" y="152"/>
                      </a:lnTo>
                      <a:lnTo>
                        <a:pt x="483" y="134"/>
                      </a:lnTo>
                      <a:lnTo>
                        <a:pt x="506" y="130"/>
                      </a:lnTo>
                      <a:lnTo>
                        <a:pt x="506" y="148"/>
                      </a:lnTo>
                      <a:lnTo>
                        <a:pt x="523" y="144"/>
                      </a:lnTo>
                      <a:lnTo>
                        <a:pt x="536" y="117"/>
                      </a:lnTo>
                      <a:lnTo>
                        <a:pt x="546" y="134"/>
                      </a:lnTo>
                      <a:lnTo>
                        <a:pt x="564" y="139"/>
                      </a:lnTo>
                      <a:lnTo>
                        <a:pt x="574" y="156"/>
                      </a:lnTo>
                      <a:lnTo>
                        <a:pt x="590" y="152"/>
                      </a:lnTo>
                      <a:lnTo>
                        <a:pt x="603" y="161"/>
                      </a:lnTo>
                      <a:lnTo>
                        <a:pt x="695" y="127"/>
                      </a:lnTo>
                      <a:lnTo>
                        <a:pt x="668" y="148"/>
                      </a:lnTo>
                      <a:lnTo>
                        <a:pt x="624" y="161"/>
                      </a:lnTo>
                      <a:lnTo>
                        <a:pt x="590" y="165"/>
                      </a:lnTo>
                      <a:lnTo>
                        <a:pt x="567" y="165"/>
                      </a:lnTo>
                      <a:lnTo>
                        <a:pt x="546" y="165"/>
                      </a:lnTo>
                      <a:lnTo>
                        <a:pt x="550" y="182"/>
                      </a:lnTo>
                      <a:lnTo>
                        <a:pt x="554" y="192"/>
                      </a:lnTo>
                      <a:lnTo>
                        <a:pt x="536" y="196"/>
                      </a:lnTo>
                      <a:lnTo>
                        <a:pt x="540" y="156"/>
                      </a:lnTo>
                      <a:lnTo>
                        <a:pt x="520" y="152"/>
                      </a:lnTo>
                      <a:lnTo>
                        <a:pt x="516" y="169"/>
                      </a:lnTo>
                      <a:lnTo>
                        <a:pt x="496" y="156"/>
                      </a:lnTo>
                      <a:lnTo>
                        <a:pt x="487" y="182"/>
                      </a:lnTo>
                      <a:lnTo>
                        <a:pt x="472" y="175"/>
                      </a:lnTo>
                      <a:lnTo>
                        <a:pt x="426" y="182"/>
                      </a:lnTo>
                      <a:lnTo>
                        <a:pt x="439" y="188"/>
                      </a:lnTo>
                      <a:lnTo>
                        <a:pt x="423" y="196"/>
                      </a:lnTo>
                      <a:lnTo>
                        <a:pt x="413" y="182"/>
                      </a:lnTo>
                      <a:lnTo>
                        <a:pt x="392" y="196"/>
                      </a:lnTo>
                      <a:lnTo>
                        <a:pt x="419" y="201"/>
                      </a:lnTo>
                      <a:lnTo>
                        <a:pt x="419" y="214"/>
                      </a:lnTo>
                      <a:lnTo>
                        <a:pt x="399" y="205"/>
                      </a:lnTo>
                      <a:lnTo>
                        <a:pt x="385" y="214"/>
                      </a:lnTo>
                      <a:lnTo>
                        <a:pt x="402" y="230"/>
                      </a:lnTo>
                      <a:lnTo>
                        <a:pt x="382" y="240"/>
                      </a:lnTo>
                      <a:lnTo>
                        <a:pt x="379" y="222"/>
                      </a:lnTo>
                      <a:lnTo>
                        <a:pt x="366" y="209"/>
                      </a:lnTo>
                      <a:lnTo>
                        <a:pt x="356" y="240"/>
                      </a:lnTo>
                      <a:lnTo>
                        <a:pt x="362" y="244"/>
                      </a:lnTo>
                      <a:lnTo>
                        <a:pt x="349" y="253"/>
                      </a:lnTo>
                      <a:lnTo>
                        <a:pt x="351" y="211"/>
                      </a:lnTo>
                      <a:lnTo>
                        <a:pt x="317" y="202"/>
                      </a:lnTo>
                      <a:lnTo>
                        <a:pt x="312" y="248"/>
                      </a:lnTo>
                      <a:lnTo>
                        <a:pt x="318" y="270"/>
                      </a:lnTo>
                      <a:lnTo>
                        <a:pt x="329" y="248"/>
                      </a:lnTo>
                      <a:lnTo>
                        <a:pt x="345" y="253"/>
                      </a:lnTo>
                      <a:lnTo>
                        <a:pt x="356" y="262"/>
                      </a:lnTo>
                      <a:lnTo>
                        <a:pt x="392" y="222"/>
                      </a:lnTo>
                      <a:lnTo>
                        <a:pt x="413" y="230"/>
                      </a:lnTo>
                      <a:lnTo>
                        <a:pt x="433" y="222"/>
                      </a:lnTo>
                      <a:lnTo>
                        <a:pt x="472" y="218"/>
                      </a:lnTo>
                      <a:lnTo>
                        <a:pt x="462" y="236"/>
                      </a:lnTo>
                      <a:lnTo>
                        <a:pt x="499" y="230"/>
                      </a:lnTo>
                      <a:lnTo>
                        <a:pt x="503" y="201"/>
                      </a:lnTo>
                      <a:lnTo>
                        <a:pt x="516" y="196"/>
                      </a:lnTo>
                      <a:lnTo>
                        <a:pt x="513" y="214"/>
                      </a:lnTo>
                      <a:lnTo>
                        <a:pt x="533" y="205"/>
                      </a:lnTo>
                      <a:lnTo>
                        <a:pt x="530" y="192"/>
                      </a:lnTo>
                      <a:lnTo>
                        <a:pt x="544" y="201"/>
                      </a:lnTo>
                      <a:lnTo>
                        <a:pt x="584" y="178"/>
                      </a:lnTo>
                      <a:lnTo>
                        <a:pt x="621" y="148"/>
                      </a:lnTo>
                      <a:lnTo>
                        <a:pt x="634" y="156"/>
                      </a:lnTo>
                      <a:lnTo>
                        <a:pt x="644" y="139"/>
                      </a:lnTo>
                      <a:lnTo>
                        <a:pt x="687" y="127"/>
                      </a:lnTo>
                      <a:lnTo>
                        <a:pt x="732" y="108"/>
                      </a:lnTo>
                      <a:lnTo>
                        <a:pt x="618" y="161"/>
                      </a:lnTo>
                      <a:lnTo>
                        <a:pt x="607" y="178"/>
                      </a:lnTo>
                      <a:lnTo>
                        <a:pt x="621" y="188"/>
                      </a:lnTo>
                      <a:lnTo>
                        <a:pt x="587" y="192"/>
                      </a:lnTo>
                      <a:lnTo>
                        <a:pt x="556" y="218"/>
                      </a:lnTo>
                      <a:lnTo>
                        <a:pt x="503" y="244"/>
                      </a:lnTo>
                      <a:lnTo>
                        <a:pt x="456" y="266"/>
                      </a:lnTo>
                      <a:lnTo>
                        <a:pt x="402" y="283"/>
                      </a:lnTo>
                      <a:lnTo>
                        <a:pt x="349" y="296"/>
                      </a:lnTo>
                      <a:lnTo>
                        <a:pt x="274" y="345"/>
                      </a:lnTo>
                      <a:lnTo>
                        <a:pt x="258" y="398"/>
                      </a:lnTo>
                      <a:lnTo>
                        <a:pt x="241" y="402"/>
                      </a:lnTo>
                      <a:lnTo>
                        <a:pt x="235" y="419"/>
                      </a:lnTo>
                      <a:lnTo>
                        <a:pt x="274" y="415"/>
                      </a:lnTo>
                      <a:lnTo>
                        <a:pt x="339" y="402"/>
                      </a:lnTo>
                      <a:lnTo>
                        <a:pt x="331" y="415"/>
                      </a:lnTo>
                      <a:lnTo>
                        <a:pt x="241" y="445"/>
                      </a:lnTo>
                      <a:lnTo>
                        <a:pt x="207" y="445"/>
                      </a:lnTo>
                      <a:lnTo>
                        <a:pt x="197" y="463"/>
                      </a:lnTo>
                      <a:lnTo>
                        <a:pt x="207" y="467"/>
                      </a:lnTo>
                      <a:lnTo>
                        <a:pt x="227" y="471"/>
                      </a:lnTo>
                      <a:lnTo>
                        <a:pt x="248" y="471"/>
                      </a:lnTo>
                      <a:lnTo>
                        <a:pt x="274" y="475"/>
                      </a:lnTo>
                      <a:lnTo>
                        <a:pt x="264" y="484"/>
                      </a:lnTo>
                      <a:lnTo>
                        <a:pt x="292" y="502"/>
                      </a:lnTo>
                      <a:lnTo>
                        <a:pt x="258" y="489"/>
                      </a:lnTo>
                      <a:lnTo>
                        <a:pt x="241" y="489"/>
                      </a:lnTo>
                      <a:lnTo>
                        <a:pt x="235" y="497"/>
                      </a:lnTo>
                      <a:lnTo>
                        <a:pt x="194" y="489"/>
                      </a:lnTo>
                      <a:lnTo>
                        <a:pt x="157" y="540"/>
                      </a:lnTo>
                      <a:lnTo>
                        <a:pt x="104" y="611"/>
                      </a:lnTo>
                      <a:lnTo>
                        <a:pt x="46" y="682"/>
                      </a:lnTo>
                      <a:lnTo>
                        <a:pt x="59" y="682"/>
                      </a:lnTo>
                      <a:lnTo>
                        <a:pt x="190" y="690"/>
                      </a:lnTo>
                      <a:lnTo>
                        <a:pt x="207" y="686"/>
                      </a:lnTo>
                      <a:lnTo>
                        <a:pt x="238" y="690"/>
                      </a:lnTo>
                      <a:lnTo>
                        <a:pt x="318" y="664"/>
                      </a:lnTo>
                      <a:lnTo>
                        <a:pt x="210" y="707"/>
                      </a:lnTo>
                      <a:lnTo>
                        <a:pt x="164" y="712"/>
                      </a:lnTo>
                      <a:lnTo>
                        <a:pt x="133" y="695"/>
                      </a:lnTo>
                      <a:lnTo>
                        <a:pt x="120" y="703"/>
                      </a:lnTo>
                      <a:lnTo>
                        <a:pt x="59" y="703"/>
                      </a:lnTo>
                      <a:lnTo>
                        <a:pt x="30" y="712"/>
                      </a:lnTo>
                      <a:lnTo>
                        <a:pt x="0" y="629"/>
                      </a:lnTo>
                    </a:path>
                  </a:pathLst>
                </a:custGeom>
                <a:solidFill>
                  <a:schemeClr val="bg2"/>
                </a:solidFill>
                <a:ln w="9525" cap="rnd">
                  <a:noFill/>
                  <a:round/>
                  <a:headEnd/>
                  <a:tailEnd/>
                </a:ln>
                <a:effectLst/>
              </p:spPr>
              <p:txBody>
                <a:bodyPr/>
                <a:lstStyle/>
                <a:p>
                  <a:endParaRPr lang="en-US"/>
                </a:p>
              </p:txBody>
            </p:sp>
          </p:grpSp>
          <p:sp>
            <p:nvSpPr>
              <p:cNvPr id="26636" name="Freeform 12"/>
              <p:cNvSpPr>
                <a:spLocks/>
              </p:cNvSpPr>
              <p:nvPr/>
            </p:nvSpPr>
            <p:spPr bwMode="ltGray">
              <a:xfrm>
                <a:off x="3842" y="3317"/>
                <a:ext cx="511" cy="463"/>
              </a:xfrm>
              <a:custGeom>
                <a:avLst/>
                <a:gdLst/>
                <a:ahLst/>
                <a:cxnLst>
                  <a:cxn ang="0">
                    <a:pos x="301" y="358"/>
                  </a:cxn>
                  <a:cxn ang="0">
                    <a:pos x="312" y="215"/>
                  </a:cxn>
                  <a:cxn ang="0">
                    <a:pos x="405" y="163"/>
                  </a:cxn>
                  <a:cxn ang="0">
                    <a:pos x="385" y="173"/>
                  </a:cxn>
                  <a:cxn ang="0">
                    <a:pos x="323" y="215"/>
                  </a:cxn>
                  <a:cxn ang="0">
                    <a:pos x="354" y="153"/>
                  </a:cxn>
                  <a:cxn ang="0">
                    <a:pos x="437" y="122"/>
                  </a:cxn>
                  <a:cxn ang="0">
                    <a:pos x="469" y="102"/>
                  </a:cxn>
                  <a:cxn ang="0">
                    <a:pos x="448" y="102"/>
                  </a:cxn>
                  <a:cxn ang="0">
                    <a:pos x="405" y="102"/>
                  </a:cxn>
                  <a:cxn ang="0">
                    <a:pos x="478" y="82"/>
                  </a:cxn>
                  <a:cxn ang="0">
                    <a:pos x="488" y="29"/>
                  </a:cxn>
                  <a:cxn ang="0">
                    <a:pos x="437" y="29"/>
                  </a:cxn>
                  <a:cxn ang="0">
                    <a:pos x="416" y="61"/>
                  </a:cxn>
                  <a:cxn ang="0">
                    <a:pos x="375" y="82"/>
                  </a:cxn>
                  <a:cxn ang="0">
                    <a:pos x="323" y="122"/>
                  </a:cxn>
                  <a:cxn ang="0">
                    <a:pos x="301" y="102"/>
                  </a:cxn>
                  <a:cxn ang="0">
                    <a:pos x="343" y="82"/>
                  </a:cxn>
                  <a:cxn ang="0">
                    <a:pos x="375" y="41"/>
                  </a:cxn>
                  <a:cxn ang="0">
                    <a:pos x="343" y="41"/>
                  </a:cxn>
                  <a:cxn ang="0">
                    <a:pos x="332" y="41"/>
                  </a:cxn>
                  <a:cxn ang="0">
                    <a:pos x="343" y="0"/>
                  </a:cxn>
                  <a:cxn ang="0">
                    <a:pos x="323" y="29"/>
                  </a:cxn>
                  <a:cxn ang="0">
                    <a:pos x="291" y="29"/>
                  </a:cxn>
                  <a:cxn ang="0">
                    <a:pos x="259" y="29"/>
                  </a:cxn>
                  <a:cxn ang="0">
                    <a:pos x="270" y="61"/>
                  </a:cxn>
                  <a:cxn ang="0">
                    <a:pos x="270" y="92"/>
                  </a:cxn>
                  <a:cxn ang="0">
                    <a:pos x="250" y="102"/>
                  </a:cxn>
                  <a:cxn ang="0">
                    <a:pos x="155" y="92"/>
                  </a:cxn>
                  <a:cxn ang="0">
                    <a:pos x="124" y="71"/>
                  </a:cxn>
                  <a:cxn ang="0">
                    <a:pos x="83" y="50"/>
                  </a:cxn>
                  <a:cxn ang="0">
                    <a:pos x="31" y="41"/>
                  </a:cxn>
                  <a:cxn ang="0">
                    <a:pos x="83" y="82"/>
                  </a:cxn>
                  <a:cxn ang="0">
                    <a:pos x="41" y="92"/>
                  </a:cxn>
                  <a:cxn ang="0">
                    <a:pos x="83" y="111"/>
                  </a:cxn>
                  <a:cxn ang="0">
                    <a:pos x="155" y="143"/>
                  </a:cxn>
                  <a:cxn ang="0">
                    <a:pos x="250" y="215"/>
                  </a:cxn>
                  <a:cxn ang="0">
                    <a:pos x="124" y="132"/>
                  </a:cxn>
                  <a:cxn ang="0">
                    <a:pos x="134" y="163"/>
                  </a:cxn>
                  <a:cxn ang="0">
                    <a:pos x="177" y="194"/>
                  </a:cxn>
                  <a:cxn ang="0">
                    <a:pos x="270" y="369"/>
                  </a:cxn>
                  <a:cxn ang="0">
                    <a:pos x="301" y="409"/>
                  </a:cxn>
                  <a:cxn ang="0">
                    <a:pos x="350" y="392"/>
                  </a:cxn>
                </a:cxnLst>
                <a:rect l="0" t="0" r="r" b="b"/>
                <a:pathLst>
                  <a:path w="511" h="463">
                    <a:moveTo>
                      <a:pt x="350" y="392"/>
                    </a:moveTo>
                    <a:lnTo>
                      <a:pt x="312" y="369"/>
                    </a:lnTo>
                    <a:lnTo>
                      <a:pt x="301" y="358"/>
                    </a:lnTo>
                    <a:lnTo>
                      <a:pt x="291" y="348"/>
                    </a:lnTo>
                    <a:lnTo>
                      <a:pt x="250" y="235"/>
                    </a:lnTo>
                    <a:lnTo>
                      <a:pt x="312" y="215"/>
                    </a:lnTo>
                    <a:lnTo>
                      <a:pt x="375" y="194"/>
                    </a:lnTo>
                    <a:lnTo>
                      <a:pt x="416" y="173"/>
                    </a:lnTo>
                    <a:lnTo>
                      <a:pt x="405" y="163"/>
                    </a:lnTo>
                    <a:lnTo>
                      <a:pt x="396" y="184"/>
                    </a:lnTo>
                    <a:lnTo>
                      <a:pt x="385" y="163"/>
                    </a:lnTo>
                    <a:lnTo>
                      <a:pt x="385" y="173"/>
                    </a:lnTo>
                    <a:lnTo>
                      <a:pt x="375" y="153"/>
                    </a:lnTo>
                    <a:lnTo>
                      <a:pt x="364" y="184"/>
                    </a:lnTo>
                    <a:lnTo>
                      <a:pt x="323" y="215"/>
                    </a:lnTo>
                    <a:lnTo>
                      <a:pt x="259" y="204"/>
                    </a:lnTo>
                    <a:lnTo>
                      <a:pt x="291" y="173"/>
                    </a:lnTo>
                    <a:lnTo>
                      <a:pt x="354" y="153"/>
                    </a:lnTo>
                    <a:lnTo>
                      <a:pt x="375" y="132"/>
                    </a:lnTo>
                    <a:lnTo>
                      <a:pt x="405" y="143"/>
                    </a:lnTo>
                    <a:lnTo>
                      <a:pt x="437" y="122"/>
                    </a:lnTo>
                    <a:lnTo>
                      <a:pt x="488" y="111"/>
                    </a:lnTo>
                    <a:lnTo>
                      <a:pt x="499" y="102"/>
                    </a:lnTo>
                    <a:lnTo>
                      <a:pt x="469" y="102"/>
                    </a:lnTo>
                    <a:lnTo>
                      <a:pt x="458" y="102"/>
                    </a:lnTo>
                    <a:lnTo>
                      <a:pt x="458" y="92"/>
                    </a:lnTo>
                    <a:lnTo>
                      <a:pt x="448" y="102"/>
                    </a:lnTo>
                    <a:lnTo>
                      <a:pt x="427" y="92"/>
                    </a:lnTo>
                    <a:lnTo>
                      <a:pt x="416" y="111"/>
                    </a:lnTo>
                    <a:lnTo>
                      <a:pt x="405" y="102"/>
                    </a:lnTo>
                    <a:lnTo>
                      <a:pt x="427" y="102"/>
                    </a:lnTo>
                    <a:lnTo>
                      <a:pt x="427" y="82"/>
                    </a:lnTo>
                    <a:lnTo>
                      <a:pt x="478" y="82"/>
                    </a:lnTo>
                    <a:lnTo>
                      <a:pt x="458" y="71"/>
                    </a:lnTo>
                    <a:lnTo>
                      <a:pt x="510" y="41"/>
                    </a:lnTo>
                    <a:lnTo>
                      <a:pt x="488" y="29"/>
                    </a:lnTo>
                    <a:lnTo>
                      <a:pt x="478" y="41"/>
                    </a:lnTo>
                    <a:lnTo>
                      <a:pt x="458" y="20"/>
                    </a:lnTo>
                    <a:lnTo>
                      <a:pt x="437" y="29"/>
                    </a:lnTo>
                    <a:lnTo>
                      <a:pt x="448" y="41"/>
                    </a:lnTo>
                    <a:lnTo>
                      <a:pt x="427" y="41"/>
                    </a:lnTo>
                    <a:lnTo>
                      <a:pt x="416" y="61"/>
                    </a:lnTo>
                    <a:lnTo>
                      <a:pt x="405" y="61"/>
                    </a:lnTo>
                    <a:lnTo>
                      <a:pt x="385" y="82"/>
                    </a:lnTo>
                    <a:lnTo>
                      <a:pt x="375" y="82"/>
                    </a:lnTo>
                    <a:lnTo>
                      <a:pt x="364" y="92"/>
                    </a:lnTo>
                    <a:lnTo>
                      <a:pt x="343" y="102"/>
                    </a:lnTo>
                    <a:lnTo>
                      <a:pt x="323" y="122"/>
                    </a:lnTo>
                    <a:lnTo>
                      <a:pt x="301" y="122"/>
                    </a:lnTo>
                    <a:lnTo>
                      <a:pt x="291" y="132"/>
                    </a:lnTo>
                    <a:lnTo>
                      <a:pt x="301" y="102"/>
                    </a:lnTo>
                    <a:lnTo>
                      <a:pt x="323" y="102"/>
                    </a:lnTo>
                    <a:lnTo>
                      <a:pt x="323" y="82"/>
                    </a:lnTo>
                    <a:lnTo>
                      <a:pt x="343" y="82"/>
                    </a:lnTo>
                    <a:lnTo>
                      <a:pt x="354" y="61"/>
                    </a:lnTo>
                    <a:lnTo>
                      <a:pt x="416" y="41"/>
                    </a:lnTo>
                    <a:lnTo>
                      <a:pt x="375" y="41"/>
                    </a:lnTo>
                    <a:lnTo>
                      <a:pt x="385" y="29"/>
                    </a:lnTo>
                    <a:lnTo>
                      <a:pt x="354" y="41"/>
                    </a:lnTo>
                    <a:lnTo>
                      <a:pt x="343" y="41"/>
                    </a:lnTo>
                    <a:lnTo>
                      <a:pt x="323" y="61"/>
                    </a:lnTo>
                    <a:lnTo>
                      <a:pt x="323" y="50"/>
                    </a:lnTo>
                    <a:lnTo>
                      <a:pt x="332" y="41"/>
                    </a:lnTo>
                    <a:lnTo>
                      <a:pt x="332" y="29"/>
                    </a:lnTo>
                    <a:lnTo>
                      <a:pt x="354" y="10"/>
                    </a:lnTo>
                    <a:lnTo>
                      <a:pt x="343" y="0"/>
                    </a:lnTo>
                    <a:lnTo>
                      <a:pt x="332" y="0"/>
                    </a:lnTo>
                    <a:lnTo>
                      <a:pt x="312" y="20"/>
                    </a:lnTo>
                    <a:lnTo>
                      <a:pt x="323" y="29"/>
                    </a:lnTo>
                    <a:lnTo>
                      <a:pt x="301" y="29"/>
                    </a:lnTo>
                    <a:lnTo>
                      <a:pt x="270" y="20"/>
                    </a:lnTo>
                    <a:lnTo>
                      <a:pt x="291" y="29"/>
                    </a:lnTo>
                    <a:lnTo>
                      <a:pt x="270" y="41"/>
                    </a:lnTo>
                    <a:lnTo>
                      <a:pt x="259" y="20"/>
                    </a:lnTo>
                    <a:lnTo>
                      <a:pt x="259" y="29"/>
                    </a:lnTo>
                    <a:lnTo>
                      <a:pt x="250" y="20"/>
                    </a:lnTo>
                    <a:lnTo>
                      <a:pt x="259" y="61"/>
                    </a:lnTo>
                    <a:lnTo>
                      <a:pt x="270" y="61"/>
                    </a:lnTo>
                    <a:lnTo>
                      <a:pt x="280" y="92"/>
                    </a:lnTo>
                    <a:lnTo>
                      <a:pt x="280" y="102"/>
                    </a:lnTo>
                    <a:lnTo>
                      <a:pt x="270" y="92"/>
                    </a:lnTo>
                    <a:lnTo>
                      <a:pt x="250" y="92"/>
                    </a:lnTo>
                    <a:lnTo>
                      <a:pt x="259" y="102"/>
                    </a:lnTo>
                    <a:lnTo>
                      <a:pt x="250" y="102"/>
                    </a:lnTo>
                    <a:lnTo>
                      <a:pt x="229" y="111"/>
                    </a:lnTo>
                    <a:lnTo>
                      <a:pt x="166" y="92"/>
                    </a:lnTo>
                    <a:lnTo>
                      <a:pt x="155" y="92"/>
                    </a:lnTo>
                    <a:lnTo>
                      <a:pt x="145" y="92"/>
                    </a:lnTo>
                    <a:lnTo>
                      <a:pt x="145" y="71"/>
                    </a:lnTo>
                    <a:lnTo>
                      <a:pt x="124" y="71"/>
                    </a:lnTo>
                    <a:lnTo>
                      <a:pt x="124" y="61"/>
                    </a:lnTo>
                    <a:lnTo>
                      <a:pt x="104" y="71"/>
                    </a:lnTo>
                    <a:lnTo>
                      <a:pt x="83" y="50"/>
                    </a:lnTo>
                    <a:lnTo>
                      <a:pt x="73" y="41"/>
                    </a:lnTo>
                    <a:lnTo>
                      <a:pt x="51" y="29"/>
                    </a:lnTo>
                    <a:lnTo>
                      <a:pt x="31" y="41"/>
                    </a:lnTo>
                    <a:lnTo>
                      <a:pt x="10" y="29"/>
                    </a:lnTo>
                    <a:lnTo>
                      <a:pt x="0" y="50"/>
                    </a:lnTo>
                    <a:lnTo>
                      <a:pt x="83" y="82"/>
                    </a:lnTo>
                    <a:lnTo>
                      <a:pt x="51" y="82"/>
                    </a:lnTo>
                    <a:lnTo>
                      <a:pt x="10" y="71"/>
                    </a:lnTo>
                    <a:lnTo>
                      <a:pt x="41" y="92"/>
                    </a:lnTo>
                    <a:lnTo>
                      <a:pt x="31" y="102"/>
                    </a:lnTo>
                    <a:lnTo>
                      <a:pt x="62" y="122"/>
                    </a:lnTo>
                    <a:lnTo>
                      <a:pt x="83" y="111"/>
                    </a:lnTo>
                    <a:lnTo>
                      <a:pt x="83" y="122"/>
                    </a:lnTo>
                    <a:lnTo>
                      <a:pt x="145" y="111"/>
                    </a:lnTo>
                    <a:lnTo>
                      <a:pt x="155" y="143"/>
                    </a:lnTo>
                    <a:lnTo>
                      <a:pt x="166" y="163"/>
                    </a:lnTo>
                    <a:lnTo>
                      <a:pt x="250" y="194"/>
                    </a:lnTo>
                    <a:lnTo>
                      <a:pt x="250" y="215"/>
                    </a:lnTo>
                    <a:lnTo>
                      <a:pt x="177" y="173"/>
                    </a:lnTo>
                    <a:lnTo>
                      <a:pt x="155" y="173"/>
                    </a:lnTo>
                    <a:lnTo>
                      <a:pt x="124" y="132"/>
                    </a:lnTo>
                    <a:lnTo>
                      <a:pt x="73" y="122"/>
                    </a:lnTo>
                    <a:lnTo>
                      <a:pt x="104" y="143"/>
                    </a:lnTo>
                    <a:lnTo>
                      <a:pt x="134" y="163"/>
                    </a:lnTo>
                    <a:lnTo>
                      <a:pt x="124" y="153"/>
                    </a:lnTo>
                    <a:lnTo>
                      <a:pt x="145" y="184"/>
                    </a:lnTo>
                    <a:lnTo>
                      <a:pt x="177" y="194"/>
                    </a:lnTo>
                    <a:lnTo>
                      <a:pt x="208" y="215"/>
                    </a:lnTo>
                    <a:lnTo>
                      <a:pt x="280" y="358"/>
                    </a:lnTo>
                    <a:lnTo>
                      <a:pt x="270" y="369"/>
                    </a:lnTo>
                    <a:lnTo>
                      <a:pt x="291" y="378"/>
                    </a:lnTo>
                    <a:lnTo>
                      <a:pt x="282" y="386"/>
                    </a:lnTo>
                    <a:lnTo>
                      <a:pt x="301" y="409"/>
                    </a:lnTo>
                    <a:lnTo>
                      <a:pt x="312" y="419"/>
                    </a:lnTo>
                    <a:lnTo>
                      <a:pt x="323" y="462"/>
                    </a:lnTo>
                    <a:lnTo>
                      <a:pt x="350" y="392"/>
                    </a:lnTo>
                  </a:path>
                </a:pathLst>
              </a:custGeom>
              <a:solidFill>
                <a:schemeClr val="bg2"/>
              </a:solidFill>
              <a:ln w="9525" cap="rnd">
                <a:noFill/>
                <a:round/>
                <a:headEnd/>
                <a:tailEnd/>
              </a:ln>
              <a:effectLst/>
            </p:spPr>
            <p:txBody>
              <a:bodyPr/>
              <a:lstStyle/>
              <a:p>
                <a:endParaRPr lang="en-US"/>
              </a:p>
            </p:txBody>
          </p:sp>
          <p:sp>
            <p:nvSpPr>
              <p:cNvPr id="26637" name="Freeform 13"/>
              <p:cNvSpPr>
                <a:spLocks/>
              </p:cNvSpPr>
              <p:nvPr/>
            </p:nvSpPr>
            <p:spPr bwMode="ltGray">
              <a:xfrm>
                <a:off x="2680" y="3490"/>
                <a:ext cx="3091" cy="756"/>
              </a:xfrm>
              <a:custGeom>
                <a:avLst/>
                <a:gdLst/>
                <a:ahLst/>
                <a:cxnLst>
                  <a:cxn ang="0">
                    <a:pos x="3041" y="0"/>
                  </a:cxn>
                  <a:cxn ang="0">
                    <a:pos x="2907" y="63"/>
                  </a:cxn>
                  <a:cxn ang="0">
                    <a:pos x="2742" y="63"/>
                  </a:cxn>
                  <a:cxn ang="0">
                    <a:pos x="2504" y="9"/>
                  </a:cxn>
                  <a:cxn ang="0">
                    <a:pos x="2384" y="9"/>
                  </a:cxn>
                  <a:cxn ang="0">
                    <a:pos x="2309" y="53"/>
                  </a:cxn>
                  <a:cxn ang="0">
                    <a:pos x="2175" y="4"/>
                  </a:cxn>
                  <a:cxn ang="0">
                    <a:pos x="2085" y="48"/>
                  </a:cxn>
                  <a:cxn ang="0">
                    <a:pos x="2011" y="68"/>
                  </a:cxn>
                  <a:cxn ang="0">
                    <a:pos x="1906" y="28"/>
                  </a:cxn>
                  <a:cxn ang="0">
                    <a:pos x="1846" y="102"/>
                  </a:cxn>
                  <a:cxn ang="0">
                    <a:pos x="1763" y="131"/>
                  </a:cxn>
                  <a:cxn ang="0">
                    <a:pos x="1667" y="87"/>
                  </a:cxn>
                  <a:cxn ang="0">
                    <a:pos x="1533" y="78"/>
                  </a:cxn>
                  <a:cxn ang="0">
                    <a:pos x="1488" y="63"/>
                  </a:cxn>
                  <a:cxn ang="0">
                    <a:pos x="1414" y="82"/>
                  </a:cxn>
                  <a:cxn ang="0">
                    <a:pos x="1278" y="136"/>
                  </a:cxn>
                  <a:cxn ang="0">
                    <a:pos x="1175" y="185"/>
                  </a:cxn>
                  <a:cxn ang="0">
                    <a:pos x="1115" y="238"/>
                  </a:cxn>
                  <a:cxn ang="0">
                    <a:pos x="1069" y="248"/>
                  </a:cxn>
                  <a:cxn ang="0">
                    <a:pos x="1069" y="296"/>
                  </a:cxn>
                  <a:cxn ang="0">
                    <a:pos x="951" y="336"/>
                  </a:cxn>
                  <a:cxn ang="0">
                    <a:pos x="845" y="350"/>
                  </a:cxn>
                  <a:cxn ang="0">
                    <a:pos x="860" y="380"/>
                  </a:cxn>
                  <a:cxn ang="0">
                    <a:pos x="816" y="501"/>
                  </a:cxn>
                  <a:cxn ang="0">
                    <a:pos x="667" y="565"/>
                  </a:cxn>
                  <a:cxn ang="0">
                    <a:pos x="0" y="668"/>
                  </a:cxn>
                  <a:cxn ang="0">
                    <a:pos x="726" y="681"/>
                  </a:cxn>
                  <a:cxn ang="0">
                    <a:pos x="756" y="648"/>
                  </a:cxn>
                  <a:cxn ang="0">
                    <a:pos x="876" y="667"/>
                  </a:cxn>
                  <a:cxn ang="0">
                    <a:pos x="1297" y="686"/>
                  </a:cxn>
                  <a:cxn ang="0">
                    <a:pos x="983" y="730"/>
                  </a:cxn>
                  <a:cxn ang="0">
                    <a:pos x="1178" y="740"/>
                  </a:cxn>
                  <a:cxn ang="0">
                    <a:pos x="1898" y="754"/>
                  </a:cxn>
                  <a:cxn ang="0">
                    <a:pos x="2284" y="733"/>
                  </a:cxn>
                  <a:cxn ang="0">
                    <a:pos x="3090" y="715"/>
                  </a:cxn>
                  <a:cxn ang="0">
                    <a:pos x="2923" y="681"/>
                  </a:cxn>
                  <a:cxn ang="0">
                    <a:pos x="3090" y="642"/>
                  </a:cxn>
                </a:cxnLst>
                <a:rect l="0" t="0" r="r" b="b"/>
                <a:pathLst>
                  <a:path w="3091" h="756">
                    <a:moveTo>
                      <a:pt x="3090" y="50"/>
                    </a:moveTo>
                    <a:lnTo>
                      <a:pt x="3041" y="0"/>
                    </a:lnTo>
                    <a:lnTo>
                      <a:pt x="2967" y="14"/>
                    </a:lnTo>
                    <a:lnTo>
                      <a:pt x="2907" y="63"/>
                    </a:lnTo>
                    <a:lnTo>
                      <a:pt x="2817" y="43"/>
                    </a:lnTo>
                    <a:lnTo>
                      <a:pt x="2742" y="63"/>
                    </a:lnTo>
                    <a:lnTo>
                      <a:pt x="2578" y="24"/>
                    </a:lnTo>
                    <a:lnTo>
                      <a:pt x="2504" y="9"/>
                    </a:lnTo>
                    <a:lnTo>
                      <a:pt x="2444" y="28"/>
                    </a:lnTo>
                    <a:lnTo>
                      <a:pt x="2384" y="9"/>
                    </a:lnTo>
                    <a:lnTo>
                      <a:pt x="2339" y="0"/>
                    </a:lnTo>
                    <a:lnTo>
                      <a:pt x="2309" y="53"/>
                    </a:lnTo>
                    <a:lnTo>
                      <a:pt x="2220" y="33"/>
                    </a:lnTo>
                    <a:lnTo>
                      <a:pt x="2175" y="4"/>
                    </a:lnTo>
                    <a:lnTo>
                      <a:pt x="2085" y="14"/>
                    </a:lnTo>
                    <a:lnTo>
                      <a:pt x="2085" y="48"/>
                    </a:lnTo>
                    <a:lnTo>
                      <a:pt x="2085" y="87"/>
                    </a:lnTo>
                    <a:lnTo>
                      <a:pt x="2011" y="68"/>
                    </a:lnTo>
                    <a:lnTo>
                      <a:pt x="1951" y="14"/>
                    </a:lnTo>
                    <a:lnTo>
                      <a:pt x="1906" y="28"/>
                    </a:lnTo>
                    <a:lnTo>
                      <a:pt x="1922" y="68"/>
                    </a:lnTo>
                    <a:lnTo>
                      <a:pt x="1846" y="102"/>
                    </a:lnTo>
                    <a:lnTo>
                      <a:pt x="1810" y="136"/>
                    </a:lnTo>
                    <a:lnTo>
                      <a:pt x="1763" y="131"/>
                    </a:lnTo>
                    <a:lnTo>
                      <a:pt x="1714" y="126"/>
                    </a:lnTo>
                    <a:lnTo>
                      <a:pt x="1667" y="87"/>
                    </a:lnTo>
                    <a:lnTo>
                      <a:pt x="1577" y="58"/>
                    </a:lnTo>
                    <a:lnTo>
                      <a:pt x="1533" y="78"/>
                    </a:lnTo>
                    <a:lnTo>
                      <a:pt x="1503" y="87"/>
                    </a:lnTo>
                    <a:lnTo>
                      <a:pt x="1488" y="63"/>
                    </a:lnTo>
                    <a:lnTo>
                      <a:pt x="1429" y="63"/>
                    </a:lnTo>
                    <a:lnTo>
                      <a:pt x="1414" y="82"/>
                    </a:lnTo>
                    <a:lnTo>
                      <a:pt x="1473" y="131"/>
                    </a:lnTo>
                    <a:lnTo>
                      <a:pt x="1278" y="136"/>
                    </a:lnTo>
                    <a:lnTo>
                      <a:pt x="1234" y="142"/>
                    </a:lnTo>
                    <a:lnTo>
                      <a:pt x="1175" y="185"/>
                    </a:lnTo>
                    <a:lnTo>
                      <a:pt x="1160" y="214"/>
                    </a:lnTo>
                    <a:lnTo>
                      <a:pt x="1115" y="238"/>
                    </a:lnTo>
                    <a:lnTo>
                      <a:pt x="1085" y="229"/>
                    </a:lnTo>
                    <a:lnTo>
                      <a:pt x="1069" y="248"/>
                    </a:lnTo>
                    <a:lnTo>
                      <a:pt x="1054" y="272"/>
                    </a:lnTo>
                    <a:lnTo>
                      <a:pt x="1069" y="296"/>
                    </a:lnTo>
                    <a:lnTo>
                      <a:pt x="1010" y="350"/>
                    </a:lnTo>
                    <a:lnTo>
                      <a:pt x="951" y="336"/>
                    </a:lnTo>
                    <a:lnTo>
                      <a:pt x="860" y="326"/>
                    </a:lnTo>
                    <a:lnTo>
                      <a:pt x="845" y="350"/>
                    </a:lnTo>
                    <a:lnTo>
                      <a:pt x="831" y="370"/>
                    </a:lnTo>
                    <a:lnTo>
                      <a:pt x="860" y="380"/>
                    </a:lnTo>
                    <a:lnTo>
                      <a:pt x="876" y="438"/>
                    </a:lnTo>
                    <a:lnTo>
                      <a:pt x="816" y="501"/>
                    </a:lnTo>
                    <a:lnTo>
                      <a:pt x="756" y="565"/>
                    </a:lnTo>
                    <a:lnTo>
                      <a:pt x="667" y="565"/>
                    </a:lnTo>
                    <a:lnTo>
                      <a:pt x="468" y="623"/>
                    </a:lnTo>
                    <a:lnTo>
                      <a:pt x="0" y="668"/>
                    </a:lnTo>
                    <a:lnTo>
                      <a:pt x="569" y="689"/>
                    </a:lnTo>
                    <a:lnTo>
                      <a:pt x="726" y="681"/>
                    </a:lnTo>
                    <a:lnTo>
                      <a:pt x="652" y="662"/>
                    </a:lnTo>
                    <a:lnTo>
                      <a:pt x="756" y="648"/>
                    </a:lnTo>
                    <a:lnTo>
                      <a:pt x="921" y="652"/>
                    </a:lnTo>
                    <a:lnTo>
                      <a:pt x="876" y="667"/>
                    </a:lnTo>
                    <a:lnTo>
                      <a:pt x="1143" y="676"/>
                    </a:lnTo>
                    <a:lnTo>
                      <a:pt x="1297" y="686"/>
                    </a:lnTo>
                    <a:lnTo>
                      <a:pt x="1148" y="711"/>
                    </a:lnTo>
                    <a:lnTo>
                      <a:pt x="983" y="730"/>
                    </a:lnTo>
                    <a:lnTo>
                      <a:pt x="879" y="744"/>
                    </a:lnTo>
                    <a:lnTo>
                      <a:pt x="1178" y="740"/>
                    </a:lnTo>
                    <a:lnTo>
                      <a:pt x="1580" y="755"/>
                    </a:lnTo>
                    <a:lnTo>
                      <a:pt x="1898" y="754"/>
                    </a:lnTo>
                    <a:lnTo>
                      <a:pt x="2111" y="736"/>
                    </a:lnTo>
                    <a:lnTo>
                      <a:pt x="2284" y="733"/>
                    </a:lnTo>
                    <a:lnTo>
                      <a:pt x="2727" y="740"/>
                    </a:lnTo>
                    <a:lnTo>
                      <a:pt x="3090" y="715"/>
                    </a:lnTo>
                    <a:lnTo>
                      <a:pt x="3090" y="680"/>
                    </a:lnTo>
                    <a:lnTo>
                      <a:pt x="2923" y="681"/>
                    </a:lnTo>
                    <a:lnTo>
                      <a:pt x="2788" y="652"/>
                    </a:lnTo>
                    <a:lnTo>
                      <a:pt x="3090" y="642"/>
                    </a:lnTo>
                    <a:lnTo>
                      <a:pt x="3090" y="50"/>
                    </a:lnTo>
                  </a:path>
                </a:pathLst>
              </a:custGeom>
              <a:solidFill>
                <a:schemeClr val="bg2"/>
              </a:solidFill>
              <a:ln w="9525" cap="rnd">
                <a:noFill/>
                <a:round/>
                <a:headEnd/>
                <a:tailEnd/>
              </a:ln>
              <a:effectLst/>
            </p:spPr>
            <p:txBody>
              <a:bodyPr/>
              <a:lstStyle/>
              <a:p>
                <a:endParaRPr lang="en-US"/>
              </a:p>
            </p:txBody>
          </p:sp>
        </p:grpSp>
      </p:grpSp>
      <p:sp>
        <p:nvSpPr>
          <p:cNvPr id="26638" name="Rectangle 14"/>
          <p:cNvSpPr>
            <a:spLocks noGrp="1" noChangeArrowheads="1"/>
          </p:cNvSpPr>
          <p:nvPr>
            <p:ph type="title"/>
          </p:nvPr>
        </p:nvSpPr>
        <p:spPr bwMode="auto">
          <a:xfrm>
            <a:off x="685800" y="4572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6639" name="Rectangle 15"/>
          <p:cNvSpPr>
            <a:spLocks noGrp="1" noChangeArrowheads="1"/>
          </p:cNvSpPr>
          <p:nvPr>
            <p:ph type="body" idx="1"/>
          </p:nvPr>
        </p:nvSpPr>
        <p:spPr bwMode="auto">
          <a:xfrm>
            <a:off x="685800" y="18288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40" name="Rectangle 1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effectLst>
                  <a:outerShdw blurRad="38100" dist="38100" dir="2700000" algn="tl">
                    <a:srgbClr val="000000"/>
                  </a:outerShdw>
                </a:effectLst>
              </a:defRPr>
            </a:lvl1pPr>
          </a:lstStyle>
          <a:p>
            <a:endParaRPr lang="en-US"/>
          </a:p>
        </p:txBody>
      </p:sp>
      <p:sp>
        <p:nvSpPr>
          <p:cNvPr id="26641" name="Rectangle 1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effectLst>
                  <a:outerShdw blurRad="38100" dist="38100" dir="2700000" algn="tl">
                    <a:srgbClr val="000000"/>
                  </a:outerShdw>
                </a:effectLst>
              </a:defRPr>
            </a:lvl1pPr>
          </a:lstStyle>
          <a:p>
            <a:endParaRPr lang="en-US"/>
          </a:p>
        </p:txBody>
      </p:sp>
      <p:sp>
        <p:nvSpPr>
          <p:cNvPr id="26642" name="Rectangle 1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effectLst>
                  <a:outerShdw blurRad="38100" dist="38100" dir="2700000" algn="tl">
                    <a:srgbClr val="000000"/>
                  </a:outerShdw>
                </a:effectLst>
              </a:defRPr>
            </a:lvl1pPr>
          </a:lstStyle>
          <a:p>
            <a:fld id="{FA02842B-1EB2-446E-9C04-B8EEDB73215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4"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04" r:id="rId12"/>
    <p:sldLayoutId id="2147483705" r:id="rId13"/>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endParaRPr lang="en-US"/>
          </a:p>
        </p:txBody>
      </p:sp>
      <p:sp>
        <p:nvSpPr>
          <p:cNvPr id="317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2193FC0-900F-4C96-95D1-A140E4582AD0}" type="slidenum">
              <a:rPr lang="en-US"/>
              <a:pPr/>
              <a:t>‹#›</a:t>
            </a:fld>
            <a:endParaRPr lang="en-US"/>
          </a:p>
        </p:txBody>
      </p:sp>
      <p:grpSp>
        <p:nvGrpSpPr>
          <p:cNvPr id="31748" name="Group 4"/>
          <p:cNvGrpSpPr>
            <a:grpSpLocks/>
          </p:cNvGrpSpPr>
          <p:nvPr/>
        </p:nvGrpSpPr>
        <p:grpSpPr bwMode="auto">
          <a:xfrm>
            <a:off x="0" y="0"/>
            <a:ext cx="9140825" cy="6850063"/>
            <a:chOff x="0" y="0"/>
            <a:chExt cx="5758" cy="4315"/>
          </a:xfrm>
        </p:grpSpPr>
        <p:grpSp>
          <p:nvGrpSpPr>
            <p:cNvPr id="31749" name="Group 5"/>
            <p:cNvGrpSpPr>
              <a:grpSpLocks/>
            </p:cNvGrpSpPr>
            <p:nvPr userDrawn="1"/>
          </p:nvGrpSpPr>
          <p:grpSpPr bwMode="auto">
            <a:xfrm>
              <a:off x="1728" y="2230"/>
              <a:ext cx="4027" cy="2085"/>
              <a:chOff x="1728" y="2230"/>
              <a:chExt cx="4027" cy="2085"/>
            </a:xfrm>
          </p:grpSpPr>
          <p:sp>
            <p:nvSpPr>
              <p:cNvPr id="317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317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317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317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317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317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317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31757" name="Rectangle 13"/>
          <p:cNvSpPr>
            <a:spLocks noGrp="1" noRot="1" noChangeArrowheads="1"/>
          </p:cNvSpPr>
          <p:nvPr>
            <p:ph type="title"/>
          </p:nvPr>
        </p:nvSpPr>
        <p:spPr bwMode="auto">
          <a:xfrm>
            <a:off x="457200" y="304800"/>
            <a:ext cx="8305800"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1759" name="Rectangle 15"/>
          <p:cNvSpPr>
            <a:spLocks noGrp="1" noChangeArrowheads="1"/>
          </p:cNvSpPr>
          <p:nvPr>
            <p:ph type="body" idx="1"/>
          </p:nvPr>
        </p:nvSpPr>
        <p:spPr bwMode="auto">
          <a:xfrm>
            <a:off x="457200" y="2057400"/>
            <a:ext cx="82296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6"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iming>
    <p:tnLst>
      <p:par>
        <p:cTn id="1" dur="indefinite" restart="never" nodeType="tmRoot"/>
      </p:par>
    </p:tnLst>
  </p:timing>
  <p:txStyles>
    <p:titleStyle>
      <a:lvl1pPr algn="ctr" rtl="0" fontAlgn="base">
        <a:spcBef>
          <a:spcPct val="0"/>
        </a:spcBef>
        <a:spcAft>
          <a:spcPct val="0"/>
        </a:spcAft>
        <a:defRPr sz="4800" b="1">
          <a:solidFill>
            <a:schemeClr val="tx1"/>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800" b="1">
          <a:solidFill>
            <a:schemeClr val="tx1"/>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800" b="1">
          <a:solidFill>
            <a:schemeClr val="tx1"/>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800" b="1">
          <a:solidFill>
            <a:schemeClr val="tx1"/>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800" b="1">
          <a:solidFill>
            <a:schemeClr val="tx1"/>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800" b="1">
          <a:solidFill>
            <a:schemeClr val="tx1"/>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800" b="1">
          <a:solidFill>
            <a:schemeClr val="tx1"/>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800" b="1">
          <a:solidFill>
            <a:schemeClr val="tx1"/>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800" b="1">
          <a:solidFill>
            <a:schemeClr val="tx1"/>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b="1">
          <a:solidFill>
            <a:schemeClr val="hlink"/>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b="1">
          <a:solidFill>
            <a:srgbClr val="CC99FF"/>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b="1">
          <a:solidFill>
            <a:srgbClr val="CCCCFF"/>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5.jpeg"/></Relationships>
</file>

<file path=ppt/slides/_rels/slide1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1.xml"/></Relationships>
</file>

<file path=ppt/slides/_rels/slide1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1.xml"/></Relationships>
</file>

<file path=ppt/slides/_rels/slide1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1.xml"/></Relationships>
</file>

<file path=ppt/slides/_rels/slide1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1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0.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1.xml"/></Relationships>
</file>

<file path=ppt/slides/_rels/slide1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0.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1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1.xml"/></Relationships>
</file>

<file path=ppt/slides/_rels/slide16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1.xml"/></Relationships>
</file>

<file path=ppt/slides/_rels/slide16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1.xml"/></Relationships>
</file>

<file path=ppt/slides/_rels/slide1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5.xml"/></Relationships>
</file>

<file path=ppt/slides/_rels/slide16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0.xml"/></Relationships>
</file>

<file path=ppt/slides/_rels/slide17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0.xml"/></Relationships>
</file>

<file path=ppt/slides/_rels/slide17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0.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0.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1.xml"/><Relationship Id="rId1" Type="http://schemas.openxmlformats.org/officeDocument/2006/relationships/vmlDrawing" Target="../drawings/vmlDrawing9.vml"/><Relationship Id="rId4" Type="http://schemas.openxmlformats.org/officeDocument/2006/relationships/oleObject" Target="../embeddings/oleObject13.bin"/></Relationships>
</file>

<file path=ppt/slides/_rels/slide18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1.xml"/><Relationship Id="rId1" Type="http://schemas.openxmlformats.org/officeDocument/2006/relationships/vmlDrawing" Target="../drawings/vmlDrawing1.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6.xml"/><Relationship Id="rId1" Type="http://schemas.openxmlformats.org/officeDocument/2006/relationships/vmlDrawing" Target="../drawings/vmlDrawing3.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1.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1.xml"/><Relationship Id="rId1" Type="http://schemas.openxmlformats.org/officeDocument/2006/relationships/vmlDrawing" Target="../drawings/vmlDrawing5.v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6.xml"/><Relationship Id="rId1" Type="http://schemas.openxmlformats.org/officeDocument/2006/relationships/vmlDrawing" Target="../drawings/vmlDrawing6.v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1.xml"/><Relationship Id="rId1" Type="http://schemas.openxmlformats.org/officeDocument/2006/relationships/vmlDrawing" Target="../drawings/vmlDrawing7.vml"/></Relationships>
</file>

<file path=ppt/slides/_rels/slide9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400" y="457200"/>
            <a:ext cx="8991600" cy="1828800"/>
          </a:xfrm>
        </p:spPr>
        <p:txBody>
          <a:bodyPr/>
          <a:lstStyle/>
          <a:p>
            <a:pPr>
              <a:spcAft>
                <a:spcPct val="50000"/>
              </a:spcAft>
            </a:pPr>
            <a:r>
              <a:rPr lang="en-US" sz="4000" b="1" dirty="0" smtClean="0"/>
              <a:t>Changing Concepts in Periodontics: </a:t>
            </a:r>
            <a:r>
              <a:rPr lang="en-US" sz="3600" b="1" dirty="0" smtClean="0"/>
              <a:t>What the Dental Clinician Should Know</a:t>
            </a:r>
            <a:endParaRPr lang="en-US" sz="3600" b="1" dirty="0"/>
          </a:p>
        </p:txBody>
      </p:sp>
      <p:sp>
        <p:nvSpPr>
          <p:cNvPr id="5123" name="Rectangle 3"/>
          <p:cNvSpPr>
            <a:spLocks noGrp="1" noChangeArrowheads="1"/>
          </p:cNvSpPr>
          <p:nvPr>
            <p:ph type="subTitle" idx="1"/>
          </p:nvPr>
        </p:nvSpPr>
        <p:spPr>
          <a:xfrm>
            <a:off x="152400" y="5486400"/>
            <a:ext cx="6629400" cy="762000"/>
          </a:xfrm>
        </p:spPr>
        <p:txBody>
          <a:bodyPr/>
          <a:lstStyle/>
          <a:p>
            <a:r>
              <a:rPr lang="en-US" b="1" i="1" dirty="0">
                <a:solidFill>
                  <a:schemeClr val="tx2"/>
                </a:solidFill>
                <a:effectLst>
                  <a:outerShdw blurRad="38100" dist="38100" dir="2700000" algn="tl">
                    <a:srgbClr val="FFFFFF"/>
                  </a:outerShdw>
                </a:effectLst>
              </a:rPr>
              <a:t>William P. Lundergan, DDS, MA</a:t>
            </a:r>
          </a:p>
          <a:p>
            <a:endParaRPr lang="en-US" b="1" i="1" dirty="0">
              <a:solidFill>
                <a:schemeClr val="tx2"/>
              </a:solidFill>
              <a:effectLst>
                <a:outerShdw blurRad="38100" dist="38100" dir="2700000" algn="tl">
                  <a:srgbClr val="FFFFFF"/>
                </a:outerShdw>
              </a:effectLst>
            </a:endParaRPr>
          </a:p>
        </p:txBody>
      </p:sp>
      <p:sp>
        <p:nvSpPr>
          <p:cNvPr id="5124" name="Text Box 4"/>
          <p:cNvSpPr txBox="1">
            <a:spLocks noChangeArrowheads="1"/>
          </p:cNvSpPr>
          <p:nvPr/>
        </p:nvSpPr>
        <p:spPr bwMode="auto">
          <a:xfrm>
            <a:off x="838200" y="2667000"/>
            <a:ext cx="7315200" cy="2308324"/>
          </a:xfrm>
          <a:prstGeom prst="rect">
            <a:avLst/>
          </a:prstGeom>
          <a:noFill/>
          <a:ln w="9525">
            <a:noFill/>
            <a:miter lim="800000"/>
            <a:headEnd/>
            <a:tailEnd/>
          </a:ln>
          <a:effectLst/>
        </p:spPr>
        <p:txBody>
          <a:bodyPr>
            <a:spAutoFit/>
          </a:bodyPr>
          <a:lstStyle/>
          <a:p>
            <a:pPr>
              <a:spcBef>
                <a:spcPct val="50000"/>
              </a:spcBef>
            </a:pPr>
            <a:r>
              <a:rPr lang="en-US" sz="3200" b="1" dirty="0" smtClean="0"/>
              <a:t>University of the Pacific </a:t>
            </a:r>
            <a:br>
              <a:rPr lang="en-US" sz="3200" b="1" dirty="0" smtClean="0"/>
            </a:br>
            <a:r>
              <a:rPr lang="en-US" sz="3200" b="1" dirty="0" smtClean="0"/>
              <a:t>Arthur A. Dugoni School of Dentistry</a:t>
            </a:r>
          </a:p>
          <a:p>
            <a:pPr>
              <a:spcBef>
                <a:spcPct val="50000"/>
              </a:spcBef>
            </a:pPr>
            <a:r>
              <a:rPr lang="en-US" sz="3200" b="1" dirty="0" smtClean="0"/>
              <a:t>Annual Alumni Association Meeting</a:t>
            </a:r>
            <a:r>
              <a:rPr lang="en-US" sz="3200" b="1" dirty="0"/>
              <a:t/>
            </a:r>
            <a:br>
              <a:rPr lang="en-US" sz="3200" b="1" dirty="0"/>
            </a:br>
            <a:r>
              <a:rPr lang="en-US" sz="3200" b="1" dirty="0" smtClean="0"/>
              <a:t>March 9,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338138" y="2895600"/>
            <a:ext cx="8534400" cy="1143000"/>
          </a:xfrm>
          <a:noFill/>
          <a:ln/>
        </p:spPr>
        <p:txBody>
          <a:bodyPr/>
          <a:lstStyle/>
          <a:p>
            <a:pPr algn="l">
              <a:tabLst>
                <a:tab pos="4511675" algn="l"/>
              </a:tabLst>
            </a:pPr>
            <a:r>
              <a:rPr lang="en-US"/>
              <a:t>Gingivitis 	Periodontitis</a:t>
            </a:r>
          </a:p>
        </p:txBody>
      </p:sp>
      <p:sp>
        <p:nvSpPr>
          <p:cNvPr id="239620" name="Line 4"/>
          <p:cNvSpPr>
            <a:spLocks noChangeShapeType="1"/>
          </p:cNvSpPr>
          <p:nvPr/>
        </p:nvSpPr>
        <p:spPr bwMode="auto">
          <a:xfrm>
            <a:off x="3352800" y="3505200"/>
            <a:ext cx="1447800" cy="0"/>
          </a:xfrm>
          <a:prstGeom prst="line">
            <a:avLst/>
          </a:prstGeom>
          <a:noFill/>
          <a:ln w="76200">
            <a:solidFill>
              <a:srgbClr val="FF33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CIGNA Study</a:t>
            </a:r>
            <a:endParaRPr lang="en-US" dirty="0"/>
          </a:p>
        </p:txBody>
      </p:sp>
      <p:sp>
        <p:nvSpPr>
          <p:cNvPr id="3" name="Content Placeholder 2"/>
          <p:cNvSpPr>
            <a:spLocks noGrp="1"/>
          </p:cNvSpPr>
          <p:nvPr>
            <p:ph sz="half" idx="1"/>
          </p:nvPr>
        </p:nvSpPr>
        <p:spPr>
          <a:xfrm>
            <a:off x="609600" y="2057400"/>
            <a:ext cx="7772400" cy="4068763"/>
          </a:xfrm>
        </p:spPr>
        <p:txBody>
          <a:bodyPr/>
          <a:lstStyle/>
          <a:p>
            <a:r>
              <a:rPr lang="en-US" dirty="0" smtClean="0"/>
              <a:t>Group 1: perio treatment at baseline and regular maintenance (1,355)</a:t>
            </a:r>
          </a:p>
          <a:p>
            <a:r>
              <a:rPr lang="en-US" dirty="0" smtClean="0"/>
              <a:t>Group 2: perio treatment prior to baseline without regular maintenance (2,094)</a:t>
            </a:r>
          </a:p>
          <a:p>
            <a:r>
              <a:rPr lang="en-US" dirty="0" smtClean="0"/>
              <a:t>Group 2 had average medical cost of $2,483.00 per patient greater than Group 1</a:t>
            </a:r>
          </a:p>
        </p:txBody>
      </p:sp>
      <p:sp>
        <p:nvSpPr>
          <p:cNvPr id="5" name="TextBox 4"/>
          <p:cNvSpPr txBox="1"/>
          <p:nvPr/>
        </p:nvSpPr>
        <p:spPr>
          <a:xfrm>
            <a:off x="4800600" y="5715000"/>
            <a:ext cx="3429000" cy="369332"/>
          </a:xfrm>
          <a:prstGeom prst="rect">
            <a:avLst/>
          </a:prstGeom>
          <a:noFill/>
        </p:spPr>
        <p:txBody>
          <a:bodyPr wrap="square" rtlCol="0">
            <a:spAutoFit/>
          </a:bodyPr>
          <a:lstStyle/>
          <a:p>
            <a:r>
              <a:rPr lang="en-US" b="1" i="1" dirty="0" smtClean="0"/>
              <a:t>IADR, 2011</a:t>
            </a:r>
            <a:endParaRPr lang="en-US" b="1" i="1"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rrowheads="1"/>
          </p:cNvSpPr>
          <p:nvPr>
            <p:ph type="title"/>
          </p:nvPr>
        </p:nvSpPr>
        <p:spPr>
          <a:xfrm>
            <a:off x="203200" y="304800"/>
            <a:ext cx="8737600" cy="1447800"/>
          </a:xfrm>
        </p:spPr>
        <p:txBody>
          <a:bodyPr/>
          <a:lstStyle/>
          <a:p>
            <a:r>
              <a:rPr lang="en-US"/>
              <a:t>Periodontal Disease &amp; Respiratory Disease</a:t>
            </a:r>
          </a:p>
        </p:txBody>
      </p:sp>
      <p:sp>
        <p:nvSpPr>
          <p:cNvPr id="353283" name="Rectangle 3"/>
          <p:cNvSpPr>
            <a:spLocks noGrp="1" noChangeArrowheads="1"/>
          </p:cNvSpPr>
          <p:nvPr>
            <p:ph type="body" idx="1"/>
          </p:nvPr>
        </p:nvSpPr>
        <p:spPr>
          <a:xfrm>
            <a:off x="271463" y="2514600"/>
            <a:ext cx="8389937" cy="2971800"/>
          </a:xfrm>
        </p:spPr>
        <p:txBody>
          <a:bodyPr/>
          <a:lstStyle/>
          <a:p>
            <a:r>
              <a:rPr lang="en-US"/>
              <a:t>Nursing home residents</a:t>
            </a:r>
          </a:p>
          <a:p>
            <a:r>
              <a:rPr lang="en-US"/>
              <a:t>Oral care vs. no oral care</a:t>
            </a:r>
          </a:p>
          <a:p>
            <a:r>
              <a:rPr lang="en-US"/>
              <a:t>11% vs. 19% incidence of pneumonia</a:t>
            </a:r>
          </a:p>
          <a:p>
            <a:r>
              <a:rPr lang="en-US"/>
              <a:t>8% vs. 16% pneumonia related mortality</a:t>
            </a:r>
          </a:p>
        </p:txBody>
      </p:sp>
      <p:sp>
        <p:nvSpPr>
          <p:cNvPr id="353284" name="Text Box 4"/>
          <p:cNvSpPr txBox="1">
            <a:spLocks noChangeArrowheads="1"/>
          </p:cNvSpPr>
          <p:nvPr/>
        </p:nvSpPr>
        <p:spPr bwMode="auto">
          <a:xfrm>
            <a:off x="2590800" y="5791200"/>
            <a:ext cx="6350000" cy="457200"/>
          </a:xfrm>
          <a:prstGeom prst="rect">
            <a:avLst/>
          </a:prstGeom>
          <a:noFill/>
          <a:ln w="9525">
            <a:noFill/>
            <a:miter lim="800000"/>
            <a:headEnd/>
            <a:tailEnd/>
          </a:ln>
          <a:effectLst/>
        </p:spPr>
        <p:txBody>
          <a:bodyPr>
            <a:spAutoFit/>
          </a:bodyPr>
          <a:lstStyle/>
          <a:p>
            <a:pPr algn="l">
              <a:spcBef>
                <a:spcPct val="50000"/>
              </a:spcBef>
            </a:pPr>
            <a:r>
              <a:rPr lang="en-US" sz="2400" b="1" i="1"/>
              <a:t>Yoneyama et al, J. Am. Geriatr. Soc., 2002</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rrowheads="1"/>
          </p:cNvSpPr>
          <p:nvPr>
            <p:ph type="title"/>
          </p:nvPr>
        </p:nvSpPr>
        <p:spPr>
          <a:xfrm>
            <a:off x="228600" y="274638"/>
            <a:ext cx="8763000" cy="1858962"/>
          </a:xfrm>
        </p:spPr>
        <p:txBody>
          <a:bodyPr/>
          <a:lstStyle/>
          <a:p>
            <a:r>
              <a:rPr lang="en-US"/>
              <a:t>Oral Hygiene Intervention / Pneumonia</a:t>
            </a:r>
          </a:p>
        </p:txBody>
      </p:sp>
      <p:sp>
        <p:nvSpPr>
          <p:cNvPr id="366595" name="Rectangle 3"/>
          <p:cNvSpPr>
            <a:spLocks noGrp="1" noChangeArrowheads="1"/>
          </p:cNvSpPr>
          <p:nvPr>
            <p:ph type="body" idx="1"/>
          </p:nvPr>
        </p:nvSpPr>
        <p:spPr>
          <a:xfrm>
            <a:off x="1600200" y="2590800"/>
            <a:ext cx="6096000" cy="2362200"/>
          </a:xfrm>
        </p:spPr>
        <p:txBody>
          <a:bodyPr/>
          <a:lstStyle/>
          <a:p>
            <a:r>
              <a:rPr lang="en-US"/>
              <a:t>Systematic review</a:t>
            </a:r>
          </a:p>
          <a:p>
            <a:r>
              <a:rPr lang="en-US"/>
              <a:t>Meta-analysis / odds ratios</a:t>
            </a:r>
          </a:p>
          <a:p>
            <a:r>
              <a:rPr lang="en-US"/>
              <a:t>N=497 (5 studies); OR=3.7</a:t>
            </a:r>
          </a:p>
        </p:txBody>
      </p:sp>
      <p:sp>
        <p:nvSpPr>
          <p:cNvPr id="366596" name="Text Box 4"/>
          <p:cNvSpPr txBox="1">
            <a:spLocks noChangeArrowheads="1"/>
          </p:cNvSpPr>
          <p:nvPr/>
        </p:nvSpPr>
        <p:spPr bwMode="auto">
          <a:xfrm>
            <a:off x="3429000" y="5697538"/>
            <a:ext cx="5486400" cy="779462"/>
          </a:xfrm>
          <a:prstGeom prst="rect">
            <a:avLst/>
          </a:prstGeom>
          <a:noFill/>
          <a:ln w="9525">
            <a:noFill/>
            <a:miter lim="800000"/>
            <a:headEnd/>
            <a:tailEnd/>
          </a:ln>
          <a:effectLst/>
        </p:spPr>
        <p:txBody>
          <a:bodyPr>
            <a:spAutoFit/>
          </a:bodyPr>
          <a:lstStyle/>
          <a:p>
            <a:pPr algn="l">
              <a:spcBef>
                <a:spcPct val="50000"/>
              </a:spcBef>
            </a:pPr>
            <a:r>
              <a:rPr lang="en-US" b="1" i="1"/>
              <a:t>Scannapieco et al, Annals of Perio., Dec. 2003</a:t>
            </a:r>
          </a:p>
          <a:p>
            <a:pPr algn="l">
              <a:spcBef>
                <a:spcPct val="50000"/>
              </a:spcBef>
            </a:pP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rrowheads="1"/>
          </p:cNvSpPr>
          <p:nvPr>
            <p:ph type="title"/>
          </p:nvPr>
        </p:nvSpPr>
        <p:spPr>
          <a:xfrm>
            <a:off x="457200" y="304800"/>
            <a:ext cx="8305800" cy="1173163"/>
          </a:xfrm>
        </p:spPr>
        <p:txBody>
          <a:bodyPr/>
          <a:lstStyle/>
          <a:p>
            <a:r>
              <a:rPr lang="en-US" sz="5400"/>
              <a:t>Consensus Report</a:t>
            </a:r>
          </a:p>
        </p:txBody>
      </p:sp>
      <p:sp>
        <p:nvSpPr>
          <p:cNvPr id="368643" name="Rectangle 3"/>
          <p:cNvSpPr>
            <a:spLocks noGrp="1" noChangeArrowheads="1"/>
          </p:cNvSpPr>
          <p:nvPr>
            <p:ph type="body" idx="1"/>
          </p:nvPr>
        </p:nvSpPr>
        <p:spPr>
          <a:xfrm>
            <a:off x="457200" y="1905000"/>
            <a:ext cx="8229600" cy="3657600"/>
          </a:xfrm>
        </p:spPr>
        <p:txBody>
          <a:bodyPr/>
          <a:lstStyle/>
          <a:p>
            <a:pPr marL="0" indent="0">
              <a:buFont typeface="Wingdings" pitchFamily="2" charset="2"/>
              <a:buNone/>
            </a:pPr>
            <a:r>
              <a:rPr lang="en-US"/>
              <a:t>Moderate evidence suggests that the incidence of noscomical pneumonia in institutionalized subjects, including those of intensive care units and nursing homes, may be reduced by improving oral hygiene, which can be achieved by both mechanical or chemical approaches</a:t>
            </a:r>
          </a:p>
        </p:txBody>
      </p:sp>
      <p:sp>
        <p:nvSpPr>
          <p:cNvPr id="368644" name="Text Box 4"/>
          <p:cNvSpPr txBox="1">
            <a:spLocks noChangeArrowheads="1"/>
          </p:cNvSpPr>
          <p:nvPr/>
        </p:nvSpPr>
        <p:spPr bwMode="auto">
          <a:xfrm>
            <a:off x="4953000" y="5881688"/>
            <a:ext cx="3733800" cy="366712"/>
          </a:xfrm>
          <a:prstGeom prst="rect">
            <a:avLst/>
          </a:prstGeom>
          <a:noFill/>
          <a:ln w="9525">
            <a:noFill/>
            <a:miter lim="800000"/>
            <a:headEnd/>
            <a:tailEnd/>
          </a:ln>
          <a:effectLst/>
        </p:spPr>
        <p:txBody>
          <a:bodyPr>
            <a:spAutoFit/>
          </a:bodyPr>
          <a:lstStyle/>
          <a:p>
            <a:pPr algn="l">
              <a:spcBef>
                <a:spcPct val="50000"/>
              </a:spcBef>
            </a:pPr>
            <a:r>
              <a:rPr lang="en-US" b="1" i="1"/>
              <a:t>Annals of Perio., Dec. 2003</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rrowheads="1"/>
          </p:cNvSpPr>
          <p:nvPr>
            <p:ph type="title"/>
          </p:nvPr>
        </p:nvSpPr>
        <p:spPr>
          <a:xfrm>
            <a:off x="1016000" y="2057400"/>
            <a:ext cx="7213600" cy="3429000"/>
          </a:xfrm>
        </p:spPr>
        <p:txBody>
          <a:bodyPr/>
          <a:lstStyle/>
          <a:p>
            <a:pPr algn="l"/>
            <a:r>
              <a:rPr lang="en-US" sz="4000">
                <a:solidFill>
                  <a:schemeClr val="hlink"/>
                </a:solidFill>
              </a:rPr>
              <a:t>We must now consider that periodontal infections may also play a significant role in systemic health.</a:t>
            </a:r>
          </a:p>
        </p:txBody>
      </p:sp>
      <p:sp>
        <p:nvSpPr>
          <p:cNvPr id="355331" name="Text Box 3"/>
          <p:cNvSpPr txBox="1">
            <a:spLocks noChangeArrowheads="1"/>
          </p:cNvSpPr>
          <p:nvPr/>
        </p:nvSpPr>
        <p:spPr bwMode="auto">
          <a:xfrm>
            <a:off x="990600" y="533400"/>
            <a:ext cx="6781800" cy="914400"/>
          </a:xfrm>
          <a:prstGeom prst="rect">
            <a:avLst/>
          </a:prstGeom>
          <a:noFill/>
          <a:ln w="9525">
            <a:noFill/>
            <a:miter lim="800000"/>
            <a:headEnd/>
            <a:tailEnd/>
          </a:ln>
          <a:effectLst/>
        </p:spPr>
        <p:txBody>
          <a:bodyPr>
            <a:spAutoFit/>
          </a:bodyPr>
          <a:lstStyle/>
          <a:p>
            <a:pPr>
              <a:spcBef>
                <a:spcPct val="50000"/>
              </a:spcBef>
            </a:pPr>
            <a:r>
              <a:rPr lang="en-US" sz="5400" b="1"/>
              <a:t>Summary</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533400" y="1219200"/>
            <a:ext cx="7848600" cy="2743200"/>
          </a:xfrm>
        </p:spPr>
        <p:txBody>
          <a:bodyPr/>
          <a:lstStyle/>
          <a:p>
            <a:r>
              <a:rPr lang="en-US" sz="5400" dirty="0"/>
              <a:t>Periodontal </a:t>
            </a:r>
            <a:r>
              <a:rPr lang="en-US" sz="5400" dirty="0" smtClean="0"/>
              <a:t>Examination, Diagnosis and Risk Assessment</a:t>
            </a:r>
            <a:endParaRPr lang="en-US" sz="54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Grp="1" noChangeArrowheads="1"/>
          </p:cNvSpPr>
          <p:nvPr>
            <p:ph type="ctrTitle"/>
          </p:nvPr>
        </p:nvSpPr>
        <p:spPr>
          <a:xfrm>
            <a:off x="228600" y="1143000"/>
            <a:ext cx="8686800" cy="4495800"/>
          </a:xfrm>
        </p:spPr>
        <p:txBody>
          <a:bodyPr/>
          <a:lstStyle/>
          <a:p>
            <a:pPr algn="l"/>
            <a:r>
              <a:rPr lang="en-US" sz="4800"/>
              <a:t>Non-diagnosis, under treatment and inappropriate treatment of periodontal disease are major causes of tooth loss.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Rot="1" noChangeArrowheads="1"/>
          </p:cNvSpPr>
          <p:nvPr>
            <p:ph type="title"/>
          </p:nvPr>
        </p:nvSpPr>
        <p:spPr>
          <a:xfrm>
            <a:off x="338138" y="914400"/>
            <a:ext cx="8467725" cy="4495800"/>
          </a:xfrm>
        </p:spPr>
        <p:txBody>
          <a:bodyPr/>
          <a:lstStyle/>
          <a:p>
            <a:pPr algn="l"/>
            <a:r>
              <a:rPr lang="en-US"/>
              <a:t>All patients must be screened on a regular basis, with comprehensive exams when disease is detected.</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noRot="1" noChangeArrowheads="1"/>
          </p:cNvSpPr>
          <p:nvPr>
            <p:ph type="title"/>
          </p:nvPr>
        </p:nvSpPr>
        <p:spPr>
          <a:xfrm>
            <a:off x="457200" y="277813"/>
            <a:ext cx="8305800" cy="1474787"/>
          </a:xfrm>
        </p:spPr>
        <p:txBody>
          <a:bodyPr/>
          <a:lstStyle/>
          <a:p>
            <a:r>
              <a:rPr lang="en-US"/>
              <a:t>Periodontal Screening and Recording (PSR)</a:t>
            </a:r>
          </a:p>
        </p:txBody>
      </p:sp>
      <p:sp>
        <p:nvSpPr>
          <p:cNvPr id="1216515" name="Rectangle 3"/>
          <p:cNvSpPr>
            <a:spLocks noGrp="1" noChangeArrowheads="1"/>
          </p:cNvSpPr>
          <p:nvPr>
            <p:ph type="body" idx="1"/>
          </p:nvPr>
        </p:nvSpPr>
        <p:spPr>
          <a:xfrm>
            <a:off x="457200" y="2057400"/>
            <a:ext cx="8382000" cy="4343400"/>
          </a:xfrm>
        </p:spPr>
        <p:txBody>
          <a:bodyPr/>
          <a:lstStyle/>
          <a:p>
            <a:r>
              <a:rPr lang="en-US"/>
              <a:t>Screening exam designed jointly by the AAP and ADA</a:t>
            </a:r>
          </a:p>
          <a:p>
            <a:r>
              <a:rPr lang="en-US"/>
              <a:t>Promotes early detection and tx</a:t>
            </a:r>
          </a:p>
          <a:p>
            <a:r>
              <a:rPr lang="en-US"/>
              <a:t>Allows rapid assessment and recording</a:t>
            </a:r>
          </a:p>
          <a:p>
            <a:r>
              <a:rPr lang="en-US"/>
              <a:t>Does </a:t>
            </a:r>
            <a:r>
              <a:rPr lang="en-US" u="sng"/>
              <a:t>not</a:t>
            </a:r>
            <a:r>
              <a:rPr lang="en-US"/>
              <a:t> replace the need for a comprehensive periodontal exam</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body" idx="1"/>
          </p:nvPr>
        </p:nvSpPr>
        <p:spPr>
          <a:xfrm>
            <a:off x="228600" y="1524000"/>
            <a:ext cx="8686800" cy="5029200"/>
          </a:xfrm>
        </p:spPr>
        <p:txBody>
          <a:bodyPr/>
          <a:lstStyle/>
          <a:p>
            <a:pPr>
              <a:lnSpc>
                <a:spcPct val="90000"/>
              </a:lnSpc>
            </a:pPr>
            <a:r>
              <a:rPr lang="en-US"/>
              <a:t>W.H.O. probe</a:t>
            </a:r>
          </a:p>
          <a:p>
            <a:pPr>
              <a:lnSpc>
                <a:spcPct val="90000"/>
              </a:lnSpc>
            </a:pPr>
            <a:r>
              <a:rPr lang="en-US"/>
              <a:t>0.5 mm ball tip</a:t>
            </a:r>
          </a:p>
          <a:p>
            <a:pPr>
              <a:lnSpc>
                <a:spcPct val="90000"/>
              </a:lnSpc>
            </a:pPr>
            <a:r>
              <a:rPr lang="en-US"/>
              <a:t>3.5 mm and 5.5 mm markings</a:t>
            </a:r>
          </a:p>
          <a:p>
            <a:pPr>
              <a:lnSpc>
                <a:spcPct val="90000"/>
              </a:lnSpc>
            </a:pPr>
            <a:r>
              <a:rPr lang="en-US"/>
              <a:t>Scores by sextant</a:t>
            </a:r>
          </a:p>
          <a:p>
            <a:pPr>
              <a:lnSpc>
                <a:spcPct val="90000"/>
              </a:lnSpc>
            </a:pPr>
            <a:r>
              <a:rPr lang="en-US"/>
              <a:t>Six sites per tooth</a:t>
            </a:r>
          </a:p>
          <a:p>
            <a:pPr>
              <a:lnSpc>
                <a:spcPct val="90000"/>
              </a:lnSpc>
            </a:pPr>
            <a:r>
              <a:rPr lang="en-US"/>
              <a:t>Highest score recorded per sextant</a:t>
            </a:r>
          </a:p>
          <a:p>
            <a:pPr>
              <a:lnSpc>
                <a:spcPct val="90000"/>
              </a:lnSpc>
            </a:pPr>
            <a:r>
              <a:rPr lang="en-US"/>
              <a:t>An * added if other clinical abnormalities</a:t>
            </a:r>
          </a:p>
        </p:txBody>
      </p:sp>
      <p:pic>
        <p:nvPicPr>
          <p:cNvPr id="1217539" name="Picture 3" descr="WHO_probe"/>
          <p:cNvPicPr>
            <a:picLocks noChangeAspect="1" noChangeArrowheads="1"/>
          </p:cNvPicPr>
          <p:nvPr/>
        </p:nvPicPr>
        <p:blipFill>
          <a:blip r:embed="rId2" cstate="print"/>
          <a:srcRect/>
          <a:stretch>
            <a:fillRect/>
          </a:stretch>
        </p:blipFill>
        <p:spPr bwMode="auto">
          <a:xfrm>
            <a:off x="4495800" y="381000"/>
            <a:ext cx="4267200" cy="2076450"/>
          </a:xfrm>
          <a:prstGeom prst="rect">
            <a:avLst/>
          </a:prstGeom>
          <a:noFill/>
          <a:ln w="2857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71463" y="304800"/>
            <a:ext cx="8601075" cy="1219200"/>
          </a:xfrm>
          <a:noFill/>
          <a:ln/>
        </p:spPr>
        <p:txBody>
          <a:bodyPr/>
          <a:lstStyle/>
          <a:p>
            <a:r>
              <a:rPr lang="en-US"/>
              <a:t>Experimental Periodontitis Model</a:t>
            </a:r>
          </a:p>
        </p:txBody>
      </p:sp>
      <p:pic>
        <p:nvPicPr>
          <p:cNvPr id="36867" name="Picture 3" descr="slide5"/>
          <p:cNvPicPr>
            <a:picLocks noChangeAspect="1" noChangeArrowheads="1"/>
          </p:cNvPicPr>
          <p:nvPr/>
        </p:nvPicPr>
        <p:blipFill>
          <a:blip r:embed="rId2" cstate="print"/>
          <a:srcRect/>
          <a:stretch>
            <a:fillRect/>
          </a:stretch>
        </p:blipFill>
        <p:spPr bwMode="auto">
          <a:xfrm>
            <a:off x="349250" y="1905000"/>
            <a:ext cx="3173413" cy="4343400"/>
          </a:xfrm>
          <a:prstGeom prst="rect">
            <a:avLst/>
          </a:prstGeom>
          <a:noFill/>
        </p:spPr>
      </p:pic>
      <p:sp>
        <p:nvSpPr>
          <p:cNvPr id="36868" name="Rectangle 4"/>
          <p:cNvSpPr>
            <a:spLocks noChangeArrowheads="1"/>
          </p:cNvSpPr>
          <p:nvPr/>
        </p:nvSpPr>
        <p:spPr bwMode="auto">
          <a:xfrm>
            <a:off x="3860800" y="2209800"/>
            <a:ext cx="5011738" cy="4267200"/>
          </a:xfrm>
          <a:prstGeom prst="rect">
            <a:avLst/>
          </a:prstGeom>
          <a:noFill/>
          <a:ln w="9525">
            <a:noFill/>
            <a:miter lim="800000"/>
            <a:headEnd/>
            <a:tailEnd/>
          </a:ln>
          <a:effectLst/>
        </p:spPr>
        <p:txBody>
          <a:bodyPr anchor="ctr"/>
          <a:lstStyle/>
          <a:p>
            <a:pPr algn="l" eaLnBrk="1" hangingPunct="1"/>
            <a:r>
              <a:rPr lang="en-US" sz="3600" b="1">
                <a:effectLst>
                  <a:outerShdw blurRad="38100" dist="38100" dir="2700000" algn="tl">
                    <a:srgbClr val="000000"/>
                  </a:outerShdw>
                </a:effectLst>
              </a:rPr>
              <a:t>Conclusion:  Conversion from gingivitis to periodontitis cannot be explained by plaque accumulation alone. </a:t>
            </a:r>
            <a:br>
              <a:rPr lang="en-US" sz="3600" b="1">
                <a:effectLst>
                  <a:outerShdw blurRad="38100" dist="38100" dir="2700000" algn="tl">
                    <a:srgbClr val="000000"/>
                  </a:outerShdw>
                </a:effectLst>
              </a:rPr>
            </a:br>
            <a:r>
              <a:rPr lang="en-US" sz="3600" b="1">
                <a:effectLst>
                  <a:outerShdw blurRad="38100" dist="38100" dir="2700000" algn="tl">
                    <a:srgbClr val="000000"/>
                  </a:outerShdw>
                </a:effectLst>
              </a:rPr>
              <a:t>			</a:t>
            </a:r>
            <a:r>
              <a:rPr lang="en-US" sz="2400" b="1" i="1">
                <a:effectLst>
                  <a:outerShdw blurRad="38100" dist="38100" dir="2700000" algn="tl">
                    <a:srgbClr val="000000"/>
                  </a:outerShdw>
                </a:effectLst>
              </a:rPr>
              <a:t>(Lindhe, 1976)</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p:cNvSpPr>
            <a:spLocks noGrp="1" noRot="1" noChangeArrowheads="1"/>
          </p:cNvSpPr>
          <p:nvPr>
            <p:ph type="title"/>
          </p:nvPr>
        </p:nvSpPr>
        <p:spPr/>
        <p:txBody>
          <a:bodyPr/>
          <a:lstStyle/>
          <a:p>
            <a:r>
              <a:rPr lang="en-US" sz="5400"/>
              <a:t>Parameters of Care</a:t>
            </a:r>
          </a:p>
        </p:txBody>
      </p:sp>
      <p:sp>
        <p:nvSpPr>
          <p:cNvPr id="1230851" name="Rectangle 3"/>
          <p:cNvSpPr>
            <a:spLocks noGrp="1" noChangeArrowheads="1"/>
          </p:cNvSpPr>
          <p:nvPr>
            <p:ph type="body" idx="1"/>
          </p:nvPr>
        </p:nvSpPr>
        <p:spPr>
          <a:xfrm>
            <a:off x="1676400" y="2400300"/>
            <a:ext cx="6553200" cy="2944813"/>
          </a:xfrm>
        </p:spPr>
        <p:txBody>
          <a:bodyPr/>
          <a:lstStyle/>
          <a:p>
            <a:r>
              <a:rPr lang="en-US" b="0"/>
              <a:t>Periodontal examination</a:t>
            </a:r>
          </a:p>
          <a:p>
            <a:r>
              <a:rPr lang="en-US" b="0"/>
              <a:t>Periodontal diagnosis</a:t>
            </a:r>
          </a:p>
          <a:p>
            <a:r>
              <a:rPr lang="en-US" b="0"/>
              <a:t>Informed consent</a:t>
            </a:r>
          </a:p>
          <a:p>
            <a:r>
              <a:rPr lang="en-US" b="0"/>
              <a:t>Re-evaluation</a:t>
            </a:r>
          </a:p>
          <a:p>
            <a:r>
              <a:rPr lang="en-US" b="0"/>
              <a:t>Periodontal maintenance</a:t>
            </a:r>
          </a:p>
          <a:p>
            <a:endParaRPr lang="en-US" b="0"/>
          </a:p>
        </p:txBody>
      </p:sp>
      <p:sp>
        <p:nvSpPr>
          <p:cNvPr id="1230852" name="Text Box 4"/>
          <p:cNvSpPr txBox="1">
            <a:spLocks noChangeArrowheads="1"/>
          </p:cNvSpPr>
          <p:nvPr/>
        </p:nvSpPr>
        <p:spPr bwMode="auto">
          <a:xfrm>
            <a:off x="4953000" y="6019800"/>
            <a:ext cx="3733800" cy="366713"/>
          </a:xfrm>
          <a:prstGeom prst="rect">
            <a:avLst/>
          </a:prstGeom>
          <a:noFill/>
          <a:ln w="9525">
            <a:noFill/>
            <a:miter lim="800000"/>
            <a:headEnd/>
            <a:tailEnd/>
          </a:ln>
          <a:effectLst/>
        </p:spPr>
        <p:txBody>
          <a:bodyPr>
            <a:spAutoFit/>
          </a:bodyPr>
          <a:lstStyle/>
          <a:p>
            <a:pPr algn="l" eaLnBrk="1" hangingPunct="1">
              <a:spcBef>
                <a:spcPct val="50000"/>
              </a:spcBef>
            </a:pPr>
            <a:r>
              <a:rPr lang="en-US" b="1" i="1"/>
              <a:t>J. Perio Supplement, May 2000</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Rot="1" noChangeArrowheads="1"/>
          </p:cNvSpPr>
          <p:nvPr>
            <p:ph type="title"/>
          </p:nvPr>
        </p:nvSpPr>
        <p:spPr/>
        <p:txBody>
          <a:bodyPr/>
          <a:lstStyle/>
          <a:p>
            <a:r>
              <a:rPr lang="en-US"/>
              <a:t>Parameter on Comprehensive Periodontal Examination:</a:t>
            </a:r>
          </a:p>
        </p:txBody>
      </p:sp>
      <p:sp>
        <p:nvSpPr>
          <p:cNvPr id="1231875" name="Rectangle 3"/>
          <p:cNvSpPr>
            <a:spLocks noGrp="1" noChangeArrowheads="1"/>
          </p:cNvSpPr>
          <p:nvPr>
            <p:ph type="body" idx="1"/>
          </p:nvPr>
        </p:nvSpPr>
        <p:spPr>
          <a:xfrm>
            <a:off x="609600" y="1600200"/>
            <a:ext cx="8229600" cy="4525963"/>
          </a:xfrm>
        </p:spPr>
        <p:txBody>
          <a:bodyPr/>
          <a:lstStyle/>
          <a:p>
            <a:pPr>
              <a:lnSpc>
                <a:spcPct val="90000"/>
              </a:lnSpc>
            </a:pPr>
            <a:endParaRPr lang="en-US" b="0"/>
          </a:p>
          <a:p>
            <a:pPr>
              <a:lnSpc>
                <a:spcPct val="90000"/>
              </a:lnSpc>
            </a:pPr>
            <a:r>
              <a:rPr lang="en-US" b="0"/>
              <a:t>Med. Hx.</a:t>
            </a:r>
          </a:p>
          <a:p>
            <a:pPr>
              <a:lnSpc>
                <a:spcPct val="90000"/>
              </a:lnSpc>
            </a:pPr>
            <a:r>
              <a:rPr lang="en-US" b="0"/>
              <a:t>Dent. Hx.</a:t>
            </a:r>
          </a:p>
          <a:p>
            <a:pPr>
              <a:lnSpc>
                <a:spcPct val="90000"/>
              </a:lnSpc>
            </a:pPr>
            <a:r>
              <a:rPr lang="en-US" b="0"/>
              <a:t>EOE &amp; IOE</a:t>
            </a:r>
          </a:p>
          <a:p>
            <a:pPr>
              <a:lnSpc>
                <a:spcPct val="90000"/>
              </a:lnSpc>
            </a:pPr>
            <a:r>
              <a:rPr lang="en-US" b="0"/>
              <a:t>Radiographs  (current)</a:t>
            </a:r>
          </a:p>
          <a:p>
            <a:pPr>
              <a:lnSpc>
                <a:spcPct val="90000"/>
              </a:lnSpc>
            </a:pPr>
            <a:r>
              <a:rPr lang="en-US" b="0"/>
              <a:t>Teeth evaluated (caries, mobility, etc.)</a:t>
            </a:r>
          </a:p>
          <a:p>
            <a:pPr>
              <a:lnSpc>
                <a:spcPct val="90000"/>
              </a:lnSpc>
            </a:pPr>
            <a:r>
              <a:rPr lang="en-US" b="0"/>
              <a:t>Plaque and calculus presence and distribution</a:t>
            </a:r>
          </a:p>
          <a:p>
            <a:pPr>
              <a:lnSpc>
                <a:spcPct val="90000"/>
              </a:lnSpc>
              <a:buFont typeface="Wingdings" pitchFamily="2" charset="2"/>
              <a:buNone/>
            </a:pPr>
            <a:endParaRPr lang="en-US" b="0"/>
          </a:p>
        </p:txBody>
      </p:sp>
      <p:sp>
        <p:nvSpPr>
          <p:cNvPr id="1231876" name="Text Box 4"/>
          <p:cNvSpPr txBox="1">
            <a:spLocks noChangeArrowheads="1"/>
          </p:cNvSpPr>
          <p:nvPr/>
        </p:nvSpPr>
        <p:spPr bwMode="auto">
          <a:xfrm>
            <a:off x="5257800" y="6110288"/>
            <a:ext cx="3200400" cy="366712"/>
          </a:xfrm>
          <a:prstGeom prst="rect">
            <a:avLst/>
          </a:prstGeom>
          <a:noFill/>
          <a:ln w="9525">
            <a:noFill/>
            <a:miter lim="800000"/>
            <a:headEnd/>
            <a:tailEnd/>
          </a:ln>
          <a:effectLst/>
        </p:spPr>
        <p:txBody>
          <a:bodyPr>
            <a:spAutoFit/>
          </a:bodyPr>
          <a:lstStyle/>
          <a:p>
            <a:pPr algn="l" eaLnBrk="1" hangingPunct="1">
              <a:spcBef>
                <a:spcPct val="50000"/>
              </a:spcBef>
            </a:pPr>
            <a:r>
              <a:rPr lang="en-US" b="1" i="1"/>
              <a:t>Parameters of Care, 2000</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Rot="1" noChangeArrowheads="1"/>
          </p:cNvSpPr>
          <p:nvPr>
            <p:ph type="title"/>
          </p:nvPr>
        </p:nvSpPr>
        <p:spPr>
          <a:xfrm>
            <a:off x="457200" y="552450"/>
            <a:ext cx="8153400" cy="1276350"/>
          </a:xfrm>
        </p:spPr>
        <p:txBody>
          <a:bodyPr/>
          <a:lstStyle/>
          <a:p>
            <a:r>
              <a:rPr lang="en-US"/>
              <a:t>Parameter on Comprehensive Periodontal Examination:</a:t>
            </a:r>
          </a:p>
        </p:txBody>
      </p:sp>
      <p:sp>
        <p:nvSpPr>
          <p:cNvPr id="1232899" name="Rectangle 3"/>
          <p:cNvSpPr>
            <a:spLocks noGrp="1" noChangeArrowheads="1"/>
          </p:cNvSpPr>
          <p:nvPr>
            <p:ph type="body" idx="1"/>
          </p:nvPr>
        </p:nvSpPr>
        <p:spPr>
          <a:xfrm>
            <a:off x="609600" y="2103438"/>
            <a:ext cx="8077200" cy="4068762"/>
          </a:xfrm>
        </p:spPr>
        <p:txBody>
          <a:bodyPr/>
          <a:lstStyle/>
          <a:p>
            <a:pPr>
              <a:buFont typeface="Wingdings" pitchFamily="2" charset="2"/>
              <a:buNone/>
            </a:pPr>
            <a:endParaRPr lang="en-US" b="0"/>
          </a:p>
          <a:p>
            <a:r>
              <a:rPr lang="en-US" b="0"/>
              <a:t>PD, GM, BOP evaluated</a:t>
            </a:r>
          </a:p>
          <a:p>
            <a:r>
              <a:rPr lang="en-US" b="0"/>
              <a:t>Mucogingival relationships</a:t>
            </a:r>
          </a:p>
          <a:p>
            <a:r>
              <a:rPr lang="en-US" b="0"/>
              <a:t>Furcations (presence, location, extent)</a:t>
            </a:r>
          </a:p>
          <a:p>
            <a:r>
              <a:rPr lang="en-US" b="0"/>
              <a:t>Clinical findings documented</a:t>
            </a:r>
          </a:p>
          <a:p>
            <a:r>
              <a:rPr lang="en-US" b="0"/>
              <a:t>Referral when warranted</a:t>
            </a:r>
          </a:p>
          <a:p>
            <a:pPr>
              <a:buFont typeface="Wingdings" pitchFamily="2" charset="2"/>
              <a:buNone/>
            </a:pPr>
            <a:endParaRPr lang="en-US" b="0"/>
          </a:p>
        </p:txBody>
      </p:sp>
      <p:sp>
        <p:nvSpPr>
          <p:cNvPr id="1232900" name="Rectangle 4"/>
          <p:cNvSpPr>
            <a:spLocks noChangeArrowheads="1"/>
          </p:cNvSpPr>
          <p:nvPr/>
        </p:nvSpPr>
        <p:spPr bwMode="auto">
          <a:xfrm>
            <a:off x="5257800" y="5927725"/>
            <a:ext cx="3216275" cy="396875"/>
          </a:xfrm>
          <a:prstGeom prst="rect">
            <a:avLst/>
          </a:prstGeom>
          <a:noFill/>
          <a:ln w="9525">
            <a:noFill/>
            <a:miter lim="800000"/>
            <a:headEnd/>
            <a:tailEnd/>
          </a:ln>
          <a:effectLst/>
        </p:spPr>
        <p:txBody>
          <a:bodyPr wrap="none">
            <a:spAutoFit/>
          </a:bodyPr>
          <a:lstStyle/>
          <a:p>
            <a:pPr algn="l" eaLnBrk="1" hangingPunct="1">
              <a:spcBef>
                <a:spcPct val="50000"/>
              </a:spcBef>
            </a:pPr>
            <a:r>
              <a:rPr lang="en-US" sz="2000" b="1" i="1"/>
              <a:t>Parameters of Care, 2000</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Text Box 2"/>
          <p:cNvSpPr txBox="1">
            <a:spLocks noChangeArrowheads="1"/>
          </p:cNvSpPr>
          <p:nvPr/>
        </p:nvSpPr>
        <p:spPr bwMode="auto">
          <a:xfrm>
            <a:off x="533400" y="1965325"/>
            <a:ext cx="8229600" cy="2835275"/>
          </a:xfrm>
          <a:prstGeom prst="rect">
            <a:avLst/>
          </a:prstGeom>
          <a:noFill/>
          <a:ln w="9525">
            <a:noFill/>
            <a:miter lim="800000"/>
            <a:headEnd/>
            <a:tailEnd/>
          </a:ln>
          <a:effectLst/>
        </p:spPr>
        <p:txBody>
          <a:bodyPr>
            <a:spAutoFit/>
          </a:bodyPr>
          <a:lstStyle/>
          <a:p>
            <a:pPr algn="l" eaLnBrk="1" hangingPunct="1">
              <a:spcBef>
                <a:spcPct val="20000"/>
              </a:spcBef>
            </a:pPr>
            <a:r>
              <a:rPr lang="en-US" sz="4000" b="1"/>
              <a:t>Diagnosis should be based on clinical attachment level and not probing depth.  </a:t>
            </a:r>
          </a:p>
          <a:p>
            <a:pPr algn="l" eaLnBrk="1" hangingPunct="1">
              <a:spcBef>
                <a:spcPct val="50000"/>
              </a:spcBef>
            </a:pPr>
            <a:endParaRPr lang="en-US" sz="400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Rot="1" noChangeArrowheads="1"/>
          </p:cNvSpPr>
          <p:nvPr>
            <p:ph type="title"/>
          </p:nvPr>
        </p:nvSpPr>
        <p:spPr>
          <a:xfrm>
            <a:off x="457200" y="350838"/>
            <a:ext cx="8305800" cy="1706562"/>
          </a:xfrm>
        </p:spPr>
        <p:txBody>
          <a:bodyPr/>
          <a:lstStyle/>
          <a:p>
            <a:r>
              <a:rPr lang="en-US" sz="5400"/>
              <a:t>Probing Depth Measurement</a:t>
            </a:r>
          </a:p>
        </p:txBody>
      </p:sp>
      <p:sp>
        <p:nvSpPr>
          <p:cNvPr id="1238019" name="Rectangle 3"/>
          <p:cNvSpPr>
            <a:spLocks noGrp="1" noChangeArrowheads="1"/>
          </p:cNvSpPr>
          <p:nvPr>
            <p:ph type="body" idx="1"/>
          </p:nvPr>
        </p:nvSpPr>
        <p:spPr>
          <a:xfrm>
            <a:off x="1143000" y="2667000"/>
            <a:ext cx="6858000" cy="3459163"/>
          </a:xfrm>
        </p:spPr>
        <p:txBody>
          <a:bodyPr/>
          <a:lstStyle/>
          <a:p>
            <a:r>
              <a:rPr lang="en-US"/>
              <a:t>Rapidly recorded</a:t>
            </a:r>
          </a:p>
          <a:p>
            <a:r>
              <a:rPr lang="en-US"/>
              <a:t>Good assessment of disease distribution in patient</a:t>
            </a:r>
          </a:p>
          <a:p>
            <a:r>
              <a:rPr lang="en-US"/>
              <a:t>Limited diagnostically</a:t>
            </a:r>
          </a:p>
          <a:p>
            <a:r>
              <a:rPr lang="en-US"/>
              <a:t>Essential part of complete exam</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p:cNvSpPr>
            <a:spLocks noGrp="1" noRot="1" noChangeArrowheads="1"/>
          </p:cNvSpPr>
          <p:nvPr>
            <p:ph type="title"/>
          </p:nvPr>
        </p:nvSpPr>
        <p:spPr>
          <a:xfrm>
            <a:off x="685800" y="274638"/>
            <a:ext cx="7924800" cy="1858962"/>
          </a:xfrm>
        </p:spPr>
        <p:txBody>
          <a:bodyPr/>
          <a:lstStyle/>
          <a:p>
            <a:r>
              <a:rPr lang="en-US" sz="5400"/>
              <a:t>Clinical Attachment Loss Measurements</a:t>
            </a:r>
          </a:p>
        </p:txBody>
      </p:sp>
      <p:sp>
        <p:nvSpPr>
          <p:cNvPr id="1239043" name="Rectangle 3"/>
          <p:cNvSpPr>
            <a:spLocks noGrp="1" noChangeArrowheads="1"/>
          </p:cNvSpPr>
          <p:nvPr>
            <p:ph type="body" idx="1"/>
          </p:nvPr>
        </p:nvSpPr>
        <p:spPr>
          <a:xfrm>
            <a:off x="685800" y="2895600"/>
            <a:ext cx="7924800" cy="3230563"/>
          </a:xfrm>
        </p:spPr>
        <p:txBody>
          <a:bodyPr/>
          <a:lstStyle/>
          <a:p>
            <a:r>
              <a:rPr lang="en-US"/>
              <a:t>Difficult to measure</a:t>
            </a:r>
          </a:p>
          <a:p>
            <a:r>
              <a:rPr lang="en-US"/>
              <a:t>Important diagnostic value</a:t>
            </a:r>
          </a:p>
          <a:p>
            <a:r>
              <a:rPr lang="en-US"/>
              <a:t>Most valued assessment of treatment outcome</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Grp="1" noRot="1" noChangeArrowheads="1"/>
          </p:cNvSpPr>
          <p:nvPr>
            <p:ph type="title"/>
          </p:nvPr>
        </p:nvSpPr>
        <p:spPr>
          <a:xfrm>
            <a:off x="457200" y="457200"/>
            <a:ext cx="8229600" cy="1676400"/>
          </a:xfrm>
        </p:spPr>
        <p:txBody>
          <a:bodyPr/>
          <a:lstStyle/>
          <a:p>
            <a:r>
              <a:rPr lang="en-US"/>
              <a:t>Clinical Attachment Level Assessment</a:t>
            </a:r>
          </a:p>
        </p:txBody>
      </p:sp>
      <p:sp>
        <p:nvSpPr>
          <p:cNvPr id="1240067" name="Rectangle 3"/>
          <p:cNvSpPr>
            <a:spLocks noGrp="1" noChangeArrowheads="1"/>
          </p:cNvSpPr>
          <p:nvPr>
            <p:ph type="body" idx="1"/>
          </p:nvPr>
        </p:nvSpPr>
        <p:spPr>
          <a:xfrm>
            <a:off x="304800" y="2590800"/>
            <a:ext cx="8382000" cy="2971800"/>
          </a:xfrm>
        </p:spPr>
        <p:txBody>
          <a:bodyPr/>
          <a:lstStyle/>
          <a:p>
            <a:r>
              <a:rPr lang="en-US" b="0"/>
              <a:t>Facial / lingual (locate CEJ / perio probe)</a:t>
            </a:r>
          </a:p>
          <a:p>
            <a:r>
              <a:rPr lang="en-US" b="0"/>
              <a:t>Interproximal (look at radiograph); clinically estimate CEJ based on facial and lingual location</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2114" name="Picture 2" descr="s13"/>
          <p:cNvPicPr>
            <a:picLocks noChangeAspect="1" noChangeArrowheads="1"/>
          </p:cNvPicPr>
          <p:nvPr/>
        </p:nvPicPr>
        <p:blipFill>
          <a:blip r:embed="rId3" cstate="print"/>
          <a:srcRect/>
          <a:stretch>
            <a:fillRect/>
          </a:stretch>
        </p:blipFill>
        <p:spPr bwMode="auto">
          <a:xfrm>
            <a:off x="1828800" y="2476500"/>
            <a:ext cx="5410200" cy="3467100"/>
          </a:xfrm>
          <a:prstGeom prst="rect">
            <a:avLst/>
          </a:prstGeom>
          <a:noFill/>
        </p:spPr>
      </p:pic>
      <p:sp>
        <p:nvSpPr>
          <p:cNvPr id="1242115" name="Rectangle 3"/>
          <p:cNvSpPr>
            <a:spLocks noGrp="1" noRot="1" noChangeArrowheads="1"/>
          </p:cNvSpPr>
          <p:nvPr>
            <p:ph type="title"/>
          </p:nvPr>
        </p:nvSpPr>
        <p:spPr>
          <a:xfrm>
            <a:off x="457200" y="536575"/>
            <a:ext cx="8154988" cy="1025525"/>
          </a:xfrm>
        </p:spPr>
        <p:txBody>
          <a:bodyPr/>
          <a:lstStyle/>
          <a:p>
            <a:r>
              <a:rPr lang="en-US" sz="5400"/>
              <a:t>Normal Osseous Form</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6210" name="Picture 2" descr="s20"/>
          <p:cNvPicPr>
            <a:picLocks noChangeAspect="1" noChangeArrowheads="1"/>
          </p:cNvPicPr>
          <p:nvPr/>
        </p:nvPicPr>
        <p:blipFill>
          <a:blip r:embed="rId3" cstate="print"/>
          <a:srcRect/>
          <a:stretch>
            <a:fillRect/>
          </a:stretch>
        </p:blipFill>
        <p:spPr bwMode="auto">
          <a:xfrm>
            <a:off x="271463" y="228600"/>
            <a:ext cx="4232275" cy="2890838"/>
          </a:xfrm>
          <a:prstGeom prst="rect">
            <a:avLst/>
          </a:prstGeom>
          <a:noFill/>
        </p:spPr>
      </p:pic>
      <p:pic>
        <p:nvPicPr>
          <p:cNvPr id="1246211" name="Picture 3" descr="s19"/>
          <p:cNvPicPr>
            <a:picLocks noChangeAspect="1" noChangeArrowheads="1"/>
          </p:cNvPicPr>
          <p:nvPr/>
        </p:nvPicPr>
        <p:blipFill>
          <a:blip r:embed="rId4" cstate="print"/>
          <a:srcRect/>
          <a:stretch>
            <a:fillRect/>
          </a:stretch>
        </p:blipFill>
        <p:spPr bwMode="auto">
          <a:xfrm>
            <a:off x="4437063" y="3360738"/>
            <a:ext cx="4435475" cy="3268662"/>
          </a:xfrm>
          <a:prstGeom prst="rect">
            <a:avLst/>
          </a:prstGeom>
          <a:noFill/>
        </p:spPr>
      </p:pic>
      <p:sp>
        <p:nvSpPr>
          <p:cNvPr id="1246212" name="Text Box 4"/>
          <p:cNvSpPr txBox="1">
            <a:spLocks noChangeArrowheads="1"/>
          </p:cNvSpPr>
          <p:nvPr/>
        </p:nvSpPr>
        <p:spPr bwMode="auto">
          <a:xfrm>
            <a:off x="5722938" y="1263650"/>
            <a:ext cx="3116262" cy="641350"/>
          </a:xfrm>
          <a:prstGeom prst="rect">
            <a:avLst/>
          </a:prstGeom>
          <a:noFill/>
          <a:ln w="9525">
            <a:noFill/>
            <a:miter lim="800000"/>
            <a:headEnd/>
            <a:tailEnd/>
          </a:ln>
          <a:effectLst/>
        </p:spPr>
        <p:txBody>
          <a:bodyPr>
            <a:spAutoFit/>
          </a:bodyPr>
          <a:lstStyle/>
          <a:p>
            <a:pPr>
              <a:spcBef>
                <a:spcPct val="50000"/>
              </a:spcBef>
            </a:pPr>
            <a:r>
              <a:rPr lang="en-US" sz="3600" b="1"/>
              <a:t>Normal bone</a:t>
            </a:r>
          </a:p>
        </p:txBody>
      </p:sp>
      <p:sp>
        <p:nvSpPr>
          <p:cNvPr id="1246213" name="Line 5"/>
          <p:cNvSpPr>
            <a:spLocks noChangeShapeType="1"/>
          </p:cNvSpPr>
          <p:nvPr/>
        </p:nvSpPr>
        <p:spPr bwMode="auto">
          <a:xfrm flipH="1">
            <a:off x="4605338" y="1600200"/>
            <a:ext cx="1084262" cy="0"/>
          </a:xfrm>
          <a:prstGeom prst="line">
            <a:avLst/>
          </a:prstGeom>
          <a:noFill/>
          <a:ln w="76200">
            <a:solidFill>
              <a:srgbClr val="FF3300"/>
            </a:solidFill>
            <a:round/>
            <a:headEnd/>
            <a:tailEnd type="triangle" w="med" len="med"/>
          </a:ln>
          <a:effectLst/>
        </p:spPr>
        <p:txBody>
          <a:bodyPr/>
          <a:lstStyle/>
          <a:p>
            <a:endParaRPr lang="en-US"/>
          </a:p>
        </p:txBody>
      </p:sp>
      <p:sp>
        <p:nvSpPr>
          <p:cNvPr id="1246214" name="Text Box 6"/>
          <p:cNvSpPr txBox="1">
            <a:spLocks noChangeArrowheads="1"/>
          </p:cNvSpPr>
          <p:nvPr/>
        </p:nvSpPr>
        <p:spPr bwMode="auto">
          <a:xfrm>
            <a:off x="271463" y="3886200"/>
            <a:ext cx="4071937" cy="1739900"/>
          </a:xfrm>
          <a:prstGeom prst="rect">
            <a:avLst/>
          </a:prstGeom>
          <a:noFill/>
          <a:ln w="9525">
            <a:noFill/>
            <a:miter lim="800000"/>
            <a:headEnd/>
            <a:tailEnd/>
          </a:ln>
          <a:effectLst/>
        </p:spPr>
        <p:txBody>
          <a:bodyPr>
            <a:spAutoFit/>
          </a:bodyPr>
          <a:lstStyle/>
          <a:p>
            <a:pPr algn="l">
              <a:spcBef>
                <a:spcPct val="50000"/>
              </a:spcBef>
            </a:pPr>
            <a:r>
              <a:rPr lang="en-US" sz="3600" b="1"/>
              <a:t>Radiographically normal bone height</a:t>
            </a:r>
          </a:p>
        </p:txBody>
      </p:sp>
      <p:sp>
        <p:nvSpPr>
          <p:cNvPr id="1246215" name="Line 7"/>
          <p:cNvSpPr>
            <a:spLocks noChangeShapeType="1"/>
          </p:cNvSpPr>
          <p:nvPr/>
        </p:nvSpPr>
        <p:spPr bwMode="auto">
          <a:xfrm>
            <a:off x="2743200" y="5334000"/>
            <a:ext cx="1354138" cy="0"/>
          </a:xfrm>
          <a:prstGeom prst="line">
            <a:avLst/>
          </a:prstGeom>
          <a:noFill/>
          <a:ln w="76200">
            <a:solidFill>
              <a:srgbClr val="FF3300"/>
            </a:solidFill>
            <a:round/>
            <a:headEnd/>
            <a:tailEnd type="triangle" w="med" len="med"/>
          </a:ln>
          <a:effectLst/>
        </p:spPr>
        <p:txBody>
          <a:bodyPr/>
          <a:lstStyle/>
          <a:p>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Grp="1" noRot="1" noChangeArrowheads="1"/>
          </p:cNvSpPr>
          <p:nvPr>
            <p:ph type="title"/>
          </p:nvPr>
        </p:nvSpPr>
        <p:spPr>
          <a:xfrm>
            <a:off x="203200" y="304800"/>
            <a:ext cx="8737600" cy="762000"/>
          </a:xfrm>
        </p:spPr>
        <p:txBody>
          <a:bodyPr/>
          <a:lstStyle/>
          <a:p>
            <a:r>
              <a:rPr lang="en-US"/>
              <a:t>Bleeding on Probing (BOP)</a:t>
            </a:r>
          </a:p>
        </p:txBody>
      </p:sp>
      <p:sp>
        <p:nvSpPr>
          <p:cNvPr id="1248259" name="Rectangle 3"/>
          <p:cNvSpPr>
            <a:spLocks noGrp="1" noChangeArrowheads="1"/>
          </p:cNvSpPr>
          <p:nvPr>
            <p:ph type="body" idx="1"/>
          </p:nvPr>
        </p:nvSpPr>
        <p:spPr>
          <a:xfrm>
            <a:off x="1625600" y="1219200"/>
            <a:ext cx="5689600" cy="1371600"/>
          </a:xfrm>
        </p:spPr>
        <p:txBody>
          <a:bodyPr/>
          <a:lstStyle/>
          <a:p>
            <a:r>
              <a:rPr lang="en-US"/>
              <a:t>Indicates inflammation</a:t>
            </a:r>
          </a:p>
          <a:p>
            <a:r>
              <a:rPr lang="en-US"/>
              <a:t>Not reliable predictor LOA</a:t>
            </a:r>
          </a:p>
        </p:txBody>
      </p:sp>
      <p:pic>
        <p:nvPicPr>
          <p:cNvPr id="1248260" name="Picture 4" descr="slide12"/>
          <p:cNvPicPr>
            <a:picLocks noChangeAspect="1" noChangeArrowheads="1"/>
          </p:cNvPicPr>
          <p:nvPr/>
        </p:nvPicPr>
        <p:blipFill>
          <a:blip r:embed="rId2" cstate="print"/>
          <a:srcRect/>
          <a:stretch>
            <a:fillRect/>
          </a:stretch>
        </p:blipFill>
        <p:spPr bwMode="auto">
          <a:xfrm>
            <a:off x="2370138" y="2755900"/>
            <a:ext cx="4165600" cy="38735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457200"/>
            <a:ext cx="8686800" cy="1600200"/>
          </a:xfrm>
          <a:noFill/>
          <a:ln/>
        </p:spPr>
        <p:txBody>
          <a:bodyPr/>
          <a:lstStyle/>
          <a:p>
            <a:r>
              <a:rPr lang="en-US"/>
              <a:t>Possible Conversion Factors Gingivitis to Periodontitis</a:t>
            </a:r>
          </a:p>
        </p:txBody>
      </p:sp>
      <p:sp>
        <p:nvSpPr>
          <p:cNvPr id="37891" name="Rectangle 3"/>
          <p:cNvSpPr>
            <a:spLocks noGrp="1" noChangeArrowheads="1"/>
          </p:cNvSpPr>
          <p:nvPr>
            <p:ph type="body" idx="1"/>
          </p:nvPr>
        </p:nvSpPr>
        <p:spPr>
          <a:xfrm>
            <a:off x="1490663" y="2743200"/>
            <a:ext cx="7043737" cy="1644650"/>
          </a:xfrm>
        </p:spPr>
        <p:txBody>
          <a:bodyPr/>
          <a:lstStyle/>
          <a:p>
            <a:pPr marL="568325" indent="-568325"/>
            <a:r>
              <a:rPr lang="en-US" sz="4000"/>
              <a:t>Microbiological factors</a:t>
            </a:r>
          </a:p>
          <a:p>
            <a:pPr marL="568325" indent="-568325"/>
            <a:r>
              <a:rPr lang="en-US" sz="4000"/>
              <a:t>Host factors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Rot="1" noChangeArrowheads="1"/>
          </p:cNvSpPr>
          <p:nvPr>
            <p:ph type="title"/>
          </p:nvPr>
        </p:nvSpPr>
        <p:spPr>
          <a:xfrm>
            <a:off x="203200" y="304800"/>
            <a:ext cx="8737600" cy="838200"/>
          </a:xfrm>
        </p:spPr>
        <p:txBody>
          <a:bodyPr/>
          <a:lstStyle/>
          <a:p>
            <a:r>
              <a:rPr lang="en-US"/>
              <a:t>No Bleeding on Probing</a:t>
            </a:r>
          </a:p>
        </p:txBody>
      </p:sp>
      <p:sp>
        <p:nvSpPr>
          <p:cNvPr id="1249283" name="Rectangle 3"/>
          <p:cNvSpPr>
            <a:spLocks noGrp="1" noChangeArrowheads="1"/>
          </p:cNvSpPr>
          <p:nvPr>
            <p:ph type="body" idx="1"/>
          </p:nvPr>
        </p:nvSpPr>
        <p:spPr>
          <a:xfrm>
            <a:off x="762000" y="1295400"/>
            <a:ext cx="7772400" cy="1295400"/>
          </a:xfrm>
        </p:spPr>
        <p:txBody>
          <a:bodyPr/>
          <a:lstStyle/>
          <a:p>
            <a:pPr>
              <a:lnSpc>
                <a:spcPct val="90000"/>
              </a:lnSpc>
            </a:pPr>
            <a:r>
              <a:rPr lang="en-US"/>
              <a:t>Reliable predictor no LOA</a:t>
            </a:r>
          </a:p>
          <a:p>
            <a:pPr>
              <a:lnSpc>
                <a:spcPct val="90000"/>
              </a:lnSpc>
            </a:pPr>
            <a:r>
              <a:rPr lang="en-US"/>
              <a:t>Repeated absence highly predictive</a:t>
            </a:r>
          </a:p>
        </p:txBody>
      </p:sp>
      <p:pic>
        <p:nvPicPr>
          <p:cNvPr id="1249284" name="Picture 4" descr="slide13"/>
          <p:cNvPicPr>
            <a:picLocks noChangeAspect="1" noChangeArrowheads="1"/>
          </p:cNvPicPr>
          <p:nvPr/>
        </p:nvPicPr>
        <p:blipFill>
          <a:blip r:embed="rId2" cstate="print"/>
          <a:srcRect/>
          <a:stretch>
            <a:fillRect/>
          </a:stretch>
        </p:blipFill>
        <p:spPr bwMode="auto">
          <a:xfrm>
            <a:off x="2100263" y="2822575"/>
            <a:ext cx="4841875" cy="3654425"/>
          </a:xfrm>
          <a:prstGeom prst="rect">
            <a:avLst/>
          </a:prstGeom>
          <a:noFill/>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Rectangle 2"/>
          <p:cNvSpPr>
            <a:spLocks noGrp="1" noRot="1" noChangeArrowheads="1"/>
          </p:cNvSpPr>
          <p:nvPr>
            <p:ph type="title"/>
          </p:nvPr>
        </p:nvSpPr>
        <p:spPr/>
        <p:txBody>
          <a:bodyPr/>
          <a:lstStyle/>
          <a:p>
            <a:r>
              <a:rPr lang="en-US" sz="5400"/>
              <a:t>Smoking and Bleeding</a:t>
            </a:r>
          </a:p>
        </p:txBody>
      </p:sp>
      <p:sp>
        <p:nvSpPr>
          <p:cNvPr id="1250307" name="Rectangle 3"/>
          <p:cNvSpPr>
            <a:spLocks noGrp="1" noChangeArrowheads="1"/>
          </p:cNvSpPr>
          <p:nvPr>
            <p:ph type="body" idx="1"/>
          </p:nvPr>
        </p:nvSpPr>
        <p:spPr>
          <a:xfrm>
            <a:off x="1905000" y="2286000"/>
            <a:ext cx="5486400" cy="2286000"/>
          </a:xfrm>
        </p:spPr>
        <p:txBody>
          <a:bodyPr/>
          <a:lstStyle/>
          <a:p>
            <a:r>
              <a:rPr lang="en-US"/>
              <a:t>NHANES III survey</a:t>
            </a:r>
          </a:p>
          <a:p>
            <a:r>
              <a:rPr lang="en-US"/>
              <a:t>12,385 individuals</a:t>
            </a:r>
          </a:p>
          <a:p>
            <a:r>
              <a:rPr lang="en-US"/>
              <a:t>141,967 sites</a:t>
            </a:r>
          </a:p>
          <a:p>
            <a:pPr>
              <a:buFont typeface="Wingdings" pitchFamily="2" charset="2"/>
              <a:buNone/>
            </a:pPr>
            <a:endParaRPr lang="en-US"/>
          </a:p>
        </p:txBody>
      </p:sp>
      <p:sp>
        <p:nvSpPr>
          <p:cNvPr id="1250308" name="Text Box 4"/>
          <p:cNvSpPr txBox="1">
            <a:spLocks noChangeArrowheads="1"/>
          </p:cNvSpPr>
          <p:nvPr/>
        </p:nvSpPr>
        <p:spPr bwMode="auto">
          <a:xfrm>
            <a:off x="5257800" y="4953000"/>
            <a:ext cx="3505200" cy="396875"/>
          </a:xfrm>
          <a:prstGeom prst="rect">
            <a:avLst/>
          </a:prstGeom>
          <a:noFill/>
          <a:ln w="9525">
            <a:noFill/>
            <a:miter lim="800000"/>
            <a:headEnd/>
            <a:tailEnd/>
          </a:ln>
          <a:effectLst/>
        </p:spPr>
        <p:txBody>
          <a:bodyPr>
            <a:spAutoFit/>
          </a:bodyPr>
          <a:lstStyle/>
          <a:p>
            <a:pPr algn="l">
              <a:spcBef>
                <a:spcPct val="50000"/>
              </a:spcBef>
            </a:pPr>
            <a:r>
              <a:rPr lang="en-US" sz="2000" b="1" i="1"/>
              <a:t>Dietrich et al, J.P. 2004</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Text Box 2"/>
          <p:cNvSpPr txBox="1">
            <a:spLocks noChangeArrowheads="1"/>
          </p:cNvSpPr>
          <p:nvPr/>
        </p:nvSpPr>
        <p:spPr bwMode="auto">
          <a:xfrm>
            <a:off x="609600" y="304800"/>
            <a:ext cx="7924800" cy="946150"/>
          </a:xfrm>
          <a:prstGeom prst="rect">
            <a:avLst/>
          </a:prstGeom>
          <a:noFill/>
          <a:ln w="9525">
            <a:noFill/>
            <a:miter lim="800000"/>
            <a:headEnd/>
            <a:tailEnd/>
          </a:ln>
          <a:effectLst/>
        </p:spPr>
        <p:txBody>
          <a:bodyPr>
            <a:spAutoFit/>
          </a:bodyPr>
          <a:lstStyle/>
          <a:p>
            <a:pPr>
              <a:spcBef>
                <a:spcPct val="50000"/>
              </a:spcBef>
            </a:pPr>
            <a:r>
              <a:rPr lang="en-US" sz="2800" b="1"/>
              <a:t>Weighted Odds Ratio (OR) from the Main Effects Model*</a:t>
            </a:r>
          </a:p>
        </p:txBody>
      </p:sp>
      <p:sp>
        <p:nvSpPr>
          <p:cNvPr id="1251331" name="Text Box 3"/>
          <p:cNvSpPr txBox="1">
            <a:spLocks noChangeArrowheads="1"/>
          </p:cNvSpPr>
          <p:nvPr/>
        </p:nvSpPr>
        <p:spPr bwMode="auto">
          <a:xfrm>
            <a:off x="1066800" y="1524000"/>
            <a:ext cx="7543800" cy="4314825"/>
          </a:xfrm>
          <a:prstGeom prst="rect">
            <a:avLst/>
          </a:prstGeom>
          <a:noFill/>
          <a:ln w="9525">
            <a:noFill/>
            <a:miter lim="800000"/>
            <a:headEnd/>
            <a:tailEnd/>
          </a:ln>
          <a:effectLst/>
        </p:spPr>
        <p:txBody>
          <a:bodyPr>
            <a:spAutoFit/>
          </a:bodyPr>
          <a:lstStyle/>
          <a:p>
            <a:pPr algn="l">
              <a:spcBef>
                <a:spcPct val="50000"/>
              </a:spcBef>
              <a:tabLst>
                <a:tab pos="457200" algn="l"/>
                <a:tab pos="914400" algn="l"/>
              </a:tabLst>
            </a:pPr>
            <a:r>
              <a:rPr lang="en-US" sz="2200" b="1">
                <a:solidFill>
                  <a:srgbClr val="FF9900"/>
                </a:solidFill>
              </a:rPr>
              <a:t>Smoking Status				OR		</a:t>
            </a:r>
          </a:p>
          <a:p>
            <a:pPr algn="l">
              <a:spcBef>
                <a:spcPct val="50000"/>
              </a:spcBef>
              <a:tabLst>
                <a:tab pos="457200" algn="l"/>
                <a:tab pos="914400" algn="l"/>
              </a:tabLst>
            </a:pPr>
            <a:r>
              <a:rPr lang="en-US" sz="2200" b="1">
                <a:solidFill>
                  <a:srgbClr val="FFFF00"/>
                </a:solidFill>
              </a:rPr>
              <a:t>	Never					1.00		</a:t>
            </a:r>
          </a:p>
          <a:p>
            <a:pPr algn="l">
              <a:spcBef>
                <a:spcPct val="50000"/>
              </a:spcBef>
              <a:tabLst>
                <a:tab pos="457200" algn="l"/>
                <a:tab pos="914400" algn="l"/>
              </a:tabLst>
            </a:pPr>
            <a:r>
              <a:rPr lang="en-US" sz="2200" b="1">
                <a:solidFill>
                  <a:srgbClr val="FFFF00"/>
                </a:solidFill>
              </a:rPr>
              <a:t>	Former					0.78</a:t>
            </a:r>
          </a:p>
          <a:p>
            <a:pPr algn="l">
              <a:spcBef>
                <a:spcPct val="50000"/>
              </a:spcBef>
              <a:tabLst>
                <a:tab pos="457200" algn="l"/>
                <a:tab pos="914400" algn="l"/>
              </a:tabLst>
            </a:pPr>
            <a:r>
              <a:rPr lang="en-US" sz="2200" b="1">
                <a:solidFill>
                  <a:srgbClr val="FFFF00"/>
                </a:solidFill>
              </a:rPr>
              <a:t>	Current (cigarettes/day)</a:t>
            </a:r>
          </a:p>
          <a:p>
            <a:pPr algn="l">
              <a:spcBef>
                <a:spcPct val="50000"/>
              </a:spcBef>
              <a:tabLst>
                <a:tab pos="457200" algn="l"/>
                <a:tab pos="914400" algn="l"/>
              </a:tabLst>
            </a:pPr>
            <a:r>
              <a:rPr lang="en-US" sz="2200" b="1">
                <a:solidFill>
                  <a:srgbClr val="FFFF00"/>
                </a:solidFill>
              </a:rPr>
              <a:t>		</a:t>
            </a:r>
            <a:r>
              <a:rPr lang="en-US" sz="2200" b="1" u="sng">
                <a:solidFill>
                  <a:srgbClr val="FFFF00"/>
                </a:solidFill>
              </a:rPr>
              <a:t>&lt;</a:t>
            </a:r>
            <a:r>
              <a:rPr lang="en-US" sz="2200" b="1">
                <a:solidFill>
                  <a:srgbClr val="FFFF00"/>
                </a:solidFill>
              </a:rPr>
              <a:t> 10					0.53</a:t>
            </a:r>
          </a:p>
          <a:p>
            <a:pPr algn="l">
              <a:spcBef>
                <a:spcPct val="50000"/>
              </a:spcBef>
              <a:tabLst>
                <a:tab pos="457200" algn="l"/>
                <a:tab pos="914400" algn="l"/>
              </a:tabLst>
            </a:pPr>
            <a:r>
              <a:rPr lang="en-US" sz="2200" b="1">
                <a:solidFill>
                  <a:srgbClr val="FFFF00"/>
                </a:solidFill>
              </a:rPr>
              <a:t>		11 – 20				0.40</a:t>
            </a:r>
          </a:p>
          <a:p>
            <a:pPr algn="l">
              <a:spcBef>
                <a:spcPct val="50000"/>
              </a:spcBef>
              <a:tabLst>
                <a:tab pos="457200" algn="l"/>
                <a:tab pos="914400" algn="l"/>
              </a:tabLst>
            </a:pPr>
            <a:r>
              <a:rPr lang="en-US" sz="2200" b="1">
                <a:solidFill>
                  <a:srgbClr val="FFFF00"/>
                </a:solidFill>
              </a:rPr>
              <a:t>		21 – 30				0.33</a:t>
            </a:r>
          </a:p>
          <a:p>
            <a:pPr algn="l">
              <a:spcBef>
                <a:spcPct val="50000"/>
              </a:spcBef>
              <a:tabLst>
                <a:tab pos="457200" algn="l"/>
                <a:tab pos="914400" algn="l"/>
              </a:tabLst>
            </a:pPr>
            <a:r>
              <a:rPr lang="en-US" sz="2200" b="1">
                <a:solidFill>
                  <a:srgbClr val="FFFF00"/>
                </a:solidFill>
              </a:rPr>
              <a:t>		&gt; 30					0.44		</a:t>
            </a:r>
            <a:r>
              <a:rPr lang="en-US" sz="2400" b="1">
                <a:solidFill>
                  <a:srgbClr val="FFFF00"/>
                </a:solidFill>
              </a:rPr>
              <a:t>		</a:t>
            </a:r>
          </a:p>
        </p:txBody>
      </p:sp>
      <p:sp>
        <p:nvSpPr>
          <p:cNvPr id="1251332" name="Text Box 4"/>
          <p:cNvSpPr txBox="1">
            <a:spLocks noChangeArrowheads="1"/>
          </p:cNvSpPr>
          <p:nvPr/>
        </p:nvSpPr>
        <p:spPr bwMode="auto">
          <a:xfrm>
            <a:off x="152400" y="5791200"/>
            <a:ext cx="8839200" cy="915988"/>
          </a:xfrm>
          <a:prstGeom prst="rect">
            <a:avLst/>
          </a:prstGeom>
          <a:noFill/>
          <a:ln w="9525">
            <a:noFill/>
            <a:miter lim="800000"/>
            <a:headEnd/>
            <a:tailEnd/>
          </a:ln>
          <a:effectLst/>
        </p:spPr>
        <p:txBody>
          <a:bodyPr>
            <a:spAutoFit/>
          </a:bodyPr>
          <a:lstStyle/>
          <a:p>
            <a:pPr algn="l">
              <a:spcBef>
                <a:spcPct val="50000"/>
              </a:spcBef>
              <a:tabLst>
                <a:tab pos="228600" algn="l"/>
              </a:tabLst>
            </a:pPr>
            <a:r>
              <a:rPr lang="en-US"/>
              <a:t>*	</a:t>
            </a:r>
            <a:r>
              <a:rPr lang="en-US" b="1"/>
              <a:t>Adjusted for age, gender, race/ethnicity, calculus, probing depths, poverty / 	income ratio, tooth / jaw, number of missing teeth, full crown coverage, root 	caries, dental 	examiner, survey phase, stratum, and PSU.</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Rectangle 2"/>
          <p:cNvSpPr>
            <a:spLocks noChangeArrowheads="1"/>
          </p:cNvSpPr>
          <p:nvPr/>
        </p:nvSpPr>
        <p:spPr bwMode="auto">
          <a:xfrm>
            <a:off x="1143000" y="1143000"/>
            <a:ext cx="7391400" cy="4038600"/>
          </a:xfrm>
          <a:prstGeom prst="rect">
            <a:avLst/>
          </a:prstGeom>
          <a:solidFill>
            <a:schemeClr val="accent1"/>
          </a:solidFill>
          <a:ln w="9525">
            <a:solidFill>
              <a:schemeClr val="bg2"/>
            </a:solidFill>
            <a:miter lim="800000"/>
            <a:headEnd/>
            <a:tailEnd/>
          </a:ln>
          <a:effectLst/>
        </p:spPr>
        <p:txBody>
          <a:bodyPr wrap="none" anchor="ctr"/>
          <a:lstStyle/>
          <a:p>
            <a:endParaRPr lang="en-US"/>
          </a:p>
        </p:txBody>
      </p:sp>
      <p:sp>
        <p:nvSpPr>
          <p:cNvPr id="1252355" name="Text Box 3"/>
          <p:cNvSpPr txBox="1">
            <a:spLocks noChangeArrowheads="1"/>
          </p:cNvSpPr>
          <p:nvPr/>
        </p:nvSpPr>
        <p:spPr bwMode="auto">
          <a:xfrm>
            <a:off x="2286000" y="381000"/>
            <a:ext cx="4495800" cy="457200"/>
          </a:xfrm>
          <a:prstGeom prst="rect">
            <a:avLst/>
          </a:prstGeom>
          <a:noFill/>
          <a:ln w="9525">
            <a:noFill/>
            <a:miter lim="800000"/>
            <a:headEnd/>
            <a:tailEnd/>
          </a:ln>
          <a:effectLst/>
        </p:spPr>
        <p:txBody>
          <a:bodyPr>
            <a:spAutoFit/>
          </a:bodyPr>
          <a:lstStyle/>
          <a:p>
            <a:pPr>
              <a:spcBef>
                <a:spcPct val="50000"/>
              </a:spcBef>
            </a:pPr>
            <a:r>
              <a:rPr lang="en-US" sz="2400" b="1"/>
              <a:t>PD 0-3 mm</a:t>
            </a:r>
          </a:p>
        </p:txBody>
      </p:sp>
      <p:sp>
        <p:nvSpPr>
          <p:cNvPr id="1252356" name="Text Box 4"/>
          <p:cNvSpPr txBox="1">
            <a:spLocks noChangeArrowheads="1"/>
          </p:cNvSpPr>
          <p:nvPr/>
        </p:nvSpPr>
        <p:spPr bwMode="auto">
          <a:xfrm>
            <a:off x="685800" y="928688"/>
            <a:ext cx="533400" cy="366712"/>
          </a:xfrm>
          <a:prstGeom prst="rect">
            <a:avLst/>
          </a:prstGeom>
          <a:noFill/>
          <a:ln w="9525">
            <a:noFill/>
            <a:miter lim="800000"/>
            <a:headEnd/>
            <a:tailEnd/>
          </a:ln>
          <a:effectLst/>
        </p:spPr>
        <p:txBody>
          <a:bodyPr>
            <a:spAutoFit/>
          </a:bodyPr>
          <a:lstStyle/>
          <a:p>
            <a:pPr>
              <a:spcBef>
                <a:spcPct val="50000"/>
              </a:spcBef>
            </a:pPr>
            <a:r>
              <a:rPr lang="en-US" b="1"/>
              <a:t>6</a:t>
            </a:r>
          </a:p>
        </p:txBody>
      </p:sp>
      <p:sp>
        <p:nvSpPr>
          <p:cNvPr id="1252357" name="Line 5"/>
          <p:cNvSpPr>
            <a:spLocks noChangeShapeType="1"/>
          </p:cNvSpPr>
          <p:nvPr/>
        </p:nvSpPr>
        <p:spPr bwMode="auto">
          <a:xfrm>
            <a:off x="1066800" y="1828800"/>
            <a:ext cx="7467600" cy="0"/>
          </a:xfrm>
          <a:prstGeom prst="line">
            <a:avLst/>
          </a:prstGeom>
          <a:noFill/>
          <a:ln w="9525">
            <a:solidFill>
              <a:schemeClr val="bg2"/>
            </a:solidFill>
            <a:round/>
            <a:headEnd/>
            <a:tailEnd/>
          </a:ln>
          <a:effectLst/>
        </p:spPr>
        <p:txBody>
          <a:bodyPr/>
          <a:lstStyle/>
          <a:p>
            <a:endParaRPr lang="en-US"/>
          </a:p>
        </p:txBody>
      </p:sp>
      <p:sp>
        <p:nvSpPr>
          <p:cNvPr id="1252358" name="Line 6"/>
          <p:cNvSpPr>
            <a:spLocks noChangeShapeType="1"/>
          </p:cNvSpPr>
          <p:nvPr/>
        </p:nvSpPr>
        <p:spPr bwMode="auto">
          <a:xfrm>
            <a:off x="1066800" y="2514600"/>
            <a:ext cx="7467600" cy="0"/>
          </a:xfrm>
          <a:prstGeom prst="line">
            <a:avLst/>
          </a:prstGeom>
          <a:noFill/>
          <a:ln w="9525">
            <a:solidFill>
              <a:schemeClr val="bg2"/>
            </a:solidFill>
            <a:round/>
            <a:headEnd/>
            <a:tailEnd/>
          </a:ln>
          <a:effectLst/>
        </p:spPr>
        <p:txBody>
          <a:bodyPr/>
          <a:lstStyle/>
          <a:p>
            <a:endParaRPr lang="en-US"/>
          </a:p>
        </p:txBody>
      </p:sp>
      <p:sp>
        <p:nvSpPr>
          <p:cNvPr id="1252359" name="Line 7"/>
          <p:cNvSpPr>
            <a:spLocks noChangeShapeType="1"/>
          </p:cNvSpPr>
          <p:nvPr/>
        </p:nvSpPr>
        <p:spPr bwMode="auto">
          <a:xfrm>
            <a:off x="1066800" y="3200400"/>
            <a:ext cx="7467600" cy="0"/>
          </a:xfrm>
          <a:prstGeom prst="line">
            <a:avLst/>
          </a:prstGeom>
          <a:noFill/>
          <a:ln w="9525">
            <a:solidFill>
              <a:schemeClr val="bg2"/>
            </a:solidFill>
            <a:round/>
            <a:headEnd/>
            <a:tailEnd/>
          </a:ln>
          <a:effectLst/>
        </p:spPr>
        <p:txBody>
          <a:bodyPr/>
          <a:lstStyle/>
          <a:p>
            <a:endParaRPr lang="en-US"/>
          </a:p>
        </p:txBody>
      </p:sp>
      <p:sp>
        <p:nvSpPr>
          <p:cNvPr id="1252360" name="Line 8"/>
          <p:cNvSpPr>
            <a:spLocks noChangeShapeType="1"/>
          </p:cNvSpPr>
          <p:nvPr/>
        </p:nvSpPr>
        <p:spPr bwMode="auto">
          <a:xfrm>
            <a:off x="1066800" y="3886200"/>
            <a:ext cx="7467600" cy="0"/>
          </a:xfrm>
          <a:prstGeom prst="line">
            <a:avLst/>
          </a:prstGeom>
          <a:noFill/>
          <a:ln w="9525">
            <a:solidFill>
              <a:schemeClr val="bg2"/>
            </a:solidFill>
            <a:round/>
            <a:headEnd/>
            <a:tailEnd/>
          </a:ln>
          <a:effectLst/>
        </p:spPr>
        <p:txBody>
          <a:bodyPr/>
          <a:lstStyle/>
          <a:p>
            <a:endParaRPr lang="en-US"/>
          </a:p>
        </p:txBody>
      </p:sp>
      <p:sp>
        <p:nvSpPr>
          <p:cNvPr id="1252361" name="Line 9"/>
          <p:cNvSpPr>
            <a:spLocks noChangeShapeType="1"/>
          </p:cNvSpPr>
          <p:nvPr/>
        </p:nvSpPr>
        <p:spPr bwMode="auto">
          <a:xfrm>
            <a:off x="1066800" y="4572000"/>
            <a:ext cx="7467600" cy="0"/>
          </a:xfrm>
          <a:prstGeom prst="line">
            <a:avLst/>
          </a:prstGeom>
          <a:noFill/>
          <a:ln w="9525">
            <a:solidFill>
              <a:schemeClr val="bg2"/>
            </a:solidFill>
            <a:round/>
            <a:headEnd/>
            <a:tailEnd/>
          </a:ln>
          <a:effectLst/>
        </p:spPr>
        <p:txBody>
          <a:bodyPr/>
          <a:lstStyle/>
          <a:p>
            <a:endParaRPr lang="en-US"/>
          </a:p>
        </p:txBody>
      </p:sp>
      <p:sp>
        <p:nvSpPr>
          <p:cNvPr id="1252362" name="Text Box 10"/>
          <p:cNvSpPr txBox="1">
            <a:spLocks noChangeArrowheads="1"/>
          </p:cNvSpPr>
          <p:nvPr/>
        </p:nvSpPr>
        <p:spPr bwMode="auto">
          <a:xfrm>
            <a:off x="733425" y="1600200"/>
            <a:ext cx="457200" cy="366713"/>
          </a:xfrm>
          <a:prstGeom prst="rect">
            <a:avLst/>
          </a:prstGeom>
          <a:noFill/>
          <a:ln w="9525">
            <a:noFill/>
            <a:miter lim="800000"/>
            <a:headEnd/>
            <a:tailEnd/>
          </a:ln>
          <a:effectLst/>
        </p:spPr>
        <p:txBody>
          <a:bodyPr>
            <a:spAutoFit/>
          </a:bodyPr>
          <a:lstStyle/>
          <a:p>
            <a:pPr>
              <a:spcBef>
                <a:spcPct val="50000"/>
              </a:spcBef>
            </a:pPr>
            <a:r>
              <a:rPr lang="en-US" b="1"/>
              <a:t>5</a:t>
            </a:r>
          </a:p>
        </p:txBody>
      </p:sp>
      <p:sp>
        <p:nvSpPr>
          <p:cNvPr id="1252363" name="Text Box 11"/>
          <p:cNvSpPr txBox="1">
            <a:spLocks noChangeArrowheads="1"/>
          </p:cNvSpPr>
          <p:nvPr/>
        </p:nvSpPr>
        <p:spPr bwMode="auto">
          <a:xfrm>
            <a:off x="728663" y="2300288"/>
            <a:ext cx="457200" cy="366712"/>
          </a:xfrm>
          <a:prstGeom prst="rect">
            <a:avLst/>
          </a:prstGeom>
          <a:noFill/>
          <a:ln w="9525">
            <a:noFill/>
            <a:miter lim="800000"/>
            <a:headEnd/>
            <a:tailEnd/>
          </a:ln>
          <a:effectLst/>
        </p:spPr>
        <p:txBody>
          <a:bodyPr>
            <a:spAutoFit/>
          </a:bodyPr>
          <a:lstStyle/>
          <a:p>
            <a:pPr>
              <a:spcBef>
                <a:spcPct val="50000"/>
              </a:spcBef>
            </a:pPr>
            <a:r>
              <a:rPr lang="en-US" b="1"/>
              <a:t>4</a:t>
            </a:r>
          </a:p>
        </p:txBody>
      </p:sp>
      <p:sp>
        <p:nvSpPr>
          <p:cNvPr id="1252364" name="Text Box 12"/>
          <p:cNvSpPr txBox="1">
            <a:spLocks noChangeArrowheads="1"/>
          </p:cNvSpPr>
          <p:nvPr/>
        </p:nvSpPr>
        <p:spPr bwMode="auto">
          <a:xfrm>
            <a:off x="776288" y="3019425"/>
            <a:ext cx="533400" cy="366713"/>
          </a:xfrm>
          <a:prstGeom prst="rect">
            <a:avLst/>
          </a:prstGeom>
          <a:noFill/>
          <a:ln w="9525">
            <a:noFill/>
            <a:miter lim="800000"/>
            <a:headEnd/>
            <a:tailEnd/>
          </a:ln>
          <a:effectLst/>
        </p:spPr>
        <p:txBody>
          <a:bodyPr>
            <a:spAutoFit/>
          </a:bodyPr>
          <a:lstStyle/>
          <a:p>
            <a:pPr algn="l">
              <a:spcBef>
                <a:spcPct val="50000"/>
              </a:spcBef>
            </a:pPr>
            <a:r>
              <a:rPr lang="en-US" b="1"/>
              <a:t>3</a:t>
            </a:r>
          </a:p>
        </p:txBody>
      </p:sp>
      <p:sp>
        <p:nvSpPr>
          <p:cNvPr id="1252365" name="Text Box 13"/>
          <p:cNvSpPr txBox="1">
            <a:spLocks noChangeArrowheads="1"/>
          </p:cNvSpPr>
          <p:nvPr/>
        </p:nvSpPr>
        <p:spPr bwMode="auto">
          <a:xfrm>
            <a:off x="685800" y="3676650"/>
            <a:ext cx="533400" cy="366713"/>
          </a:xfrm>
          <a:prstGeom prst="rect">
            <a:avLst/>
          </a:prstGeom>
          <a:noFill/>
          <a:ln w="9525">
            <a:noFill/>
            <a:miter lim="800000"/>
            <a:headEnd/>
            <a:tailEnd/>
          </a:ln>
          <a:effectLst/>
        </p:spPr>
        <p:txBody>
          <a:bodyPr>
            <a:spAutoFit/>
          </a:bodyPr>
          <a:lstStyle/>
          <a:p>
            <a:pPr>
              <a:spcBef>
                <a:spcPct val="50000"/>
              </a:spcBef>
            </a:pPr>
            <a:r>
              <a:rPr lang="en-US" b="1"/>
              <a:t>2</a:t>
            </a:r>
          </a:p>
        </p:txBody>
      </p:sp>
      <p:sp>
        <p:nvSpPr>
          <p:cNvPr id="1252366" name="Text Box 14"/>
          <p:cNvSpPr txBox="1">
            <a:spLocks noChangeArrowheads="1"/>
          </p:cNvSpPr>
          <p:nvPr/>
        </p:nvSpPr>
        <p:spPr bwMode="auto">
          <a:xfrm>
            <a:off x="609600" y="4357688"/>
            <a:ext cx="685800" cy="366712"/>
          </a:xfrm>
          <a:prstGeom prst="rect">
            <a:avLst/>
          </a:prstGeom>
          <a:noFill/>
          <a:ln w="9525">
            <a:noFill/>
            <a:miter lim="800000"/>
            <a:headEnd/>
            <a:tailEnd/>
          </a:ln>
          <a:effectLst/>
        </p:spPr>
        <p:txBody>
          <a:bodyPr>
            <a:spAutoFit/>
          </a:bodyPr>
          <a:lstStyle/>
          <a:p>
            <a:pPr>
              <a:spcBef>
                <a:spcPct val="50000"/>
              </a:spcBef>
            </a:pPr>
            <a:r>
              <a:rPr lang="en-US" b="1"/>
              <a:t>1</a:t>
            </a:r>
          </a:p>
        </p:txBody>
      </p:sp>
      <p:sp>
        <p:nvSpPr>
          <p:cNvPr id="1252367" name="Text Box 15"/>
          <p:cNvSpPr txBox="1">
            <a:spLocks noChangeArrowheads="1"/>
          </p:cNvSpPr>
          <p:nvPr/>
        </p:nvSpPr>
        <p:spPr bwMode="auto">
          <a:xfrm>
            <a:off x="685800" y="5029200"/>
            <a:ext cx="609600" cy="366713"/>
          </a:xfrm>
          <a:prstGeom prst="rect">
            <a:avLst/>
          </a:prstGeom>
          <a:noFill/>
          <a:ln w="9525">
            <a:noFill/>
            <a:miter lim="800000"/>
            <a:headEnd/>
            <a:tailEnd/>
          </a:ln>
          <a:effectLst/>
        </p:spPr>
        <p:txBody>
          <a:bodyPr>
            <a:spAutoFit/>
          </a:bodyPr>
          <a:lstStyle/>
          <a:p>
            <a:pPr>
              <a:spcBef>
                <a:spcPct val="50000"/>
              </a:spcBef>
            </a:pPr>
            <a:r>
              <a:rPr lang="en-US" b="1"/>
              <a:t>0</a:t>
            </a:r>
          </a:p>
        </p:txBody>
      </p:sp>
      <p:sp>
        <p:nvSpPr>
          <p:cNvPr id="1252368" name="Text Box 16"/>
          <p:cNvSpPr txBox="1">
            <a:spLocks noChangeArrowheads="1"/>
          </p:cNvSpPr>
          <p:nvPr/>
        </p:nvSpPr>
        <p:spPr bwMode="auto">
          <a:xfrm rot="-5400000">
            <a:off x="30163" y="2897187"/>
            <a:ext cx="762000" cy="396875"/>
          </a:xfrm>
          <a:prstGeom prst="rect">
            <a:avLst/>
          </a:prstGeom>
          <a:noFill/>
          <a:ln w="9525">
            <a:noFill/>
            <a:miter lim="800000"/>
            <a:headEnd/>
            <a:tailEnd/>
          </a:ln>
          <a:effectLst/>
        </p:spPr>
        <p:txBody>
          <a:bodyPr>
            <a:spAutoFit/>
          </a:bodyPr>
          <a:lstStyle/>
          <a:p>
            <a:pPr algn="l">
              <a:spcBef>
                <a:spcPct val="50000"/>
              </a:spcBef>
            </a:pPr>
            <a:r>
              <a:rPr lang="en-US" sz="2000" b="1">
                <a:solidFill>
                  <a:srgbClr val="FF9900"/>
                </a:solidFill>
              </a:rPr>
              <a:t>OR</a:t>
            </a:r>
          </a:p>
        </p:txBody>
      </p:sp>
      <p:sp>
        <p:nvSpPr>
          <p:cNvPr id="1252369" name="Text Box 17"/>
          <p:cNvSpPr txBox="1">
            <a:spLocks noChangeArrowheads="1"/>
          </p:cNvSpPr>
          <p:nvPr/>
        </p:nvSpPr>
        <p:spPr bwMode="auto">
          <a:xfrm>
            <a:off x="304800" y="2286000"/>
            <a:ext cx="18415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1252370" name="Text Box 18"/>
          <p:cNvSpPr txBox="1">
            <a:spLocks noChangeArrowheads="1"/>
          </p:cNvSpPr>
          <p:nvPr/>
        </p:nvSpPr>
        <p:spPr bwMode="auto">
          <a:xfrm>
            <a:off x="1752600" y="5248275"/>
            <a:ext cx="6934200" cy="366713"/>
          </a:xfrm>
          <a:prstGeom prst="rect">
            <a:avLst/>
          </a:prstGeom>
          <a:noFill/>
          <a:ln w="9525">
            <a:noFill/>
            <a:miter lim="800000"/>
            <a:headEnd/>
            <a:tailEnd/>
          </a:ln>
          <a:effectLst/>
        </p:spPr>
        <p:txBody>
          <a:bodyPr>
            <a:spAutoFit/>
          </a:bodyPr>
          <a:lstStyle/>
          <a:p>
            <a:pPr algn="l">
              <a:spcBef>
                <a:spcPct val="50000"/>
              </a:spcBef>
            </a:pPr>
            <a:r>
              <a:rPr lang="en-US" b="1">
                <a:solidFill>
                  <a:srgbClr val="FF9900"/>
                </a:solidFill>
              </a:rPr>
              <a:t>Never		Former		Light		Heavy</a:t>
            </a:r>
          </a:p>
        </p:txBody>
      </p:sp>
      <p:sp>
        <p:nvSpPr>
          <p:cNvPr id="1252371" name="Rectangle 19"/>
          <p:cNvSpPr>
            <a:spLocks noChangeArrowheads="1"/>
          </p:cNvSpPr>
          <p:nvPr/>
        </p:nvSpPr>
        <p:spPr bwMode="auto">
          <a:xfrm>
            <a:off x="1709738" y="4114800"/>
            <a:ext cx="423862" cy="457200"/>
          </a:xfrm>
          <a:prstGeom prst="rect">
            <a:avLst/>
          </a:prstGeom>
          <a:solidFill>
            <a:srgbClr val="D60093"/>
          </a:solidFill>
          <a:ln w="9525">
            <a:solidFill>
              <a:schemeClr val="bg2"/>
            </a:solidFill>
            <a:miter lim="800000"/>
            <a:headEnd/>
            <a:tailEnd/>
          </a:ln>
          <a:effectLst/>
        </p:spPr>
        <p:txBody>
          <a:bodyPr wrap="none" anchor="ctr"/>
          <a:lstStyle/>
          <a:p>
            <a:endParaRPr lang="en-US">
              <a:solidFill>
                <a:srgbClr val="FF3300"/>
              </a:solidFill>
            </a:endParaRPr>
          </a:p>
        </p:txBody>
      </p:sp>
      <p:sp>
        <p:nvSpPr>
          <p:cNvPr id="1252372" name="Line 20"/>
          <p:cNvSpPr>
            <a:spLocks noChangeShapeType="1"/>
          </p:cNvSpPr>
          <p:nvPr/>
        </p:nvSpPr>
        <p:spPr bwMode="auto">
          <a:xfrm>
            <a:off x="2819400" y="4586288"/>
            <a:ext cx="0" cy="152400"/>
          </a:xfrm>
          <a:prstGeom prst="line">
            <a:avLst/>
          </a:prstGeom>
          <a:noFill/>
          <a:ln w="9525">
            <a:solidFill>
              <a:schemeClr val="bg2"/>
            </a:solidFill>
            <a:round/>
            <a:headEnd/>
            <a:tailEnd/>
          </a:ln>
          <a:effectLst/>
        </p:spPr>
        <p:txBody>
          <a:bodyPr/>
          <a:lstStyle/>
          <a:p>
            <a:endParaRPr lang="en-US"/>
          </a:p>
        </p:txBody>
      </p:sp>
      <p:sp>
        <p:nvSpPr>
          <p:cNvPr id="1252373" name="Line 21"/>
          <p:cNvSpPr>
            <a:spLocks noChangeShapeType="1"/>
          </p:cNvSpPr>
          <p:nvPr/>
        </p:nvSpPr>
        <p:spPr bwMode="auto">
          <a:xfrm>
            <a:off x="4800600" y="4572000"/>
            <a:ext cx="0" cy="152400"/>
          </a:xfrm>
          <a:prstGeom prst="line">
            <a:avLst/>
          </a:prstGeom>
          <a:noFill/>
          <a:ln w="9525">
            <a:solidFill>
              <a:schemeClr val="bg2"/>
            </a:solidFill>
            <a:round/>
            <a:headEnd/>
            <a:tailEnd/>
          </a:ln>
          <a:effectLst/>
        </p:spPr>
        <p:txBody>
          <a:bodyPr/>
          <a:lstStyle/>
          <a:p>
            <a:endParaRPr lang="en-US"/>
          </a:p>
        </p:txBody>
      </p:sp>
      <p:sp>
        <p:nvSpPr>
          <p:cNvPr id="1252374" name="Line 22"/>
          <p:cNvSpPr>
            <a:spLocks noChangeShapeType="1"/>
          </p:cNvSpPr>
          <p:nvPr/>
        </p:nvSpPr>
        <p:spPr bwMode="auto">
          <a:xfrm>
            <a:off x="6629400" y="4572000"/>
            <a:ext cx="0" cy="152400"/>
          </a:xfrm>
          <a:prstGeom prst="line">
            <a:avLst/>
          </a:prstGeom>
          <a:noFill/>
          <a:ln w="9525">
            <a:solidFill>
              <a:schemeClr val="bg2"/>
            </a:solidFill>
            <a:round/>
            <a:headEnd/>
            <a:tailEnd/>
          </a:ln>
          <a:effectLst/>
        </p:spPr>
        <p:txBody>
          <a:bodyPr/>
          <a:lstStyle/>
          <a:p>
            <a:endParaRPr lang="en-US"/>
          </a:p>
        </p:txBody>
      </p:sp>
      <p:sp>
        <p:nvSpPr>
          <p:cNvPr id="1252375" name="Rectangle 23"/>
          <p:cNvSpPr>
            <a:spLocks noChangeArrowheads="1"/>
          </p:cNvSpPr>
          <p:nvPr/>
        </p:nvSpPr>
        <p:spPr bwMode="auto">
          <a:xfrm>
            <a:off x="2133600" y="3124200"/>
            <a:ext cx="419100" cy="1447800"/>
          </a:xfrm>
          <a:prstGeom prst="rect">
            <a:avLst/>
          </a:prstGeom>
          <a:solidFill>
            <a:srgbClr val="FFFF00"/>
          </a:solidFill>
          <a:ln w="9525">
            <a:solidFill>
              <a:schemeClr val="bg2"/>
            </a:solidFill>
            <a:miter lim="800000"/>
            <a:headEnd/>
            <a:tailEnd/>
          </a:ln>
          <a:effectLst/>
        </p:spPr>
        <p:txBody>
          <a:bodyPr wrap="none" anchor="ctr"/>
          <a:lstStyle/>
          <a:p>
            <a:endParaRPr lang="en-US"/>
          </a:p>
        </p:txBody>
      </p:sp>
      <p:sp>
        <p:nvSpPr>
          <p:cNvPr id="1252376" name="Rectangle 24"/>
          <p:cNvSpPr>
            <a:spLocks noChangeArrowheads="1"/>
          </p:cNvSpPr>
          <p:nvPr/>
        </p:nvSpPr>
        <p:spPr bwMode="auto">
          <a:xfrm>
            <a:off x="3352800" y="4572000"/>
            <a:ext cx="457200" cy="152400"/>
          </a:xfrm>
          <a:prstGeom prst="rect">
            <a:avLst/>
          </a:prstGeom>
          <a:solidFill>
            <a:srgbClr val="33CC33"/>
          </a:solidFill>
          <a:ln w="9525">
            <a:solidFill>
              <a:schemeClr val="bg2"/>
            </a:solidFill>
            <a:miter lim="800000"/>
            <a:headEnd/>
            <a:tailEnd/>
          </a:ln>
          <a:effectLst/>
        </p:spPr>
        <p:txBody>
          <a:bodyPr wrap="none" anchor="ctr"/>
          <a:lstStyle/>
          <a:p>
            <a:endParaRPr lang="en-US"/>
          </a:p>
        </p:txBody>
      </p:sp>
      <p:sp>
        <p:nvSpPr>
          <p:cNvPr id="1252377" name="Rectangle 25"/>
          <p:cNvSpPr>
            <a:spLocks noChangeArrowheads="1"/>
          </p:cNvSpPr>
          <p:nvPr/>
        </p:nvSpPr>
        <p:spPr bwMode="auto">
          <a:xfrm>
            <a:off x="3814763" y="4495800"/>
            <a:ext cx="423862" cy="76200"/>
          </a:xfrm>
          <a:prstGeom prst="rect">
            <a:avLst/>
          </a:prstGeom>
          <a:solidFill>
            <a:srgbClr val="D60093"/>
          </a:solidFill>
          <a:ln w="9525">
            <a:solidFill>
              <a:schemeClr val="bg2"/>
            </a:solidFill>
            <a:miter lim="800000"/>
            <a:headEnd/>
            <a:tailEnd/>
          </a:ln>
          <a:effectLst/>
        </p:spPr>
        <p:txBody>
          <a:bodyPr wrap="none" anchor="ctr"/>
          <a:lstStyle/>
          <a:p>
            <a:endParaRPr lang="en-US">
              <a:solidFill>
                <a:srgbClr val="FF3300"/>
              </a:solidFill>
            </a:endParaRPr>
          </a:p>
        </p:txBody>
      </p:sp>
      <p:sp>
        <p:nvSpPr>
          <p:cNvPr id="1252378" name="Rectangle 26"/>
          <p:cNvSpPr>
            <a:spLocks noChangeArrowheads="1"/>
          </p:cNvSpPr>
          <p:nvPr/>
        </p:nvSpPr>
        <p:spPr bwMode="auto">
          <a:xfrm>
            <a:off x="4233863" y="3581400"/>
            <a:ext cx="419100" cy="990600"/>
          </a:xfrm>
          <a:prstGeom prst="rect">
            <a:avLst/>
          </a:prstGeom>
          <a:solidFill>
            <a:srgbClr val="FFFF00"/>
          </a:solidFill>
          <a:ln w="9525">
            <a:solidFill>
              <a:schemeClr val="bg2"/>
            </a:solidFill>
            <a:miter lim="800000"/>
            <a:headEnd/>
            <a:tailEnd/>
          </a:ln>
          <a:effectLst/>
        </p:spPr>
        <p:txBody>
          <a:bodyPr wrap="none" anchor="ctr"/>
          <a:lstStyle/>
          <a:p>
            <a:endParaRPr lang="en-US"/>
          </a:p>
        </p:txBody>
      </p:sp>
      <p:sp>
        <p:nvSpPr>
          <p:cNvPr id="1252379" name="Rectangle 27"/>
          <p:cNvSpPr>
            <a:spLocks noChangeArrowheads="1"/>
          </p:cNvSpPr>
          <p:nvPr/>
        </p:nvSpPr>
        <p:spPr bwMode="auto">
          <a:xfrm>
            <a:off x="5181600" y="4572000"/>
            <a:ext cx="457200" cy="304800"/>
          </a:xfrm>
          <a:prstGeom prst="rect">
            <a:avLst/>
          </a:prstGeom>
          <a:solidFill>
            <a:srgbClr val="33CC33"/>
          </a:solidFill>
          <a:ln w="9525">
            <a:solidFill>
              <a:schemeClr val="bg2"/>
            </a:solidFill>
            <a:miter lim="800000"/>
            <a:headEnd/>
            <a:tailEnd/>
          </a:ln>
          <a:effectLst/>
        </p:spPr>
        <p:txBody>
          <a:bodyPr wrap="none" anchor="ctr"/>
          <a:lstStyle/>
          <a:p>
            <a:endParaRPr lang="en-US"/>
          </a:p>
        </p:txBody>
      </p:sp>
      <p:sp>
        <p:nvSpPr>
          <p:cNvPr id="1252380" name="Rectangle 28"/>
          <p:cNvSpPr>
            <a:spLocks noChangeArrowheads="1"/>
          </p:cNvSpPr>
          <p:nvPr/>
        </p:nvSpPr>
        <p:spPr bwMode="auto">
          <a:xfrm>
            <a:off x="5638800" y="4572000"/>
            <a:ext cx="423863" cy="152400"/>
          </a:xfrm>
          <a:prstGeom prst="rect">
            <a:avLst/>
          </a:prstGeom>
          <a:solidFill>
            <a:srgbClr val="D60093"/>
          </a:solidFill>
          <a:ln w="9525">
            <a:solidFill>
              <a:schemeClr val="bg2"/>
            </a:solidFill>
            <a:miter lim="800000"/>
            <a:headEnd/>
            <a:tailEnd/>
          </a:ln>
          <a:effectLst/>
        </p:spPr>
        <p:txBody>
          <a:bodyPr wrap="none" anchor="ctr"/>
          <a:lstStyle/>
          <a:p>
            <a:endParaRPr lang="en-US">
              <a:solidFill>
                <a:srgbClr val="FF3300"/>
              </a:solidFill>
            </a:endParaRPr>
          </a:p>
        </p:txBody>
      </p:sp>
      <p:sp>
        <p:nvSpPr>
          <p:cNvPr id="1252381" name="Rectangle 29"/>
          <p:cNvSpPr>
            <a:spLocks noChangeArrowheads="1"/>
          </p:cNvSpPr>
          <p:nvPr/>
        </p:nvSpPr>
        <p:spPr bwMode="auto">
          <a:xfrm>
            <a:off x="6057900" y="4114800"/>
            <a:ext cx="419100" cy="457200"/>
          </a:xfrm>
          <a:prstGeom prst="rect">
            <a:avLst/>
          </a:prstGeom>
          <a:solidFill>
            <a:srgbClr val="FFFF00"/>
          </a:solidFill>
          <a:ln w="9525">
            <a:solidFill>
              <a:schemeClr val="bg2"/>
            </a:solidFill>
            <a:miter lim="800000"/>
            <a:headEnd/>
            <a:tailEnd/>
          </a:ln>
          <a:effectLst/>
        </p:spPr>
        <p:txBody>
          <a:bodyPr wrap="none" anchor="ctr"/>
          <a:lstStyle/>
          <a:p>
            <a:endParaRPr lang="en-US"/>
          </a:p>
        </p:txBody>
      </p:sp>
      <p:sp>
        <p:nvSpPr>
          <p:cNvPr id="1252382" name="Rectangle 30"/>
          <p:cNvSpPr>
            <a:spLocks noChangeArrowheads="1"/>
          </p:cNvSpPr>
          <p:nvPr/>
        </p:nvSpPr>
        <p:spPr bwMode="auto">
          <a:xfrm>
            <a:off x="7010400" y="4572000"/>
            <a:ext cx="457200" cy="304800"/>
          </a:xfrm>
          <a:prstGeom prst="rect">
            <a:avLst/>
          </a:prstGeom>
          <a:solidFill>
            <a:srgbClr val="33CC33"/>
          </a:solidFill>
          <a:ln w="9525">
            <a:solidFill>
              <a:schemeClr val="bg2"/>
            </a:solidFill>
            <a:miter lim="800000"/>
            <a:headEnd/>
            <a:tailEnd/>
          </a:ln>
          <a:effectLst/>
        </p:spPr>
        <p:txBody>
          <a:bodyPr wrap="none" anchor="ctr"/>
          <a:lstStyle/>
          <a:p>
            <a:endParaRPr lang="en-US"/>
          </a:p>
        </p:txBody>
      </p:sp>
      <p:sp>
        <p:nvSpPr>
          <p:cNvPr id="1252383" name="Rectangle 31"/>
          <p:cNvSpPr>
            <a:spLocks noChangeArrowheads="1"/>
          </p:cNvSpPr>
          <p:nvPr/>
        </p:nvSpPr>
        <p:spPr bwMode="auto">
          <a:xfrm>
            <a:off x="7467600" y="4572000"/>
            <a:ext cx="423863" cy="304800"/>
          </a:xfrm>
          <a:prstGeom prst="rect">
            <a:avLst/>
          </a:prstGeom>
          <a:solidFill>
            <a:srgbClr val="D60093"/>
          </a:solidFill>
          <a:ln w="9525">
            <a:solidFill>
              <a:schemeClr val="bg2"/>
            </a:solidFill>
            <a:miter lim="800000"/>
            <a:headEnd/>
            <a:tailEnd/>
          </a:ln>
          <a:effectLst/>
        </p:spPr>
        <p:txBody>
          <a:bodyPr wrap="none" anchor="ctr"/>
          <a:lstStyle/>
          <a:p>
            <a:endParaRPr lang="en-US">
              <a:solidFill>
                <a:srgbClr val="FF3300"/>
              </a:solidFill>
            </a:endParaRPr>
          </a:p>
        </p:txBody>
      </p:sp>
      <p:sp>
        <p:nvSpPr>
          <p:cNvPr id="1252384" name="Rectangle 32"/>
          <p:cNvSpPr>
            <a:spLocks noChangeArrowheads="1"/>
          </p:cNvSpPr>
          <p:nvPr/>
        </p:nvSpPr>
        <p:spPr bwMode="auto">
          <a:xfrm>
            <a:off x="7886700" y="4419600"/>
            <a:ext cx="419100" cy="152400"/>
          </a:xfrm>
          <a:prstGeom prst="rect">
            <a:avLst/>
          </a:prstGeom>
          <a:solidFill>
            <a:srgbClr val="FFFF00"/>
          </a:solidFill>
          <a:ln w="9525">
            <a:solidFill>
              <a:schemeClr val="bg2"/>
            </a:solidFill>
            <a:miter lim="800000"/>
            <a:headEnd/>
            <a:tailEnd/>
          </a:ln>
          <a:effectLst/>
        </p:spPr>
        <p:txBody>
          <a:bodyPr wrap="none" anchor="ctr"/>
          <a:lstStyle/>
          <a:p>
            <a:endParaRPr lang="en-US"/>
          </a:p>
        </p:txBody>
      </p:sp>
      <p:sp>
        <p:nvSpPr>
          <p:cNvPr id="1252385" name="Rectangle 33"/>
          <p:cNvSpPr>
            <a:spLocks noChangeArrowheads="1"/>
          </p:cNvSpPr>
          <p:nvPr/>
        </p:nvSpPr>
        <p:spPr bwMode="auto">
          <a:xfrm>
            <a:off x="5562600" y="1371600"/>
            <a:ext cx="2133600" cy="1676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52386" name="Rectangle 34"/>
          <p:cNvSpPr>
            <a:spLocks noChangeArrowheads="1"/>
          </p:cNvSpPr>
          <p:nvPr/>
        </p:nvSpPr>
        <p:spPr bwMode="auto">
          <a:xfrm>
            <a:off x="5715000" y="1581150"/>
            <a:ext cx="304800" cy="228600"/>
          </a:xfrm>
          <a:prstGeom prst="rect">
            <a:avLst/>
          </a:prstGeom>
          <a:solidFill>
            <a:srgbClr val="33CC33"/>
          </a:solidFill>
          <a:ln w="9525">
            <a:solidFill>
              <a:schemeClr val="bg2"/>
            </a:solidFill>
            <a:miter lim="800000"/>
            <a:headEnd/>
            <a:tailEnd/>
          </a:ln>
          <a:effectLst/>
        </p:spPr>
        <p:txBody>
          <a:bodyPr wrap="none" anchor="ctr"/>
          <a:lstStyle/>
          <a:p>
            <a:endParaRPr lang="en-US"/>
          </a:p>
        </p:txBody>
      </p:sp>
      <p:sp>
        <p:nvSpPr>
          <p:cNvPr id="1252387" name="Rectangle 35"/>
          <p:cNvSpPr>
            <a:spLocks noChangeArrowheads="1"/>
          </p:cNvSpPr>
          <p:nvPr/>
        </p:nvSpPr>
        <p:spPr bwMode="auto">
          <a:xfrm>
            <a:off x="5715000" y="2100263"/>
            <a:ext cx="304800" cy="228600"/>
          </a:xfrm>
          <a:prstGeom prst="rect">
            <a:avLst/>
          </a:prstGeom>
          <a:solidFill>
            <a:srgbClr val="D60093"/>
          </a:solidFill>
          <a:ln w="9525">
            <a:solidFill>
              <a:schemeClr val="bg2"/>
            </a:solidFill>
            <a:miter lim="800000"/>
            <a:headEnd/>
            <a:tailEnd/>
          </a:ln>
          <a:effectLst/>
        </p:spPr>
        <p:txBody>
          <a:bodyPr wrap="none" anchor="ctr"/>
          <a:lstStyle/>
          <a:p>
            <a:endParaRPr lang="en-US">
              <a:solidFill>
                <a:srgbClr val="FF3300"/>
              </a:solidFill>
            </a:endParaRPr>
          </a:p>
        </p:txBody>
      </p:sp>
      <p:sp>
        <p:nvSpPr>
          <p:cNvPr id="1252388" name="Rectangle 36"/>
          <p:cNvSpPr>
            <a:spLocks noChangeArrowheads="1"/>
          </p:cNvSpPr>
          <p:nvPr/>
        </p:nvSpPr>
        <p:spPr bwMode="auto">
          <a:xfrm>
            <a:off x="5691188" y="2614613"/>
            <a:ext cx="342900" cy="261937"/>
          </a:xfrm>
          <a:prstGeom prst="rect">
            <a:avLst/>
          </a:prstGeom>
          <a:solidFill>
            <a:srgbClr val="FFFF00"/>
          </a:solidFill>
          <a:ln w="9525">
            <a:solidFill>
              <a:schemeClr val="bg2"/>
            </a:solidFill>
            <a:miter lim="800000"/>
            <a:headEnd/>
            <a:tailEnd/>
          </a:ln>
          <a:effectLst/>
        </p:spPr>
        <p:txBody>
          <a:bodyPr wrap="none" anchor="ctr"/>
          <a:lstStyle/>
          <a:p>
            <a:endParaRPr lang="en-US"/>
          </a:p>
        </p:txBody>
      </p:sp>
      <p:sp>
        <p:nvSpPr>
          <p:cNvPr id="1252389" name="Text Box 37"/>
          <p:cNvSpPr txBox="1">
            <a:spLocks noChangeArrowheads="1"/>
          </p:cNvSpPr>
          <p:nvPr/>
        </p:nvSpPr>
        <p:spPr bwMode="auto">
          <a:xfrm>
            <a:off x="6096000" y="1524000"/>
            <a:ext cx="1447800" cy="366713"/>
          </a:xfrm>
          <a:prstGeom prst="rect">
            <a:avLst/>
          </a:prstGeom>
          <a:noFill/>
          <a:ln w="9525">
            <a:noFill/>
            <a:miter lim="800000"/>
            <a:headEnd/>
            <a:tailEnd/>
          </a:ln>
          <a:effectLst/>
        </p:spPr>
        <p:txBody>
          <a:bodyPr>
            <a:spAutoFit/>
          </a:bodyPr>
          <a:lstStyle/>
          <a:p>
            <a:pPr algn="l">
              <a:spcBef>
                <a:spcPct val="50000"/>
              </a:spcBef>
            </a:pPr>
            <a:r>
              <a:rPr lang="en-US" b="1">
                <a:solidFill>
                  <a:schemeClr val="bg2"/>
                </a:solidFill>
              </a:rPr>
              <a:t>no calculus</a:t>
            </a:r>
          </a:p>
        </p:txBody>
      </p:sp>
      <p:sp>
        <p:nvSpPr>
          <p:cNvPr id="1252390" name="Text Box 38"/>
          <p:cNvSpPr txBox="1">
            <a:spLocks noChangeArrowheads="1"/>
          </p:cNvSpPr>
          <p:nvPr/>
        </p:nvSpPr>
        <p:spPr bwMode="auto">
          <a:xfrm>
            <a:off x="6115050" y="2038350"/>
            <a:ext cx="1371600" cy="366713"/>
          </a:xfrm>
          <a:prstGeom prst="rect">
            <a:avLst/>
          </a:prstGeom>
          <a:noFill/>
          <a:ln w="9525">
            <a:noFill/>
            <a:miter lim="800000"/>
            <a:headEnd/>
            <a:tailEnd/>
          </a:ln>
          <a:effectLst/>
        </p:spPr>
        <p:txBody>
          <a:bodyPr>
            <a:spAutoFit/>
          </a:bodyPr>
          <a:lstStyle/>
          <a:p>
            <a:pPr algn="l">
              <a:spcBef>
                <a:spcPct val="50000"/>
              </a:spcBef>
            </a:pPr>
            <a:r>
              <a:rPr lang="en-US" b="1">
                <a:solidFill>
                  <a:schemeClr val="bg2"/>
                </a:solidFill>
              </a:rPr>
              <a:t>supra</a:t>
            </a:r>
          </a:p>
        </p:txBody>
      </p:sp>
      <p:sp>
        <p:nvSpPr>
          <p:cNvPr id="1252391" name="Text Box 39"/>
          <p:cNvSpPr txBox="1">
            <a:spLocks noChangeArrowheads="1"/>
          </p:cNvSpPr>
          <p:nvPr/>
        </p:nvSpPr>
        <p:spPr bwMode="auto">
          <a:xfrm>
            <a:off x="6100763" y="2543175"/>
            <a:ext cx="1447800" cy="366713"/>
          </a:xfrm>
          <a:prstGeom prst="rect">
            <a:avLst/>
          </a:prstGeom>
          <a:noFill/>
          <a:ln w="9525">
            <a:noFill/>
            <a:miter lim="800000"/>
            <a:headEnd/>
            <a:tailEnd/>
          </a:ln>
          <a:effectLst/>
        </p:spPr>
        <p:txBody>
          <a:bodyPr>
            <a:spAutoFit/>
          </a:bodyPr>
          <a:lstStyle/>
          <a:p>
            <a:pPr algn="l">
              <a:spcBef>
                <a:spcPct val="50000"/>
              </a:spcBef>
            </a:pPr>
            <a:r>
              <a:rPr lang="en-US" b="1">
                <a:solidFill>
                  <a:schemeClr val="bg2"/>
                </a:solidFill>
              </a:rPr>
              <a:t>sub / supra</a:t>
            </a:r>
          </a:p>
        </p:txBody>
      </p:sp>
      <p:sp>
        <p:nvSpPr>
          <p:cNvPr id="1252392" name="Text Box 40"/>
          <p:cNvSpPr txBox="1">
            <a:spLocks noChangeArrowheads="1"/>
          </p:cNvSpPr>
          <p:nvPr/>
        </p:nvSpPr>
        <p:spPr bwMode="auto">
          <a:xfrm>
            <a:off x="304800" y="5729288"/>
            <a:ext cx="8686800" cy="366712"/>
          </a:xfrm>
          <a:prstGeom prst="rect">
            <a:avLst/>
          </a:prstGeom>
          <a:noFill/>
          <a:ln w="9525">
            <a:noFill/>
            <a:miter lim="800000"/>
            <a:headEnd/>
            <a:tailEnd/>
          </a:ln>
          <a:effectLst/>
        </p:spPr>
        <p:txBody>
          <a:bodyPr>
            <a:spAutoFit/>
          </a:bodyPr>
          <a:lstStyle/>
          <a:p>
            <a:pPr algn="l">
              <a:spcBef>
                <a:spcPct val="50000"/>
              </a:spcBef>
            </a:pPr>
            <a:endParaRPr lang="en-US"/>
          </a:p>
        </p:txBody>
      </p:sp>
      <p:sp>
        <p:nvSpPr>
          <p:cNvPr id="1252393" name="Text Box 41"/>
          <p:cNvSpPr txBox="1">
            <a:spLocks noChangeArrowheads="1"/>
          </p:cNvSpPr>
          <p:nvPr/>
        </p:nvSpPr>
        <p:spPr bwMode="auto">
          <a:xfrm>
            <a:off x="441325" y="5851525"/>
            <a:ext cx="8169275" cy="825500"/>
          </a:xfrm>
          <a:prstGeom prst="rect">
            <a:avLst/>
          </a:prstGeom>
          <a:noFill/>
          <a:ln w="9525">
            <a:noFill/>
            <a:miter lim="800000"/>
            <a:headEnd/>
            <a:tailEnd/>
          </a:ln>
          <a:effectLst/>
        </p:spPr>
        <p:txBody>
          <a:bodyPr>
            <a:spAutoFit/>
          </a:bodyPr>
          <a:lstStyle/>
          <a:p>
            <a:pPr algn="l"/>
            <a:r>
              <a:rPr lang="en-US" sz="1600" b="1" i="1"/>
              <a:t>Weighted OR estimates showing the effect of smoking status on gingival bleeding by calculus for sites with probing depths (PD) of 0 to 3 mm (reference: sites with PD 0 to 3 mm without calculus in never-smokers).</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2"/>
          <p:cNvSpPr>
            <a:spLocks noChangeArrowheads="1"/>
          </p:cNvSpPr>
          <p:nvPr/>
        </p:nvSpPr>
        <p:spPr bwMode="auto">
          <a:xfrm>
            <a:off x="1143000" y="1143000"/>
            <a:ext cx="7391400" cy="4038600"/>
          </a:xfrm>
          <a:prstGeom prst="rect">
            <a:avLst/>
          </a:prstGeom>
          <a:solidFill>
            <a:schemeClr val="accent1"/>
          </a:solidFill>
          <a:ln w="9525">
            <a:solidFill>
              <a:schemeClr val="bg2"/>
            </a:solidFill>
            <a:miter lim="800000"/>
            <a:headEnd/>
            <a:tailEnd/>
          </a:ln>
          <a:effectLst/>
        </p:spPr>
        <p:txBody>
          <a:bodyPr wrap="none" anchor="ctr"/>
          <a:lstStyle/>
          <a:p>
            <a:endParaRPr lang="en-US"/>
          </a:p>
        </p:txBody>
      </p:sp>
      <p:sp>
        <p:nvSpPr>
          <p:cNvPr id="1253379" name="Text Box 3"/>
          <p:cNvSpPr txBox="1">
            <a:spLocks noChangeArrowheads="1"/>
          </p:cNvSpPr>
          <p:nvPr/>
        </p:nvSpPr>
        <p:spPr bwMode="auto">
          <a:xfrm>
            <a:off x="2286000" y="381000"/>
            <a:ext cx="4495800" cy="457200"/>
          </a:xfrm>
          <a:prstGeom prst="rect">
            <a:avLst/>
          </a:prstGeom>
          <a:noFill/>
          <a:ln w="9525">
            <a:noFill/>
            <a:miter lim="800000"/>
            <a:headEnd/>
            <a:tailEnd/>
          </a:ln>
          <a:effectLst/>
        </p:spPr>
        <p:txBody>
          <a:bodyPr>
            <a:spAutoFit/>
          </a:bodyPr>
          <a:lstStyle/>
          <a:p>
            <a:pPr>
              <a:spcBef>
                <a:spcPct val="50000"/>
              </a:spcBef>
            </a:pPr>
            <a:r>
              <a:rPr lang="en-US" sz="2400" b="1"/>
              <a:t>PD </a:t>
            </a:r>
            <a:r>
              <a:rPr lang="en-US" sz="2400" b="1" u="sng"/>
              <a:t>&gt;</a:t>
            </a:r>
            <a:r>
              <a:rPr lang="en-US" sz="2400" b="1"/>
              <a:t> 4 mm</a:t>
            </a:r>
          </a:p>
        </p:txBody>
      </p:sp>
      <p:sp>
        <p:nvSpPr>
          <p:cNvPr id="1253380" name="Text Box 4"/>
          <p:cNvSpPr txBox="1">
            <a:spLocks noChangeArrowheads="1"/>
          </p:cNvSpPr>
          <p:nvPr/>
        </p:nvSpPr>
        <p:spPr bwMode="auto">
          <a:xfrm>
            <a:off x="685800" y="928688"/>
            <a:ext cx="533400" cy="366712"/>
          </a:xfrm>
          <a:prstGeom prst="rect">
            <a:avLst/>
          </a:prstGeom>
          <a:noFill/>
          <a:ln w="9525">
            <a:noFill/>
            <a:miter lim="800000"/>
            <a:headEnd/>
            <a:tailEnd/>
          </a:ln>
          <a:effectLst/>
        </p:spPr>
        <p:txBody>
          <a:bodyPr>
            <a:spAutoFit/>
          </a:bodyPr>
          <a:lstStyle/>
          <a:p>
            <a:pPr>
              <a:spcBef>
                <a:spcPct val="50000"/>
              </a:spcBef>
            </a:pPr>
            <a:r>
              <a:rPr lang="en-US" b="1"/>
              <a:t>6</a:t>
            </a:r>
          </a:p>
        </p:txBody>
      </p:sp>
      <p:sp>
        <p:nvSpPr>
          <p:cNvPr id="1253381" name="Line 5"/>
          <p:cNvSpPr>
            <a:spLocks noChangeShapeType="1"/>
          </p:cNvSpPr>
          <p:nvPr/>
        </p:nvSpPr>
        <p:spPr bwMode="auto">
          <a:xfrm>
            <a:off x="1066800" y="1828800"/>
            <a:ext cx="7467600" cy="0"/>
          </a:xfrm>
          <a:prstGeom prst="line">
            <a:avLst/>
          </a:prstGeom>
          <a:noFill/>
          <a:ln w="9525">
            <a:solidFill>
              <a:schemeClr val="bg2"/>
            </a:solidFill>
            <a:round/>
            <a:headEnd/>
            <a:tailEnd/>
          </a:ln>
          <a:effectLst/>
        </p:spPr>
        <p:txBody>
          <a:bodyPr/>
          <a:lstStyle/>
          <a:p>
            <a:endParaRPr lang="en-US"/>
          </a:p>
        </p:txBody>
      </p:sp>
      <p:sp>
        <p:nvSpPr>
          <p:cNvPr id="1253382" name="Line 6"/>
          <p:cNvSpPr>
            <a:spLocks noChangeShapeType="1"/>
          </p:cNvSpPr>
          <p:nvPr/>
        </p:nvSpPr>
        <p:spPr bwMode="auto">
          <a:xfrm>
            <a:off x="1066800" y="2514600"/>
            <a:ext cx="7467600" cy="0"/>
          </a:xfrm>
          <a:prstGeom prst="line">
            <a:avLst/>
          </a:prstGeom>
          <a:noFill/>
          <a:ln w="9525">
            <a:solidFill>
              <a:schemeClr val="bg2"/>
            </a:solidFill>
            <a:round/>
            <a:headEnd/>
            <a:tailEnd/>
          </a:ln>
          <a:effectLst/>
        </p:spPr>
        <p:txBody>
          <a:bodyPr/>
          <a:lstStyle/>
          <a:p>
            <a:endParaRPr lang="en-US"/>
          </a:p>
        </p:txBody>
      </p:sp>
      <p:sp>
        <p:nvSpPr>
          <p:cNvPr id="1253383" name="Line 7"/>
          <p:cNvSpPr>
            <a:spLocks noChangeShapeType="1"/>
          </p:cNvSpPr>
          <p:nvPr/>
        </p:nvSpPr>
        <p:spPr bwMode="auto">
          <a:xfrm>
            <a:off x="1066800" y="3200400"/>
            <a:ext cx="7467600" cy="0"/>
          </a:xfrm>
          <a:prstGeom prst="line">
            <a:avLst/>
          </a:prstGeom>
          <a:noFill/>
          <a:ln w="9525">
            <a:solidFill>
              <a:schemeClr val="bg2"/>
            </a:solidFill>
            <a:round/>
            <a:headEnd/>
            <a:tailEnd/>
          </a:ln>
          <a:effectLst/>
        </p:spPr>
        <p:txBody>
          <a:bodyPr/>
          <a:lstStyle/>
          <a:p>
            <a:endParaRPr lang="en-US"/>
          </a:p>
        </p:txBody>
      </p:sp>
      <p:sp>
        <p:nvSpPr>
          <p:cNvPr id="1253384" name="Line 8"/>
          <p:cNvSpPr>
            <a:spLocks noChangeShapeType="1"/>
          </p:cNvSpPr>
          <p:nvPr/>
        </p:nvSpPr>
        <p:spPr bwMode="auto">
          <a:xfrm>
            <a:off x="1066800" y="3886200"/>
            <a:ext cx="7467600" cy="0"/>
          </a:xfrm>
          <a:prstGeom prst="line">
            <a:avLst/>
          </a:prstGeom>
          <a:noFill/>
          <a:ln w="9525">
            <a:solidFill>
              <a:schemeClr val="bg2"/>
            </a:solidFill>
            <a:round/>
            <a:headEnd/>
            <a:tailEnd/>
          </a:ln>
          <a:effectLst/>
        </p:spPr>
        <p:txBody>
          <a:bodyPr/>
          <a:lstStyle/>
          <a:p>
            <a:endParaRPr lang="en-US"/>
          </a:p>
        </p:txBody>
      </p:sp>
      <p:sp>
        <p:nvSpPr>
          <p:cNvPr id="1253385" name="Line 9"/>
          <p:cNvSpPr>
            <a:spLocks noChangeShapeType="1"/>
          </p:cNvSpPr>
          <p:nvPr/>
        </p:nvSpPr>
        <p:spPr bwMode="auto">
          <a:xfrm>
            <a:off x="1066800" y="4572000"/>
            <a:ext cx="7467600" cy="0"/>
          </a:xfrm>
          <a:prstGeom prst="line">
            <a:avLst/>
          </a:prstGeom>
          <a:noFill/>
          <a:ln w="9525">
            <a:solidFill>
              <a:schemeClr val="bg2"/>
            </a:solidFill>
            <a:round/>
            <a:headEnd/>
            <a:tailEnd/>
          </a:ln>
          <a:effectLst/>
        </p:spPr>
        <p:txBody>
          <a:bodyPr/>
          <a:lstStyle/>
          <a:p>
            <a:endParaRPr lang="en-US"/>
          </a:p>
        </p:txBody>
      </p:sp>
      <p:sp>
        <p:nvSpPr>
          <p:cNvPr id="1253386" name="Text Box 10"/>
          <p:cNvSpPr txBox="1">
            <a:spLocks noChangeArrowheads="1"/>
          </p:cNvSpPr>
          <p:nvPr/>
        </p:nvSpPr>
        <p:spPr bwMode="auto">
          <a:xfrm>
            <a:off x="733425" y="1600200"/>
            <a:ext cx="457200" cy="366713"/>
          </a:xfrm>
          <a:prstGeom prst="rect">
            <a:avLst/>
          </a:prstGeom>
          <a:noFill/>
          <a:ln w="9525">
            <a:noFill/>
            <a:miter lim="800000"/>
            <a:headEnd/>
            <a:tailEnd/>
          </a:ln>
          <a:effectLst/>
        </p:spPr>
        <p:txBody>
          <a:bodyPr>
            <a:spAutoFit/>
          </a:bodyPr>
          <a:lstStyle/>
          <a:p>
            <a:pPr>
              <a:spcBef>
                <a:spcPct val="50000"/>
              </a:spcBef>
            </a:pPr>
            <a:r>
              <a:rPr lang="en-US" b="1"/>
              <a:t>5</a:t>
            </a:r>
          </a:p>
        </p:txBody>
      </p:sp>
      <p:sp>
        <p:nvSpPr>
          <p:cNvPr id="1253387" name="Text Box 11"/>
          <p:cNvSpPr txBox="1">
            <a:spLocks noChangeArrowheads="1"/>
          </p:cNvSpPr>
          <p:nvPr/>
        </p:nvSpPr>
        <p:spPr bwMode="auto">
          <a:xfrm>
            <a:off x="728663" y="2300288"/>
            <a:ext cx="457200" cy="366712"/>
          </a:xfrm>
          <a:prstGeom prst="rect">
            <a:avLst/>
          </a:prstGeom>
          <a:noFill/>
          <a:ln w="9525">
            <a:noFill/>
            <a:miter lim="800000"/>
            <a:headEnd/>
            <a:tailEnd/>
          </a:ln>
          <a:effectLst/>
        </p:spPr>
        <p:txBody>
          <a:bodyPr>
            <a:spAutoFit/>
          </a:bodyPr>
          <a:lstStyle/>
          <a:p>
            <a:pPr>
              <a:spcBef>
                <a:spcPct val="50000"/>
              </a:spcBef>
            </a:pPr>
            <a:r>
              <a:rPr lang="en-US" b="1"/>
              <a:t>4</a:t>
            </a:r>
          </a:p>
        </p:txBody>
      </p:sp>
      <p:sp>
        <p:nvSpPr>
          <p:cNvPr id="1253388" name="Text Box 12"/>
          <p:cNvSpPr txBox="1">
            <a:spLocks noChangeArrowheads="1"/>
          </p:cNvSpPr>
          <p:nvPr/>
        </p:nvSpPr>
        <p:spPr bwMode="auto">
          <a:xfrm>
            <a:off x="776288" y="3019425"/>
            <a:ext cx="533400" cy="366713"/>
          </a:xfrm>
          <a:prstGeom prst="rect">
            <a:avLst/>
          </a:prstGeom>
          <a:noFill/>
          <a:ln w="9525">
            <a:noFill/>
            <a:miter lim="800000"/>
            <a:headEnd/>
            <a:tailEnd/>
          </a:ln>
          <a:effectLst/>
        </p:spPr>
        <p:txBody>
          <a:bodyPr>
            <a:spAutoFit/>
          </a:bodyPr>
          <a:lstStyle/>
          <a:p>
            <a:pPr algn="l">
              <a:spcBef>
                <a:spcPct val="50000"/>
              </a:spcBef>
            </a:pPr>
            <a:r>
              <a:rPr lang="en-US" b="1"/>
              <a:t>3</a:t>
            </a:r>
          </a:p>
        </p:txBody>
      </p:sp>
      <p:sp>
        <p:nvSpPr>
          <p:cNvPr id="1253389" name="Text Box 13"/>
          <p:cNvSpPr txBox="1">
            <a:spLocks noChangeArrowheads="1"/>
          </p:cNvSpPr>
          <p:nvPr/>
        </p:nvSpPr>
        <p:spPr bwMode="auto">
          <a:xfrm>
            <a:off x="685800" y="3676650"/>
            <a:ext cx="533400" cy="366713"/>
          </a:xfrm>
          <a:prstGeom prst="rect">
            <a:avLst/>
          </a:prstGeom>
          <a:noFill/>
          <a:ln w="9525">
            <a:noFill/>
            <a:miter lim="800000"/>
            <a:headEnd/>
            <a:tailEnd/>
          </a:ln>
          <a:effectLst/>
        </p:spPr>
        <p:txBody>
          <a:bodyPr>
            <a:spAutoFit/>
          </a:bodyPr>
          <a:lstStyle/>
          <a:p>
            <a:pPr>
              <a:spcBef>
                <a:spcPct val="50000"/>
              </a:spcBef>
            </a:pPr>
            <a:r>
              <a:rPr lang="en-US" b="1"/>
              <a:t>2</a:t>
            </a:r>
          </a:p>
        </p:txBody>
      </p:sp>
      <p:sp>
        <p:nvSpPr>
          <p:cNvPr id="1253390" name="Text Box 14"/>
          <p:cNvSpPr txBox="1">
            <a:spLocks noChangeArrowheads="1"/>
          </p:cNvSpPr>
          <p:nvPr/>
        </p:nvSpPr>
        <p:spPr bwMode="auto">
          <a:xfrm>
            <a:off x="609600" y="4357688"/>
            <a:ext cx="685800" cy="366712"/>
          </a:xfrm>
          <a:prstGeom prst="rect">
            <a:avLst/>
          </a:prstGeom>
          <a:noFill/>
          <a:ln w="9525">
            <a:noFill/>
            <a:miter lim="800000"/>
            <a:headEnd/>
            <a:tailEnd/>
          </a:ln>
          <a:effectLst/>
        </p:spPr>
        <p:txBody>
          <a:bodyPr>
            <a:spAutoFit/>
          </a:bodyPr>
          <a:lstStyle/>
          <a:p>
            <a:pPr>
              <a:spcBef>
                <a:spcPct val="50000"/>
              </a:spcBef>
            </a:pPr>
            <a:r>
              <a:rPr lang="en-US" b="1"/>
              <a:t>1</a:t>
            </a:r>
          </a:p>
        </p:txBody>
      </p:sp>
      <p:sp>
        <p:nvSpPr>
          <p:cNvPr id="1253391" name="Text Box 15"/>
          <p:cNvSpPr txBox="1">
            <a:spLocks noChangeArrowheads="1"/>
          </p:cNvSpPr>
          <p:nvPr/>
        </p:nvSpPr>
        <p:spPr bwMode="auto">
          <a:xfrm>
            <a:off x="685800" y="5029200"/>
            <a:ext cx="609600" cy="366713"/>
          </a:xfrm>
          <a:prstGeom prst="rect">
            <a:avLst/>
          </a:prstGeom>
          <a:noFill/>
          <a:ln w="9525">
            <a:noFill/>
            <a:miter lim="800000"/>
            <a:headEnd/>
            <a:tailEnd/>
          </a:ln>
          <a:effectLst/>
        </p:spPr>
        <p:txBody>
          <a:bodyPr>
            <a:spAutoFit/>
          </a:bodyPr>
          <a:lstStyle/>
          <a:p>
            <a:pPr>
              <a:spcBef>
                <a:spcPct val="50000"/>
              </a:spcBef>
            </a:pPr>
            <a:r>
              <a:rPr lang="en-US" b="1"/>
              <a:t>0</a:t>
            </a:r>
          </a:p>
        </p:txBody>
      </p:sp>
      <p:sp>
        <p:nvSpPr>
          <p:cNvPr id="1253392" name="Text Box 16"/>
          <p:cNvSpPr txBox="1">
            <a:spLocks noChangeArrowheads="1"/>
          </p:cNvSpPr>
          <p:nvPr/>
        </p:nvSpPr>
        <p:spPr bwMode="auto">
          <a:xfrm rot="-5400000">
            <a:off x="30163" y="2897187"/>
            <a:ext cx="762000" cy="396875"/>
          </a:xfrm>
          <a:prstGeom prst="rect">
            <a:avLst/>
          </a:prstGeom>
          <a:noFill/>
          <a:ln w="9525">
            <a:noFill/>
            <a:miter lim="800000"/>
            <a:headEnd/>
            <a:tailEnd/>
          </a:ln>
          <a:effectLst/>
        </p:spPr>
        <p:txBody>
          <a:bodyPr>
            <a:spAutoFit/>
          </a:bodyPr>
          <a:lstStyle/>
          <a:p>
            <a:pPr algn="l">
              <a:spcBef>
                <a:spcPct val="50000"/>
              </a:spcBef>
            </a:pPr>
            <a:r>
              <a:rPr lang="en-US" sz="2000" b="1">
                <a:solidFill>
                  <a:srgbClr val="FF9900"/>
                </a:solidFill>
              </a:rPr>
              <a:t>OR</a:t>
            </a:r>
          </a:p>
        </p:txBody>
      </p:sp>
      <p:sp>
        <p:nvSpPr>
          <p:cNvPr id="1253393" name="Text Box 17"/>
          <p:cNvSpPr txBox="1">
            <a:spLocks noChangeArrowheads="1"/>
          </p:cNvSpPr>
          <p:nvPr/>
        </p:nvSpPr>
        <p:spPr bwMode="auto">
          <a:xfrm>
            <a:off x="304800" y="2286000"/>
            <a:ext cx="18415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1253394" name="Text Box 18"/>
          <p:cNvSpPr txBox="1">
            <a:spLocks noChangeArrowheads="1"/>
          </p:cNvSpPr>
          <p:nvPr/>
        </p:nvSpPr>
        <p:spPr bwMode="auto">
          <a:xfrm>
            <a:off x="1752600" y="5248275"/>
            <a:ext cx="6934200" cy="366713"/>
          </a:xfrm>
          <a:prstGeom prst="rect">
            <a:avLst/>
          </a:prstGeom>
          <a:noFill/>
          <a:ln w="9525">
            <a:noFill/>
            <a:miter lim="800000"/>
            <a:headEnd/>
            <a:tailEnd/>
          </a:ln>
          <a:effectLst/>
        </p:spPr>
        <p:txBody>
          <a:bodyPr>
            <a:spAutoFit/>
          </a:bodyPr>
          <a:lstStyle/>
          <a:p>
            <a:pPr algn="l">
              <a:spcBef>
                <a:spcPct val="50000"/>
              </a:spcBef>
            </a:pPr>
            <a:r>
              <a:rPr lang="en-US" b="1">
                <a:solidFill>
                  <a:srgbClr val="FF9900"/>
                </a:solidFill>
              </a:rPr>
              <a:t>Never		Former		Light		Heavy</a:t>
            </a:r>
          </a:p>
        </p:txBody>
      </p:sp>
      <p:sp>
        <p:nvSpPr>
          <p:cNvPr id="1253395" name="Rectangle 19"/>
          <p:cNvSpPr>
            <a:spLocks noChangeArrowheads="1"/>
          </p:cNvSpPr>
          <p:nvPr/>
        </p:nvSpPr>
        <p:spPr bwMode="auto">
          <a:xfrm>
            <a:off x="1892300" y="3276600"/>
            <a:ext cx="423863" cy="1295400"/>
          </a:xfrm>
          <a:prstGeom prst="rect">
            <a:avLst/>
          </a:prstGeom>
          <a:solidFill>
            <a:srgbClr val="D60093"/>
          </a:solidFill>
          <a:ln w="9525">
            <a:solidFill>
              <a:schemeClr val="bg2"/>
            </a:solidFill>
            <a:miter lim="800000"/>
            <a:headEnd/>
            <a:tailEnd/>
          </a:ln>
          <a:effectLst/>
        </p:spPr>
        <p:txBody>
          <a:bodyPr wrap="none" anchor="ctr"/>
          <a:lstStyle/>
          <a:p>
            <a:endParaRPr lang="en-US">
              <a:solidFill>
                <a:srgbClr val="FF3300"/>
              </a:solidFill>
            </a:endParaRPr>
          </a:p>
        </p:txBody>
      </p:sp>
      <p:sp>
        <p:nvSpPr>
          <p:cNvPr id="1253396" name="Line 20"/>
          <p:cNvSpPr>
            <a:spLocks noChangeShapeType="1"/>
          </p:cNvSpPr>
          <p:nvPr/>
        </p:nvSpPr>
        <p:spPr bwMode="auto">
          <a:xfrm>
            <a:off x="2819400" y="4586288"/>
            <a:ext cx="0" cy="152400"/>
          </a:xfrm>
          <a:prstGeom prst="line">
            <a:avLst/>
          </a:prstGeom>
          <a:noFill/>
          <a:ln w="9525">
            <a:solidFill>
              <a:schemeClr val="bg2"/>
            </a:solidFill>
            <a:round/>
            <a:headEnd/>
            <a:tailEnd/>
          </a:ln>
          <a:effectLst/>
        </p:spPr>
        <p:txBody>
          <a:bodyPr/>
          <a:lstStyle/>
          <a:p>
            <a:endParaRPr lang="en-US"/>
          </a:p>
        </p:txBody>
      </p:sp>
      <p:sp>
        <p:nvSpPr>
          <p:cNvPr id="1253397" name="Line 21"/>
          <p:cNvSpPr>
            <a:spLocks noChangeShapeType="1"/>
          </p:cNvSpPr>
          <p:nvPr/>
        </p:nvSpPr>
        <p:spPr bwMode="auto">
          <a:xfrm>
            <a:off x="4800600" y="4572000"/>
            <a:ext cx="0" cy="152400"/>
          </a:xfrm>
          <a:prstGeom prst="line">
            <a:avLst/>
          </a:prstGeom>
          <a:noFill/>
          <a:ln w="9525">
            <a:solidFill>
              <a:schemeClr val="bg2"/>
            </a:solidFill>
            <a:round/>
            <a:headEnd/>
            <a:tailEnd/>
          </a:ln>
          <a:effectLst/>
        </p:spPr>
        <p:txBody>
          <a:bodyPr/>
          <a:lstStyle/>
          <a:p>
            <a:endParaRPr lang="en-US"/>
          </a:p>
        </p:txBody>
      </p:sp>
      <p:sp>
        <p:nvSpPr>
          <p:cNvPr id="1253398" name="Line 22"/>
          <p:cNvSpPr>
            <a:spLocks noChangeShapeType="1"/>
          </p:cNvSpPr>
          <p:nvPr/>
        </p:nvSpPr>
        <p:spPr bwMode="auto">
          <a:xfrm>
            <a:off x="6629400" y="4572000"/>
            <a:ext cx="0" cy="152400"/>
          </a:xfrm>
          <a:prstGeom prst="line">
            <a:avLst/>
          </a:prstGeom>
          <a:noFill/>
          <a:ln w="9525">
            <a:solidFill>
              <a:schemeClr val="bg2"/>
            </a:solidFill>
            <a:round/>
            <a:headEnd/>
            <a:tailEnd/>
          </a:ln>
          <a:effectLst/>
        </p:spPr>
        <p:txBody>
          <a:bodyPr/>
          <a:lstStyle/>
          <a:p>
            <a:endParaRPr lang="en-US"/>
          </a:p>
        </p:txBody>
      </p:sp>
      <p:sp>
        <p:nvSpPr>
          <p:cNvPr id="1253399" name="Rectangle 23"/>
          <p:cNvSpPr>
            <a:spLocks noChangeArrowheads="1"/>
          </p:cNvSpPr>
          <p:nvPr/>
        </p:nvSpPr>
        <p:spPr bwMode="auto">
          <a:xfrm>
            <a:off x="2324100" y="1371600"/>
            <a:ext cx="419100" cy="3200400"/>
          </a:xfrm>
          <a:prstGeom prst="rect">
            <a:avLst/>
          </a:prstGeom>
          <a:solidFill>
            <a:srgbClr val="FFFF00"/>
          </a:solidFill>
          <a:ln w="9525">
            <a:solidFill>
              <a:schemeClr val="bg2"/>
            </a:solidFill>
            <a:miter lim="800000"/>
            <a:headEnd/>
            <a:tailEnd/>
          </a:ln>
          <a:effectLst/>
        </p:spPr>
        <p:txBody>
          <a:bodyPr wrap="none" anchor="ctr"/>
          <a:lstStyle/>
          <a:p>
            <a:endParaRPr lang="en-US"/>
          </a:p>
        </p:txBody>
      </p:sp>
      <p:sp>
        <p:nvSpPr>
          <p:cNvPr id="1253400" name="Rectangle 24"/>
          <p:cNvSpPr>
            <a:spLocks noChangeArrowheads="1"/>
          </p:cNvSpPr>
          <p:nvPr/>
        </p:nvSpPr>
        <p:spPr bwMode="auto">
          <a:xfrm>
            <a:off x="3352800" y="4114800"/>
            <a:ext cx="457200" cy="457200"/>
          </a:xfrm>
          <a:prstGeom prst="rect">
            <a:avLst/>
          </a:prstGeom>
          <a:solidFill>
            <a:srgbClr val="33CC33"/>
          </a:solidFill>
          <a:ln w="9525">
            <a:solidFill>
              <a:schemeClr val="bg2"/>
            </a:solidFill>
            <a:miter lim="800000"/>
            <a:headEnd/>
            <a:tailEnd/>
          </a:ln>
          <a:effectLst/>
        </p:spPr>
        <p:txBody>
          <a:bodyPr wrap="none" anchor="ctr"/>
          <a:lstStyle/>
          <a:p>
            <a:endParaRPr lang="en-US"/>
          </a:p>
        </p:txBody>
      </p:sp>
      <p:sp>
        <p:nvSpPr>
          <p:cNvPr id="1253401" name="Rectangle 25"/>
          <p:cNvSpPr>
            <a:spLocks noChangeArrowheads="1"/>
          </p:cNvSpPr>
          <p:nvPr/>
        </p:nvSpPr>
        <p:spPr bwMode="auto">
          <a:xfrm>
            <a:off x="3814763" y="3886200"/>
            <a:ext cx="423862" cy="685800"/>
          </a:xfrm>
          <a:prstGeom prst="rect">
            <a:avLst/>
          </a:prstGeom>
          <a:solidFill>
            <a:srgbClr val="D60093"/>
          </a:solidFill>
          <a:ln w="9525">
            <a:solidFill>
              <a:schemeClr val="bg2"/>
            </a:solidFill>
            <a:miter lim="800000"/>
            <a:headEnd/>
            <a:tailEnd/>
          </a:ln>
          <a:effectLst/>
        </p:spPr>
        <p:txBody>
          <a:bodyPr wrap="none" anchor="ctr"/>
          <a:lstStyle/>
          <a:p>
            <a:endParaRPr lang="en-US">
              <a:solidFill>
                <a:srgbClr val="FF3300"/>
              </a:solidFill>
            </a:endParaRPr>
          </a:p>
        </p:txBody>
      </p:sp>
      <p:sp>
        <p:nvSpPr>
          <p:cNvPr id="1253402" name="Rectangle 26"/>
          <p:cNvSpPr>
            <a:spLocks noChangeArrowheads="1"/>
          </p:cNvSpPr>
          <p:nvPr/>
        </p:nvSpPr>
        <p:spPr bwMode="auto">
          <a:xfrm>
            <a:off x="4233863" y="1981200"/>
            <a:ext cx="419100" cy="2590800"/>
          </a:xfrm>
          <a:prstGeom prst="rect">
            <a:avLst/>
          </a:prstGeom>
          <a:solidFill>
            <a:srgbClr val="FFFF00"/>
          </a:solidFill>
          <a:ln w="9525">
            <a:solidFill>
              <a:schemeClr val="bg2"/>
            </a:solidFill>
            <a:miter lim="800000"/>
            <a:headEnd/>
            <a:tailEnd/>
          </a:ln>
          <a:effectLst/>
        </p:spPr>
        <p:txBody>
          <a:bodyPr wrap="none" anchor="ctr"/>
          <a:lstStyle/>
          <a:p>
            <a:endParaRPr lang="en-US"/>
          </a:p>
        </p:txBody>
      </p:sp>
      <p:sp>
        <p:nvSpPr>
          <p:cNvPr id="1253403" name="Rectangle 27"/>
          <p:cNvSpPr>
            <a:spLocks noChangeArrowheads="1"/>
          </p:cNvSpPr>
          <p:nvPr/>
        </p:nvSpPr>
        <p:spPr bwMode="auto">
          <a:xfrm>
            <a:off x="5181600" y="4572000"/>
            <a:ext cx="457200" cy="76200"/>
          </a:xfrm>
          <a:prstGeom prst="rect">
            <a:avLst/>
          </a:prstGeom>
          <a:solidFill>
            <a:srgbClr val="33CC33"/>
          </a:solidFill>
          <a:ln w="9525">
            <a:solidFill>
              <a:schemeClr val="bg2"/>
            </a:solidFill>
            <a:miter lim="800000"/>
            <a:headEnd/>
            <a:tailEnd/>
          </a:ln>
          <a:effectLst/>
        </p:spPr>
        <p:txBody>
          <a:bodyPr wrap="none" anchor="ctr"/>
          <a:lstStyle/>
          <a:p>
            <a:endParaRPr lang="en-US"/>
          </a:p>
        </p:txBody>
      </p:sp>
      <p:sp>
        <p:nvSpPr>
          <p:cNvPr id="1253404" name="Rectangle 28"/>
          <p:cNvSpPr>
            <a:spLocks noChangeArrowheads="1"/>
          </p:cNvSpPr>
          <p:nvPr/>
        </p:nvSpPr>
        <p:spPr bwMode="auto">
          <a:xfrm>
            <a:off x="5638800" y="4419600"/>
            <a:ext cx="423863" cy="152400"/>
          </a:xfrm>
          <a:prstGeom prst="rect">
            <a:avLst/>
          </a:prstGeom>
          <a:solidFill>
            <a:srgbClr val="D60093"/>
          </a:solidFill>
          <a:ln w="9525">
            <a:solidFill>
              <a:schemeClr val="bg2"/>
            </a:solidFill>
            <a:miter lim="800000"/>
            <a:headEnd/>
            <a:tailEnd/>
          </a:ln>
          <a:effectLst/>
        </p:spPr>
        <p:txBody>
          <a:bodyPr wrap="none" anchor="ctr"/>
          <a:lstStyle/>
          <a:p>
            <a:endParaRPr lang="en-US">
              <a:solidFill>
                <a:srgbClr val="FF3300"/>
              </a:solidFill>
            </a:endParaRPr>
          </a:p>
        </p:txBody>
      </p:sp>
      <p:sp>
        <p:nvSpPr>
          <p:cNvPr id="1253405" name="Rectangle 29"/>
          <p:cNvSpPr>
            <a:spLocks noChangeArrowheads="1"/>
          </p:cNvSpPr>
          <p:nvPr/>
        </p:nvSpPr>
        <p:spPr bwMode="auto">
          <a:xfrm>
            <a:off x="6057900" y="3505200"/>
            <a:ext cx="419100" cy="1066800"/>
          </a:xfrm>
          <a:prstGeom prst="rect">
            <a:avLst/>
          </a:prstGeom>
          <a:solidFill>
            <a:srgbClr val="FFFF00"/>
          </a:solidFill>
          <a:ln w="9525">
            <a:solidFill>
              <a:schemeClr val="bg2"/>
            </a:solidFill>
            <a:miter lim="800000"/>
            <a:headEnd/>
            <a:tailEnd/>
          </a:ln>
          <a:effectLst/>
        </p:spPr>
        <p:txBody>
          <a:bodyPr wrap="none" anchor="ctr"/>
          <a:lstStyle/>
          <a:p>
            <a:endParaRPr lang="en-US"/>
          </a:p>
        </p:txBody>
      </p:sp>
      <p:sp>
        <p:nvSpPr>
          <p:cNvPr id="1253406" name="Rectangle 30"/>
          <p:cNvSpPr>
            <a:spLocks noChangeArrowheads="1"/>
          </p:cNvSpPr>
          <p:nvPr/>
        </p:nvSpPr>
        <p:spPr bwMode="auto">
          <a:xfrm>
            <a:off x="7010400" y="4572000"/>
            <a:ext cx="457200" cy="304800"/>
          </a:xfrm>
          <a:prstGeom prst="rect">
            <a:avLst/>
          </a:prstGeom>
          <a:solidFill>
            <a:srgbClr val="33CC33"/>
          </a:solidFill>
          <a:ln w="9525">
            <a:solidFill>
              <a:schemeClr val="bg2"/>
            </a:solidFill>
            <a:miter lim="800000"/>
            <a:headEnd/>
            <a:tailEnd/>
          </a:ln>
          <a:effectLst/>
        </p:spPr>
        <p:txBody>
          <a:bodyPr wrap="none" anchor="ctr"/>
          <a:lstStyle/>
          <a:p>
            <a:endParaRPr lang="en-US"/>
          </a:p>
        </p:txBody>
      </p:sp>
      <p:sp>
        <p:nvSpPr>
          <p:cNvPr id="1253407" name="Rectangle 31"/>
          <p:cNvSpPr>
            <a:spLocks noChangeArrowheads="1"/>
          </p:cNvSpPr>
          <p:nvPr/>
        </p:nvSpPr>
        <p:spPr bwMode="auto">
          <a:xfrm>
            <a:off x="7467600" y="4572000"/>
            <a:ext cx="423863" cy="304800"/>
          </a:xfrm>
          <a:prstGeom prst="rect">
            <a:avLst/>
          </a:prstGeom>
          <a:solidFill>
            <a:srgbClr val="D60093"/>
          </a:solidFill>
          <a:ln w="9525">
            <a:solidFill>
              <a:schemeClr val="bg2"/>
            </a:solidFill>
            <a:miter lim="800000"/>
            <a:headEnd/>
            <a:tailEnd/>
          </a:ln>
          <a:effectLst/>
        </p:spPr>
        <p:txBody>
          <a:bodyPr wrap="none" anchor="ctr"/>
          <a:lstStyle/>
          <a:p>
            <a:endParaRPr lang="en-US">
              <a:solidFill>
                <a:srgbClr val="FF3300"/>
              </a:solidFill>
            </a:endParaRPr>
          </a:p>
        </p:txBody>
      </p:sp>
      <p:sp>
        <p:nvSpPr>
          <p:cNvPr id="1253408" name="Rectangle 32"/>
          <p:cNvSpPr>
            <a:spLocks noChangeArrowheads="1"/>
          </p:cNvSpPr>
          <p:nvPr/>
        </p:nvSpPr>
        <p:spPr bwMode="auto">
          <a:xfrm>
            <a:off x="7886700" y="4343400"/>
            <a:ext cx="419100" cy="228600"/>
          </a:xfrm>
          <a:prstGeom prst="rect">
            <a:avLst/>
          </a:prstGeom>
          <a:solidFill>
            <a:srgbClr val="FFFF00"/>
          </a:solidFill>
          <a:ln w="9525">
            <a:solidFill>
              <a:schemeClr val="bg2"/>
            </a:solidFill>
            <a:miter lim="800000"/>
            <a:headEnd/>
            <a:tailEnd/>
          </a:ln>
          <a:effectLst/>
        </p:spPr>
        <p:txBody>
          <a:bodyPr wrap="none" anchor="ctr"/>
          <a:lstStyle/>
          <a:p>
            <a:endParaRPr lang="en-US"/>
          </a:p>
        </p:txBody>
      </p:sp>
      <p:sp>
        <p:nvSpPr>
          <p:cNvPr id="1253409" name="Rectangle 33"/>
          <p:cNvSpPr>
            <a:spLocks noChangeArrowheads="1"/>
          </p:cNvSpPr>
          <p:nvPr/>
        </p:nvSpPr>
        <p:spPr bwMode="auto">
          <a:xfrm>
            <a:off x="5562600" y="1371600"/>
            <a:ext cx="2133600" cy="1676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53410" name="Rectangle 34"/>
          <p:cNvSpPr>
            <a:spLocks noChangeArrowheads="1"/>
          </p:cNvSpPr>
          <p:nvPr/>
        </p:nvSpPr>
        <p:spPr bwMode="auto">
          <a:xfrm>
            <a:off x="5715000" y="1581150"/>
            <a:ext cx="304800" cy="228600"/>
          </a:xfrm>
          <a:prstGeom prst="rect">
            <a:avLst/>
          </a:prstGeom>
          <a:solidFill>
            <a:srgbClr val="33CC33"/>
          </a:solidFill>
          <a:ln w="9525">
            <a:solidFill>
              <a:schemeClr val="bg2"/>
            </a:solidFill>
            <a:miter lim="800000"/>
            <a:headEnd/>
            <a:tailEnd/>
          </a:ln>
          <a:effectLst/>
        </p:spPr>
        <p:txBody>
          <a:bodyPr wrap="none" anchor="ctr"/>
          <a:lstStyle/>
          <a:p>
            <a:endParaRPr lang="en-US"/>
          </a:p>
        </p:txBody>
      </p:sp>
      <p:sp>
        <p:nvSpPr>
          <p:cNvPr id="1253411" name="Rectangle 35"/>
          <p:cNvSpPr>
            <a:spLocks noChangeArrowheads="1"/>
          </p:cNvSpPr>
          <p:nvPr/>
        </p:nvSpPr>
        <p:spPr bwMode="auto">
          <a:xfrm>
            <a:off x="5715000" y="2100263"/>
            <a:ext cx="304800" cy="228600"/>
          </a:xfrm>
          <a:prstGeom prst="rect">
            <a:avLst/>
          </a:prstGeom>
          <a:solidFill>
            <a:srgbClr val="D60093"/>
          </a:solidFill>
          <a:ln w="9525">
            <a:solidFill>
              <a:schemeClr val="bg2"/>
            </a:solidFill>
            <a:miter lim="800000"/>
            <a:headEnd/>
            <a:tailEnd/>
          </a:ln>
          <a:effectLst/>
        </p:spPr>
        <p:txBody>
          <a:bodyPr wrap="none" anchor="ctr"/>
          <a:lstStyle/>
          <a:p>
            <a:endParaRPr lang="en-US">
              <a:solidFill>
                <a:srgbClr val="FF3300"/>
              </a:solidFill>
            </a:endParaRPr>
          </a:p>
        </p:txBody>
      </p:sp>
      <p:sp>
        <p:nvSpPr>
          <p:cNvPr id="1253412" name="Rectangle 36"/>
          <p:cNvSpPr>
            <a:spLocks noChangeArrowheads="1"/>
          </p:cNvSpPr>
          <p:nvPr/>
        </p:nvSpPr>
        <p:spPr bwMode="auto">
          <a:xfrm>
            <a:off x="5691188" y="2614613"/>
            <a:ext cx="342900" cy="261937"/>
          </a:xfrm>
          <a:prstGeom prst="rect">
            <a:avLst/>
          </a:prstGeom>
          <a:solidFill>
            <a:srgbClr val="FFFF00"/>
          </a:solidFill>
          <a:ln w="9525">
            <a:solidFill>
              <a:schemeClr val="bg2"/>
            </a:solidFill>
            <a:miter lim="800000"/>
            <a:headEnd/>
            <a:tailEnd/>
          </a:ln>
          <a:effectLst/>
        </p:spPr>
        <p:txBody>
          <a:bodyPr wrap="none" anchor="ctr"/>
          <a:lstStyle/>
          <a:p>
            <a:endParaRPr lang="en-US"/>
          </a:p>
        </p:txBody>
      </p:sp>
      <p:sp>
        <p:nvSpPr>
          <p:cNvPr id="1253413" name="Text Box 37"/>
          <p:cNvSpPr txBox="1">
            <a:spLocks noChangeArrowheads="1"/>
          </p:cNvSpPr>
          <p:nvPr/>
        </p:nvSpPr>
        <p:spPr bwMode="auto">
          <a:xfrm>
            <a:off x="6096000" y="1524000"/>
            <a:ext cx="1447800" cy="366713"/>
          </a:xfrm>
          <a:prstGeom prst="rect">
            <a:avLst/>
          </a:prstGeom>
          <a:noFill/>
          <a:ln w="9525">
            <a:noFill/>
            <a:miter lim="800000"/>
            <a:headEnd/>
            <a:tailEnd/>
          </a:ln>
          <a:effectLst/>
        </p:spPr>
        <p:txBody>
          <a:bodyPr>
            <a:spAutoFit/>
          </a:bodyPr>
          <a:lstStyle/>
          <a:p>
            <a:pPr algn="l">
              <a:spcBef>
                <a:spcPct val="50000"/>
              </a:spcBef>
            </a:pPr>
            <a:r>
              <a:rPr lang="en-US" b="1">
                <a:solidFill>
                  <a:schemeClr val="bg2"/>
                </a:solidFill>
              </a:rPr>
              <a:t>no calculus</a:t>
            </a:r>
          </a:p>
        </p:txBody>
      </p:sp>
      <p:sp>
        <p:nvSpPr>
          <p:cNvPr id="1253414" name="Text Box 38"/>
          <p:cNvSpPr txBox="1">
            <a:spLocks noChangeArrowheads="1"/>
          </p:cNvSpPr>
          <p:nvPr/>
        </p:nvSpPr>
        <p:spPr bwMode="auto">
          <a:xfrm>
            <a:off x="6115050" y="2038350"/>
            <a:ext cx="1371600" cy="366713"/>
          </a:xfrm>
          <a:prstGeom prst="rect">
            <a:avLst/>
          </a:prstGeom>
          <a:noFill/>
          <a:ln w="9525">
            <a:noFill/>
            <a:miter lim="800000"/>
            <a:headEnd/>
            <a:tailEnd/>
          </a:ln>
          <a:effectLst/>
        </p:spPr>
        <p:txBody>
          <a:bodyPr>
            <a:spAutoFit/>
          </a:bodyPr>
          <a:lstStyle/>
          <a:p>
            <a:pPr algn="l">
              <a:spcBef>
                <a:spcPct val="50000"/>
              </a:spcBef>
            </a:pPr>
            <a:r>
              <a:rPr lang="en-US" b="1">
                <a:solidFill>
                  <a:schemeClr val="bg2"/>
                </a:solidFill>
              </a:rPr>
              <a:t>supra</a:t>
            </a:r>
          </a:p>
        </p:txBody>
      </p:sp>
      <p:sp>
        <p:nvSpPr>
          <p:cNvPr id="1253415" name="Text Box 39"/>
          <p:cNvSpPr txBox="1">
            <a:spLocks noChangeArrowheads="1"/>
          </p:cNvSpPr>
          <p:nvPr/>
        </p:nvSpPr>
        <p:spPr bwMode="auto">
          <a:xfrm>
            <a:off x="6100763" y="2543175"/>
            <a:ext cx="1447800" cy="366713"/>
          </a:xfrm>
          <a:prstGeom prst="rect">
            <a:avLst/>
          </a:prstGeom>
          <a:noFill/>
          <a:ln w="9525">
            <a:noFill/>
            <a:miter lim="800000"/>
            <a:headEnd/>
            <a:tailEnd/>
          </a:ln>
          <a:effectLst/>
        </p:spPr>
        <p:txBody>
          <a:bodyPr>
            <a:spAutoFit/>
          </a:bodyPr>
          <a:lstStyle/>
          <a:p>
            <a:pPr algn="l">
              <a:spcBef>
                <a:spcPct val="50000"/>
              </a:spcBef>
            </a:pPr>
            <a:r>
              <a:rPr lang="en-US" b="1">
                <a:solidFill>
                  <a:schemeClr val="bg2"/>
                </a:solidFill>
              </a:rPr>
              <a:t>sub / supra</a:t>
            </a:r>
          </a:p>
        </p:txBody>
      </p:sp>
      <p:sp>
        <p:nvSpPr>
          <p:cNvPr id="1253416" name="Text Box 40"/>
          <p:cNvSpPr txBox="1">
            <a:spLocks noChangeArrowheads="1"/>
          </p:cNvSpPr>
          <p:nvPr/>
        </p:nvSpPr>
        <p:spPr bwMode="auto">
          <a:xfrm>
            <a:off x="304800" y="5729288"/>
            <a:ext cx="8686800" cy="366712"/>
          </a:xfrm>
          <a:prstGeom prst="rect">
            <a:avLst/>
          </a:prstGeom>
          <a:noFill/>
          <a:ln w="9525">
            <a:noFill/>
            <a:miter lim="800000"/>
            <a:headEnd/>
            <a:tailEnd/>
          </a:ln>
          <a:effectLst/>
        </p:spPr>
        <p:txBody>
          <a:bodyPr>
            <a:spAutoFit/>
          </a:bodyPr>
          <a:lstStyle/>
          <a:p>
            <a:pPr algn="l">
              <a:spcBef>
                <a:spcPct val="50000"/>
              </a:spcBef>
            </a:pPr>
            <a:endParaRPr lang="en-US"/>
          </a:p>
        </p:txBody>
      </p:sp>
      <p:sp>
        <p:nvSpPr>
          <p:cNvPr id="1253417" name="Text Box 41"/>
          <p:cNvSpPr txBox="1">
            <a:spLocks noChangeArrowheads="1"/>
          </p:cNvSpPr>
          <p:nvPr/>
        </p:nvSpPr>
        <p:spPr bwMode="auto">
          <a:xfrm>
            <a:off x="441325" y="5851525"/>
            <a:ext cx="8169275" cy="825500"/>
          </a:xfrm>
          <a:prstGeom prst="rect">
            <a:avLst/>
          </a:prstGeom>
          <a:noFill/>
          <a:ln w="9525">
            <a:noFill/>
            <a:miter lim="800000"/>
            <a:headEnd/>
            <a:tailEnd/>
          </a:ln>
          <a:effectLst/>
        </p:spPr>
        <p:txBody>
          <a:bodyPr>
            <a:spAutoFit/>
          </a:bodyPr>
          <a:lstStyle/>
          <a:p>
            <a:pPr algn="l"/>
            <a:r>
              <a:rPr lang="en-US" sz="1600" b="1" i="1"/>
              <a:t>Weighted OR estimates showing the effect of smoking status on gingival bleeding by calculus for sites with probing depths (PD) of </a:t>
            </a:r>
            <a:r>
              <a:rPr lang="en-US" sz="1600" b="1" i="1" u="sng"/>
              <a:t>&gt;</a:t>
            </a:r>
            <a:r>
              <a:rPr lang="en-US" sz="1600" b="1" i="1"/>
              <a:t> 4 mm (reference: sites with PD 0 to 3 mm without calculus in never-smokers).</a:t>
            </a:r>
          </a:p>
        </p:txBody>
      </p:sp>
      <p:sp>
        <p:nvSpPr>
          <p:cNvPr id="1253418" name="Rectangle 42"/>
          <p:cNvSpPr>
            <a:spLocks noChangeArrowheads="1"/>
          </p:cNvSpPr>
          <p:nvPr/>
        </p:nvSpPr>
        <p:spPr bwMode="auto">
          <a:xfrm>
            <a:off x="1419225" y="4038600"/>
            <a:ext cx="457200" cy="533400"/>
          </a:xfrm>
          <a:prstGeom prst="rect">
            <a:avLst/>
          </a:prstGeom>
          <a:solidFill>
            <a:srgbClr val="33CC33"/>
          </a:solidFill>
          <a:ln w="9525">
            <a:solidFill>
              <a:schemeClr val="bg2"/>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rrowheads="1"/>
          </p:cNvSpPr>
          <p:nvPr>
            <p:ph type="title"/>
          </p:nvPr>
        </p:nvSpPr>
        <p:spPr/>
        <p:txBody>
          <a:bodyPr/>
          <a:lstStyle/>
          <a:p>
            <a:r>
              <a:rPr lang="en-US" sz="5400"/>
              <a:t>Smoking and Bleeding</a:t>
            </a:r>
          </a:p>
        </p:txBody>
      </p:sp>
      <p:sp>
        <p:nvSpPr>
          <p:cNvPr id="371715" name="Rectangle 3"/>
          <p:cNvSpPr>
            <a:spLocks noGrp="1" noChangeArrowheads="1"/>
          </p:cNvSpPr>
          <p:nvPr>
            <p:ph type="body" idx="1"/>
          </p:nvPr>
        </p:nvSpPr>
        <p:spPr>
          <a:xfrm>
            <a:off x="685800" y="1981200"/>
            <a:ext cx="7543800" cy="3200400"/>
          </a:xfrm>
        </p:spPr>
        <p:txBody>
          <a:bodyPr/>
          <a:lstStyle/>
          <a:p>
            <a:r>
              <a:rPr lang="en-US"/>
              <a:t>Bleeding on probing reduced nearly 50% in smokers</a:t>
            </a:r>
          </a:p>
          <a:p>
            <a:r>
              <a:rPr lang="en-US"/>
              <a:t>Effects strongest in heavier smoker</a:t>
            </a:r>
          </a:p>
          <a:p>
            <a:r>
              <a:rPr lang="en-US"/>
              <a:t>Smallest in former smokers</a:t>
            </a:r>
          </a:p>
          <a:p>
            <a:r>
              <a:rPr lang="en-US"/>
              <a:t>May mask periodontal disease</a:t>
            </a:r>
          </a:p>
          <a:p>
            <a:endParaRPr lang="en-US"/>
          </a:p>
          <a:p>
            <a:pPr>
              <a:buFont typeface="Wingdings" pitchFamily="2" charset="2"/>
              <a:buNone/>
            </a:pPr>
            <a:endParaRPr lang="en-US"/>
          </a:p>
        </p:txBody>
      </p:sp>
      <p:sp>
        <p:nvSpPr>
          <p:cNvPr id="371716" name="Rectangle 4"/>
          <p:cNvSpPr>
            <a:spLocks noChangeArrowheads="1"/>
          </p:cNvSpPr>
          <p:nvPr/>
        </p:nvSpPr>
        <p:spPr bwMode="auto">
          <a:xfrm>
            <a:off x="5035550" y="5653088"/>
            <a:ext cx="2660650" cy="366712"/>
          </a:xfrm>
          <a:prstGeom prst="rect">
            <a:avLst/>
          </a:prstGeom>
          <a:noFill/>
          <a:ln w="9525">
            <a:noFill/>
            <a:miter lim="800000"/>
            <a:headEnd/>
            <a:tailEnd/>
          </a:ln>
          <a:effectLst/>
        </p:spPr>
        <p:txBody>
          <a:bodyPr wrap="none">
            <a:spAutoFit/>
          </a:bodyPr>
          <a:lstStyle/>
          <a:p>
            <a:pPr algn="l">
              <a:spcBef>
                <a:spcPct val="50000"/>
              </a:spcBef>
            </a:pPr>
            <a:r>
              <a:rPr lang="en-US" b="1" i="1"/>
              <a:t>Dietrich et al, J.P. 2004</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descr="Untitled-1"/>
          <p:cNvPicPr>
            <a:picLocks noChangeAspect="1" noChangeArrowheads="1"/>
          </p:cNvPicPr>
          <p:nvPr/>
        </p:nvPicPr>
        <p:blipFill>
          <a:blip r:embed="rId2" cstate="print"/>
          <a:srcRect/>
          <a:stretch>
            <a:fillRect/>
          </a:stretch>
        </p:blipFill>
        <p:spPr bwMode="auto">
          <a:xfrm>
            <a:off x="304800" y="2057400"/>
            <a:ext cx="4709264" cy="3505200"/>
          </a:xfrm>
          <a:prstGeom prst="rect">
            <a:avLst/>
          </a:prstGeom>
          <a:noFill/>
          <a:ln w="9525">
            <a:noFill/>
            <a:miter lim="800000"/>
            <a:headEnd/>
            <a:tailEnd/>
          </a:ln>
        </p:spPr>
      </p:pic>
      <p:sp>
        <p:nvSpPr>
          <p:cNvPr id="128004" name="Text Box 4"/>
          <p:cNvSpPr txBox="1">
            <a:spLocks noChangeArrowheads="1"/>
          </p:cNvSpPr>
          <p:nvPr/>
        </p:nvSpPr>
        <p:spPr bwMode="auto">
          <a:xfrm>
            <a:off x="5181600" y="2286000"/>
            <a:ext cx="3810000" cy="1754326"/>
          </a:xfrm>
          <a:prstGeom prst="rect">
            <a:avLst/>
          </a:prstGeom>
          <a:noFill/>
          <a:ln w="9525">
            <a:noFill/>
            <a:miter lim="800000"/>
            <a:headEnd/>
            <a:tailEnd/>
          </a:ln>
          <a:effectLst/>
        </p:spPr>
        <p:txBody>
          <a:bodyPr wrap="square">
            <a:spAutoFit/>
          </a:bodyPr>
          <a:lstStyle/>
          <a:p>
            <a:pPr algn="l" eaLnBrk="0" hangingPunct="0">
              <a:spcBef>
                <a:spcPct val="50000"/>
              </a:spcBef>
              <a:defRPr/>
            </a:pPr>
            <a:r>
              <a:rPr lang="en-US" sz="2400" b="1" dirty="0">
                <a:effectLst>
                  <a:outerShdw blurRad="38100" dist="38100" dir="2700000" algn="tl">
                    <a:srgbClr val="000000"/>
                  </a:outerShdw>
                </a:effectLst>
                <a:latin typeface="Times New Roman" pitchFamily="18" charset="0"/>
              </a:rPr>
              <a:t>Plastic probes are used when checking for evidence of disease.  </a:t>
            </a:r>
            <a:endParaRPr lang="en-US" sz="2400" b="1" u="sng" dirty="0">
              <a:solidFill>
                <a:srgbClr val="9933FF"/>
              </a:solidFill>
              <a:effectLst>
                <a:outerShdw blurRad="38100" dist="38100" dir="2700000" algn="tl">
                  <a:srgbClr val="000000"/>
                </a:outerShdw>
              </a:effectLst>
              <a:latin typeface="Times New Roman" pitchFamily="18" charset="0"/>
            </a:endParaRPr>
          </a:p>
          <a:p>
            <a:pPr algn="l" eaLnBrk="0" hangingPunct="0">
              <a:spcBef>
                <a:spcPct val="50000"/>
              </a:spcBef>
              <a:defRPr/>
            </a:pPr>
            <a:endParaRPr lang="en-US" sz="2400" b="1" u="sng" dirty="0">
              <a:solidFill>
                <a:schemeClr val="bg1"/>
              </a:solidFill>
              <a:effectLst>
                <a:outerShdw blurRad="38100" dist="38100" dir="2700000" algn="tl">
                  <a:srgbClr val="000000"/>
                </a:outerShdw>
              </a:effectLst>
              <a:latin typeface="Times New Roman" pitchFamily="18" charset="0"/>
            </a:endParaRPr>
          </a:p>
        </p:txBody>
      </p:sp>
      <p:sp>
        <p:nvSpPr>
          <p:cNvPr id="128006" name="Text Box 6"/>
          <p:cNvSpPr txBox="1">
            <a:spLocks noChangeArrowheads="1"/>
          </p:cNvSpPr>
          <p:nvPr/>
        </p:nvSpPr>
        <p:spPr bwMode="auto">
          <a:xfrm>
            <a:off x="203200" y="3733800"/>
            <a:ext cx="3386138" cy="519113"/>
          </a:xfrm>
          <a:prstGeom prst="rect">
            <a:avLst/>
          </a:prstGeom>
          <a:noFill/>
          <a:ln w="9525">
            <a:noFill/>
            <a:miter lim="800000"/>
            <a:headEnd/>
            <a:tailEnd/>
          </a:ln>
          <a:effectLst/>
        </p:spPr>
        <p:txBody>
          <a:bodyPr>
            <a:spAutoFit/>
          </a:bodyPr>
          <a:lstStyle/>
          <a:p>
            <a:pPr eaLnBrk="0" hangingPunct="0">
              <a:spcBef>
                <a:spcPct val="50000"/>
              </a:spcBef>
              <a:defRPr/>
            </a:pPr>
            <a:endParaRPr lang="en-US" sz="2800" b="1">
              <a:solidFill>
                <a:schemeClr val="bg1"/>
              </a:solidFill>
              <a:effectLst>
                <a:outerShdw blurRad="38100" dist="38100" dir="2700000" algn="tl">
                  <a:srgbClr val="000000"/>
                </a:outerShdw>
              </a:effectLst>
              <a:latin typeface="Times New Roman" pitchFamily="18" charset="0"/>
            </a:endParaRPr>
          </a:p>
        </p:txBody>
      </p:sp>
      <p:sp>
        <p:nvSpPr>
          <p:cNvPr id="11" name="TextBox 10"/>
          <p:cNvSpPr txBox="1"/>
          <p:nvPr/>
        </p:nvSpPr>
        <p:spPr>
          <a:xfrm>
            <a:off x="990600" y="602159"/>
            <a:ext cx="7239000" cy="769441"/>
          </a:xfrm>
          <a:prstGeom prst="rect">
            <a:avLst/>
          </a:prstGeom>
          <a:noFill/>
        </p:spPr>
        <p:txBody>
          <a:bodyPr wrap="square" rtlCol="0">
            <a:spAutoFit/>
          </a:bodyPr>
          <a:lstStyle/>
          <a:p>
            <a:pPr algn="ctr"/>
            <a:r>
              <a:rPr lang="en-US" sz="4400" b="1" dirty="0" smtClean="0">
                <a:solidFill>
                  <a:srgbClr val="9933FF"/>
                </a:solidFill>
              </a:rPr>
              <a:t>Implant Assessment</a:t>
            </a:r>
            <a:endParaRPr lang="en-US" sz="4400" b="1" dirty="0">
              <a:solidFill>
                <a:srgbClr val="9933FF"/>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447800"/>
          </a:xfrm>
        </p:spPr>
        <p:txBody>
          <a:bodyPr/>
          <a:lstStyle/>
          <a:p>
            <a:r>
              <a:rPr lang="en-US" dirty="0" smtClean="0"/>
              <a:t>Implant Baseline Examination</a:t>
            </a:r>
            <a:endParaRPr lang="en-US" dirty="0"/>
          </a:p>
        </p:txBody>
      </p:sp>
      <p:sp>
        <p:nvSpPr>
          <p:cNvPr id="3" name="Content Placeholder 2"/>
          <p:cNvSpPr>
            <a:spLocks noGrp="1"/>
          </p:cNvSpPr>
          <p:nvPr>
            <p:ph idx="1"/>
          </p:nvPr>
        </p:nvSpPr>
        <p:spPr>
          <a:xfrm>
            <a:off x="457200" y="2667001"/>
            <a:ext cx="8229600" cy="2590800"/>
          </a:xfrm>
        </p:spPr>
        <p:txBody>
          <a:bodyPr/>
          <a:lstStyle/>
          <a:p>
            <a:r>
              <a:rPr lang="en-US" dirty="0" smtClean="0"/>
              <a:t>Baseline radiographs</a:t>
            </a:r>
          </a:p>
          <a:p>
            <a:r>
              <a:rPr lang="en-US" dirty="0" smtClean="0"/>
              <a:t>Baseline probing assessment</a:t>
            </a:r>
          </a:p>
          <a:p>
            <a:pPr>
              <a:buNone/>
            </a:pPr>
            <a:endParaRPr lang="en-US" dirty="0"/>
          </a:p>
        </p:txBody>
      </p:sp>
      <p:sp>
        <p:nvSpPr>
          <p:cNvPr id="4" name="TextBox 3"/>
          <p:cNvSpPr txBox="1"/>
          <p:nvPr/>
        </p:nvSpPr>
        <p:spPr>
          <a:xfrm>
            <a:off x="3581400" y="5754469"/>
            <a:ext cx="5105400" cy="646331"/>
          </a:xfrm>
          <a:prstGeom prst="rect">
            <a:avLst/>
          </a:prstGeom>
          <a:noFill/>
        </p:spPr>
        <p:txBody>
          <a:bodyPr wrap="square" rtlCol="0">
            <a:spAutoFit/>
          </a:bodyPr>
          <a:lstStyle/>
          <a:p>
            <a:r>
              <a:rPr lang="en-US" i="1" dirty="0" smtClean="0"/>
              <a:t>Seventh European Workshop on Periodontology</a:t>
            </a:r>
          </a:p>
          <a:p>
            <a:pPr algn="l"/>
            <a:r>
              <a:rPr lang="en-US" i="1" dirty="0" smtClean="0"/>
              <a:t>J. </a:t>
            </a:r>
            <a:r>
              <a:rPr lang="en-US" i="1" dirty="0" err="1" smtClean="0"/>
              <a:t>Clin</a:t>
            </a:r>
            <a:r>
              <a:rPr lang="en-US" i="1" dirty="0" smtClean="0"/>
              <a:t>. Perio. 2011</a:t>
            </a:r>
            <a:endParaRPr lang="en-US" i="1"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algn="ctr" eaLnBrk="1" hangingPunct="1">
              <a:defRPr/>
            </a:pPr>
            <a:r>
              <a:rPr lang="en-US" dirty="0" smtClean="0"/>
              <a:t>Maintenance Visits</a:t>
            </a:r>
          </a:p>
        </p:txBody>
      </p:sp>
      <p:sp>
        <p:nvSpPr>
          <p:cNvPr id="203779" name="Rectangle 3"/>
          <p:cNvSpPr>
            <a:spLocks noGrp="1" noChangeArrowheads="1"/>
          </p:cNvSpPr>
          <p:nvPr>
            <p:ph idx="1"/>
          </p:nvPr>
        </p:nvSpPr>
        <p:spPr>
          <a:xfrm>
            <a:off x="457200" y="1600200"/>
            <a:ext cx="7924800" cy="4525963"/>
          </a:xfrm>
        </p:spPr>
        <p:txBody>
          <a:bodyPr>
            <a:noAutofit/>
          </a:bodyPr>
          <a:lstStyle/>
          <a:p>
            <a:pPr>
              <a:lnSpc>
                <a:spcPct val="80000"/>
              </a:lnSpc>
              <a:defRPr/>
            </a:pPr>
            <a:r>
              <a:rPr lang="en-US" sz="2400" b="1" u="sng" dirty="0" smtClean="0"/>
              <a:t>Occlusion</a:t>
            </a:r>
            <a:r>
              <a:rPr lang="en-US" sz="2400" b="1" dirty="0" smtClean="0"/>
              <a:t> - verify there are no excursive contacts.  Should not have contact in light occlusion but mark with hard biting.</a:t>
            </a:r>
          </a:p>
          <a:p>
            <a:pPr>
              <a:lnSpc>
                <a:spcPct val="80000"/>
              </a:lnSpc>
              <a:defRPr/>
            </a:pPr>
            <a:r>
              <a:rPr lang="en-US" sz="2400" b="1" u="sng" dirty="0" smtClean="0"/>
              <a:t>Oral hygiene</a:t>
            </a:r>
            <a:r>
              <a:rPr lang="en-US" sz="2400" b="1" dirty="0" smtClean="0"/>
              <a:t> - same requirements as for natural teeth.</a:t>
            </a:r>
          </a:p>
          <a:p>
            <a:pPr>
              <a:lnSpc>
                <a:spcPct val="80000"/>
              </a:lnSpc>
              <a:defRPr/>
            </a:pPr>
            <a:r>
              <a:rPr lang="en-US" sz="2400" b="1" u="sng" dirty="0" smtClean="0"/>
              <a:t>Soft tissue health</a:t>
            </a:r>
            <a:r>
              <a:rPr lang="en-US" sz="2400" b="1" dirty="0" smtClean="0"/>
              <a:t> - periodontal  probing for evidence of disease (check BOP each recall).  </a:t>
            </a:r>
            <a:endParaRPr lang="en-US" sz="2400" b="1" dirty="0" smtClean="0">
              <a:solidFill>
                <a:srgbClr val="9933FF"/>
              </a:solidFill>
            </a:endParaRPr>
          </a:p>
          <a:p>
            <a:pPr>
              <a:lnSpc>
                <a:spcPct val="80000"/>
              </a:lnSpc>
              <a:defRPr/>
            </a:pPr>
            <a:r>
              <a:rPr lang="en-US" sz="2400" b="1" u="sng" dirty="0" smtClean="0"/>
              <a:t>Screw joint torque</a:t>
            </a:r>
            <a:r>
              <a:rPr lang="en-US" sz="2400" b="1" dirty="0" smtClean="0"/>
              <a:t> - check for loosened screws  (most common problem).</a:t>
            </a:r>
          </a:p>
          <a:p>
            <a:pPr>
              <a:lnSpc>
                <a:spcPct val="80000"/>
              </a:lnSpc>
              <a:defRPr/>
            </a:pPr>
            <a:r>
              <a:rPr lang="en-US" sz="2400" b="1" u="sng" dirty="0" smtClean="0"/>
              <a:t>Integrity of attachments</a:t>
            </a:r>
            <a:r>
              <a:rPr lang="en-US" sz="2400" b="1" dirty="0" smtClean="0"/>
              <a:t> - applies to </a:t>
            </a:r>
            <a:r>
              <a:rPr lang="en-US" sz="2400" b="1" dirty="0" err="1" smtClean="0"/>
              <a:t>overdenture</a:t>
            </a:r>
            <a:r>
              <a:rPr lang="en-US" sz="2400" b="1" dirty="0" smtClean="0"/>
              <a:t> / </a:t>
            </a:r>
            <a:r>
              <a:rPr lang="en-US" sz="2400" b="1" dirty="0" err="1" smtClean="0"/>
              <a:t>overpartials</a:t>
            </a:r>
            <a:r>
              <a:rPr lang="en-US" sz="2400" b="1" dirty="0" smtClean="0"/>
              <a:t>.</a:t>
            </a:r>
          </a:p>
          <a:p>
            <a:pPr>
              <a:lnSpc>
                <a:spcPct val="80000"/>
              </a:lnSpc>
              <a:defRPr/>
            </a:pPr>
            <a:r>
              <a:rPr lang="en-US" sz="2400" b="1" u="sng" dirty="0" smtClean="0"/>
              <a:t>Stability of implants</a:t>
            </a:r>
            <a:r>
              <a:rPr lang="en-US" sz="2400" b="1" dirty="0" smtClean="0"/>
              <a:t> - must be stable  (non mobile)  to be successful</a:t>
            </a:r>
          </a:p>
          <a:p>
            <a:pPr>
              <a:lnSpc>
                <a:spcPct val="80000"/>
              </a:lnSpc>
              <a:defRPr/>
            </a:pPr>
            <a:r>
              <a:rPr lang="en-US" sz="2400" dirty="0" err="1" smtClean="0"/>
              <a:t>Crestal</a:t>
            </a:r>
            <a:r>
              <a:rPr lang="en-US" sz="2400" dirty="0" smtClean="0"/>
              <a:t> bone level – annual radiographs</a:t>
            </a:r>
            <a:endParaRPr lang="en-US" sz="2400" b="1" dirty="0" smtClean="0"/>
          </a:p>
          <a:p>
            <a:pPr eaLnBrk="1" hangingPunct="1">
              <a:lnSpc>
                <a:spcPct val="80000"/>
              </a:lnSpc>
              <a:defRPr/>
            </a:pPr>
            <a:endParaRPr lang="en-US" sz="2400" dirty="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6" name="Rectangle 2"/>
          <p:cNvSpPr>
            <a:spLocks noGrp="1" noRot="1" noChangeArrowheads="1"/>
          </p:cNvSpPr>
          <p:nvPr>
            <p:ph type="title"/>
          </p:nvPr>
        </p:nvSpPr>
        <p:spPr>
          <a:xfrm>
            <a:off x="457200" y="228600"/>
            <a:ext cx="8305800" cy="990600"/>
          </a:xfrm>
        </p:spPr>
        <p:txBody>
          <a:bodyPr/>
          <a:lstStyle/>
          <a:p>
            <a:r>
              <a:rPr lang="en-US"/>
              <a:t>Biologic Parameters</a:t>
            </a:r>
          </a:p>
        </p:txBody>
      </p:sp>
      <p:sp>
        <p:nvSpPr>
          <p:cNvPr id="1255427" name="Rectangle 3"/>
          <p:cNvSpPr>
            <a:spLocks noGrp="1" noChangeArrowheads="1"/>
          </p:cNvSpPr>
          <p:nvPr>
            <p:ph type="body" idx="1"/>
          </p:nvPr>
        </p:nvSpPr>
        <p:spPr>
          <a:xfrm>
            <a:off x="1219200" y="1600200"/>
            <a:ext cx="7010400" cy="5181600"/>
          </a:xfrm>
        </p:spPr>
        <p:txBody>
          <a:bodyPr/>
          <a:lstStyle/>
          <a:p>
            <a:pPr>
              <a:lnSpc>
                <a:spcPct val="80000"/>
              </a:lnSpc>
            </a:pPr>
            <a:r>
              <a:rPr lang="en-US" sz="2400"/>
              <a:t>Microbial Analysis</a:t>
            </a:r>
          </a:p>
          <a:p>
            <a:pPr lvl="1">
              <a:lnSpc>
                <a:spcPct val="80000"/>
              </a:lnSpc>
            </a:pPr>
            <a:r>
              <a:rPr lang="en-US" sz="2400"/>
              <a:t>Culture</a:t>
            </a:r>
          </a:p>
          <a:p>
            <a:pPr lvl="1">
              <a:lnSpc>
                <a:spcPct val="80000"/>
              </a:lnSpc>
            </a:pPr>
            <a:r>
              <a:rPr lang="en-US" sz="2400"/>
              <a:t>DNA probe</a:t>
            </a:r>
          </a:p>
          <a:p>
            <a:pPr>
              <a:lnSpc>
                <a:spcPct val="80000"/>
              </a:lnSpc>
            </a:pPr>
            <a:r>
              <a:rPr lang="en-US" sz="2400"/>
              <a:t>Genetic Susceptability</a:t>
            </a:r>
          </a:p>
          <a:p>
            <a:pPr lvl="1">
              <a:lnSpc>
                <a:spcPct val="80000"/>
              </a:lnSpc>
            </a:pPr>
            <a:r>
              <a:rPr lang="en-US" sz="2400"/>
              <a:t>IL-1</a:t>
            </a:r>
          </a:p>
          <a:p>
            <a:pPr>
              <a:lnSpc>
                <a:spcPct val="80000"/>
              </a:lnSpc>
            </a:pPr>
            <a:r>
              <a:rPr lang="en-US" sz="2400"/>
              <a:t>GCF analysis</a:t>
            </a:r>
          </a:p>
          <a:p>
            <a:pPr lvl="1">
              <a:lnSpc>
                <a:spcPct val="80000"/>
              </a:lnSpc>
            </a:pPr>
            <a:r>
              <a:rPr lang="en-US" sz="2400"/>
              <a:t>Host derived enzymes</a:t>
            </a:r>
          </a:p>
          <a:p>
            <a:pPr lvl="1">
              <a:lnSpc>
                <a:spcPct val="80000"/>
              </a:lnSpc>
            </a:pPr>
            <a:r>
              <a:rPr lang="en-US" sz="2400"/>
              <a:t>Inflammatory mediators</a:t>
            </a:r>
          </a:p>
          <a:p>
            <a:pPr lvl="1">
              <a:lnSpc>
                <a:spcPct val="80000"/>
              </a:lnSpc>
            </a:pPr>
            <a:r>
              <a:rPr lang="en-US" sz="2400"/>
              <a:t>Tissue breakdown products</a:t>
            </a:r>
          </a:p>
          <a:p>
            <a:pPr>
              <a:lnSpc>
                <a:spcPct val="80000"/>
              </a:lnSpc>
            </a:pPr>
            <a:r>
              <a:rPr lang="en-US" sz="2400"/>
              <a:t>Neutrophil Function Assays</a:t>
            </a:r>
          </a:p>
          <a:p>
            <a:pPr lvl="1">
              <a:lnSpc>
                <a:spcPct val="80000"/>
              </a:lnSpc>
            </a:pPr>
            <a:r>
              <a:rPr lang="en-US" sz="2400"/>
              <a:t>Chemotaxis</a:t>
            </a:r>
          </a:p>
          <a:p>
            <a:pPr lvl="1">
              <a:lnSpc>
                <a:spcPct val="80000"/>
              </a:lnSpc>
            </a:pPr>
            <a:r>
              <a:rPr lang="en-US" sz="2400"/>
              <a:t>Phagocytosis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lide4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8915" name="Text Box 3"/>
          <p:cNvSpPr txBox="1">
            <a:spLocks noChangeArrowheads="1"/>
          </p:cNvSpPr>
          <p:nvPr/>
        </p:nvSpPr>
        <p:spPr bwMode="auto">
          <a:xfrm>
            <a:off x="338138" y="457200"/>
            <a:ext cx="1084262" cy="661988"/>
          </a:xfrm>
          <a:prstGeom prst="rect">
            <a:avLst/>
          </a:prstGeom>
          <a:noFill/>
          <a:ln w="9525">
            <a:noFill/>
            <a:miter lim="800000"/>
            <a:headEnd/>
            <a:tailEnd/>
          </a:ln>
          <a:effectLst/>
        </p:spPr>
        <p:txBody>
          <a:bodyPr>
            <a:spAutoFit/>
          </a:bodyPr>
          <a:lstStyle/>
          <a:p>
            <a:pPr algn="l">
              <a:lnSpc>
                <a:spcPct val="70000"/>
              </a:lnSpc>
              <a:spcBef>
                <a:spcPct val="50000"/>
              </a:spcBef>
            </a:pPr>
            <a:r>
              <a:rPr lang="en-US" sz="1200" b="1"/>
              <a:t>Percentage of </a:t>
            </a:r>
          </a:p>
          <a:p>
            <a:pPr algn="l">
              <a:lnSpc>
                <a:spcPct val="70000"/>
              </a:lnSpc>
              <a:spcBef>
                <a:spcPct val="50000"/>
              </a:spcBef>
            </a:pPr>
            <a:r>
              <a:rPr lang="en-US" sz="1200" b="1"/>
              <a:t>total viable</a:t>
            </a:r>
          </a:p>
          <a:p>
            <a:pPr algn="l">
              <a:lnSpc>
                <a:spcPct val="70000"/>
              </a:lnSpc>
              <a:spcBef>
                <a:spcPct val="50000"/>
              </a:spcBef>
            </a:pPr>
            <a:r>
              <a:rPr lang="en-US" sz="1200" b="1"/>
              <a:t>bacteria</a:t>
            </a:r>
          </a:p>
        </p:txBody>
      </p:sp>
      <p:sp>
        <p:nvSpPr>
          <p:cNvPr id="38916" name="Text Box 4"/>
          <p:cNvSpPr txBox="1">
            <a:spLocks noChangeArrowheads="1"/>
          </p:cNvSpPr>
          <p:nvPr/>
        </p:nvSpPr>
        <p:spPr bwMode="auto">
          <a:xfrm>
            <a:off x="2667000" y="165100"/>
            <a:ext cx="4919663" cy="669925"/>
          </a:xfrm>
          <a:prstGeom prst="rect">
            <a:avLst/>
          </a:prstGeom>
          <a:noFill/>
          <a:ln w="9525">
            <a:noFill/>
            <a:miter lim="800000"/>
            <a:headEnd/>
            <a:tailEnd/>
          </a:ln>
          <a:effectLst/>
        </p:spPr>
        <p:txBody>
          <a:bodyPr>
            <a:spAutoFit/>
          </a:bodyPr>
          <a:lstStyle/>
          <a:p>
            <a:pPr algn="l">
              <a:lnSpc>
                <a:spcPct val="70000"/>
              </a:lnSpc>
              <a:spcBef>
                <a:spcPct val="50000"/>
              </a:spcBef>
            </a:pPr>
            <a:r>
              <a:rPr lang="en-US" sz="2000" b="1"/>
              <a:t>Predominant Cultivable Microbial Flora</a:t>
            </a:r>
          </a:p>
          <a:p>
            <a:pPr algn="l">
              <a:lnSpc>
                <a:spcPct val="70000"/>
              </a:lnSpc>
              <a:spcBef>
                <a:spcPct val="50000"/>
              </a:spcBef>
            </a:pPr>
            <a:r>
              <a:rPr lang="en-US" sz="2000" b="1"/>
              <a:t>                    in Gingival Health</a:t>
            </a:r>
          </a:p>
        </p:txBody>
      </p:sp>
      <p:sp>
        <p:nvSpPr>
          <p:cNvPr id="38917" name="Text Box 5"/>
          <p:cNvSpPr txBox="1">
            <a:spLocks noChangeArrowheads="1"/>
          </p:cNvSpPr>
          <p:nvPr/>
        </p:nvSpPr>
        <p:spPr bwMode="auto">
          <a:xfrm>
            <a:off x="4267200" y="882650"/>
            <a:ext cx="1625600" cy="457200"/>
          </a:xfrm>
          <a:prstGeom prst="rect">
            <a:avLst/>
          </a:prstGeom>
          <a:noFill/>
          <a:ln w="9525">
            <a:noFill/>
            <a:miter lim="800000"/>
            <a:headEnd/>
            <a:tailEnd/>
          </a:ln>
          <a:effectLst/>
        </p:spPr>
        <p:txBody>
          <a:bodyPr>
            <a:spAutoFit/>
          </a:bodyPr>
          <a:lstStyle/>
          <a:p>
            <a:pPr>
              <a:spcBef>
                <a:spcPct val="50000"/>
              </a:spcBef>
            </a:pPr>
            <a:r>
              <a:rPr lang="en-US" sz="1600" b="1"/>
              <a:t>SLOTS, 1977</a:t>
            </a:r>
            <a:r>
              <a:rPr lang="en-US" sz="2400" b="1"/>
              <a:t> </a:t>
            </a:r>
          </a:p>
        </p:txBody>
      </p:sp>
      <p:sp>
        <p:nvSpPr>
          <p:cNvPr id="38918" name="Text Box 6"/>
          <p:cNvSpPr txBox="1">
            <a:spLocks noChangeArrowheads="1"/>
          </p:cNvSpPr>
          <p:nvPr/>
        </p:nvSpPr>
        <p:spPr bwMode="auto">
          <a:xfrm>
            <a:off x="3116263" y="5543550"/>
            <a:ext cx="1625600" cy="1314450"/>
          </a:xfrm>
          <a:prstGeom prst="rect">
            <a:avLst/>
          </a:prstGeom>
          <a:noFill/>
          <a:ln w="9525">
            <a:noFill/>
            <a:miter lim="800000"/>
            <a:headEnd/>
            <a:tailEnd/>
          </a:ln>
          <a:effectLst/>
        </p:spPr>
        <p:txBody>
          <a:bodyPr>
            <a:spAutoFit/>
          </a:bodyPr>
          <a:lstStyle/>
          <a:p>
            <a:pPr algn="l">
              <a:lnSpc>
                <a:spcPct val="85000"/>
              </a:lnSpc>
              <a:spcBef>
                <a:spcPct val="50000"/>
              </a:spcBef>
            </a:pPr>
            <a:r>
              <a:rPr lang="en-US" sz="1400" b="1">
                <a:solidFill>
                  <a:srgbClr val="FFFFEF"/>
                </a:solidFill>
              </a:rPr>
              <a:t>G+ Facultative        Rods and Cocci Predominantly: Actinomyces Streptococci</a:t>
            </a:r>
          </a:p>
          <a:p>
            <a:pPr algn="l">
              <a:lnSpc>
                <a:spcPct val="80000"/>
              </a:lnSpc>
              <a:spcBef>
                <a:spcPct val="50000"/>
              </a:spcBef>
            </a:pPr>
            <a:r>
              <a:rPr lang="en-US" sz="1600" b="1">
                <a:solidFill>
                  <a:srgbClr val="FFFFEF"/>
                </a:solidFill>
              </a:rPr>
              <a:t> </a:t>
            </a:r>
          </a:p>
        </p:txBody>
      </p:sp>
      <p:sp>
        <p:nvSpPr>
          <p:cNvPr id="38919" name="Text Box 7"/>
          <p:cNvSpPr txBox="1">
            <a:spLocks noChangeArrowheads="1"/>
          </p:cNvSpPr>
          <p:nvPr/>
        </p:nvSpPr>
        <p:spPr bwMode="auto">
          <a:xfrm>
            <a:off x="6230938" y="5562600"/>
            <a:ext cx="1828800" cy="815975"/>
          </a:xfrm>
          <a:prstGeom prst="rect">
            <a:avLst/>
          </a:prstGeom>
          <a:noFill/>
          <a:ln w="9525">
            <a:noFill/>
            <a:miter lim="800000"/>
            <a:headEnd/>
            <a:tailEnd/>
          </a:ln>
          <a:effectLst/>
        </p:spPr>
        <p:txBody>
          <a:bodyPr>
            <a:spAutoFit/>
          </a:bodyPr>
          <a:lstStyle/>
          <a:p>
            <a:pPr algn="l">
              <a:lnSpc>
                <a:spcPct val="85000"/>
              </a:lnSpc>
              <a:spcBef>
                <a:spcPct val="50000"/>
              </a:spcBef>
            </a:pPr>
            <a:r>
              <a:rPr lang="en-US" sz="1400" b="1">
                <a:solidFill>
                  <a:srgbClr val="FFFFEF"/>
                </a:solidFill>
              </a:rPr>
              <a:t>G- Anaerobic Rods Predominantly: Bacteroides Fusobacteria</a:t>
            </a:r>
          </a:p>
        </p:txBody>
      </p:sp>
      <p:pic>
        <p:nvPicPr>
          <p:cNvPr id="38920" name="Picture 8" descr="slide3"/>
          <p:cNvPicPr>
            <a:picLocks noChangeAspect="1" noChangeArrowheads="1"/>
          </p:cNvPicPr>
          <p:nvPr/>
        </p:nvPicPr>
        <p:blipFill>
          <a:blip r:embed="rId3" cstate="print"/>
          <a:srcRect/>
          <a:stretch>
            <a:fillRect/>
          </a:stretch>
        </p:blipFill>
        <p:spPr bwMode="auto">
          <a:xfrm>
            <a:off x="5011738" y="1514475"/>
            <a:ext cx="3794125" cy="2828925"/>
          </a:xfrm>
          <a:prstGeom prst="rect">
            <a:avLst/>
          </a:prstGeom>
          <a:noFill/>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6450" name="Picture 2" descr="slide19"/>
          <p:cNvPicPr>
            <a:picLocks noChangeAspect="1" noChangeArrowheads="1"/>
          </p:cNvPicPr>
          <p:nvPr/>
        </p:nvPicPr>
        <p:blipFill>
          <a:blip r:embed="rId2" cstate="print"/>
          <a:srcRect/>
          <a:stretch>
            <a:fillRect/>
          </a:stretch>
        </p:blipFill>
        <p:spPr bwMode="auto">
          <a:xfrm>
            <a:off x="712788" y="1447800"/>
            <a:ext cx="3038475" cy="5181600"/>
          </a:xfrm>
          <a:prstGeom prst="rect">
            <a:avLst/>
          </a:prstGeom>
          <a:noFill/>
        </p:spPr>
      </p:pic>
      <p:pic>
        <p:nvPicPr>
          <p:cNvPr id="1256451" name="Picture 3" descr="slide18"/>
          <p:cNvPicPr>
            <a:picLocks noChangeAspect="1" noChangeArrowheads="1"/>
          </p:cNvPicPr>
          <p:nvPr/>
        </p:nvPicPr>
        <p:blipFill>
          <a:blip r:embed="rId3" cstate="print"/>
          <a:srcRect/>
          <a:stretch>
            <a:fillRect/>
          </a:stretch>
        </p:blipFill>
        <p:spPr bwMode="auto">
          <a:xfrm>
            <a:off x="5202238" y="1447800"/>
            <a:ext cx="3241675" cy="5181600"/>
          </a:xfrm>
          <a:prstGeom prst="rect">
            <a:avLst/>
          </a:prstGeom>
          <a:noFill/>
        </p:spPr>
      </p:pic>
      <p:sp>
        <p:nvSpPr>
          <p:cNvPr id="1256452" name="Text Box 4"/>
          <p:cNvSpPr txBox="1">
            <a:spLocks noChangeArrowheads="1"/>
          </p:cNvSpPr>
          <p:nvPr/>
        </p:nvSpPr>
        <p:spPr bwMode="auto">
          <a:xfrm>
            <a:off x="990600" y="304800"/>
            <a:ext cx="7086600" cy="823913"/>
          </a:xfrm>
          <a:prstGeom prst="rect">
            <a:avLst/>
          </a:prstGeom>
          <a:noFill/>
          <a:ln w="9525">
            <a:noFill/>
            <a:miter lim="800000"/>
            <a:headEnd/>
            <a:tailEnd/>
          </a:ln>
          <a:effectLst/>
        </p:spPr>
        <p:txBody>
          <a:bodyPr>
            <a:spAutoFit/>
          </a:bodyPr>
          <a:lstStyle/>
          <a:p>
            <a:pPr>
              <a:spcBef>
                <a:spcPct val="50000"/>
              </a:spcBef>
            </a:pPr>
            <a:r>
              <a:rPr lang="en-US" sz="4800" b="1"/>
              <a:t>Microbial Analysis</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7474" name="Picture 2" descr="USC lab request form blank"/>
          <p:cNvPicPr>
            <a:picLocks noChangeAspect="1" noChangeArrowheads="1"/>
          </p:cNvPicPr>
          <p:nvPr/>
        </p:nvPicPr>
        <p:blipFill>
          <a:blip r:embed="rId2" cstate="print"/>
          <a:srcRect/>
          <a:stretch>
            <a:fillRect/>
          </a:stretch>
        </p:blipFill>
        <p:spPr bwMode="auto">
          <a:xfrm>
            <a:off x="2057400" y="146050"/>
            <a:ext cx="5100638" cy="6635750"/>
          </a:xfrm>
          <a:prstGeom prst="rect">
            <a:avLst/>
          </a:prstGeo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8498" name="Picture 2" descr="oral micro testing lab"/>
          <p:cNvPicPr>
            <a:picLocks noChangeAspect="1" noChangeArrowheads="1"/>
          </p:cNvPicPr>
          <p:nvPr/>
        </p:nvPicPr>
        <p:blipFill>
          <a:blip r:embed="rId2" cstate="print"/>
          <a:srcRect b="7059"/>
          <a:stretch>
            <a:fillRect/>
          </a:stretch>
        </p:blipFill>
        <p:spPr bwMode="auto">
          <a:xfrm>
            <a:off x="1828800" y="152400"/>
            <a:ext cx="5183188" cy="6629400"/>
          </a:xfrm>
          <a:prstGeom prst="rect">
            <a:avLst/>
          </a:prstGeo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Rot="1" noChangeArrowheads="1"/>
          </p:cNvSpPr>
          <p:nvPr>
            <p:ph type="title"/>
          </p:nvPr>
        </p:nvSpPr>
        <p:spPr>
          <a:xfrm>
            <a:off x="457200" y="1447800"/>
            <a:ext cx="8229600" cy="2819400"/>
          </a:xfrm>
        </p:spPr>
        <p:txBody>
          <a:bodyPr/>
          <a:lstStyle/>
          <a:p>
            <a:r>
              <a:rPr lang="en-US"/>
              <a:t>A diagnosis and treatment plan should be presented</a:t>
            </a:r>
            <a:br>
              <a:rPr lang="en-US"/>
            </a:br>
            <a:r>
              <a:rPr lang="en-US"/>
              <a:t> to the patient.</a:t>
            </a:r>
          </a:p>
        </p:txBody>
      </p:sp>
      <p:sp>
        <p:nvSpPr>
          <p:cNvPr id="1281027" name="Text Box 3"/>
          <p:cNvSpPr txBox="1">
            <a:spLocks noChangeArrowheads="1"/>
          </p:cNvSpPr>
          <p:nvPr/>
        </p:nvSpPr>
        <p:spPr bwMode="auto">
          <a:xfrm>
            <a:off x="4114800" y="5715000"/>
            <a:ext cx="3657600" cy="396875"/>
          </a:xfrm>
          <a:prstGeom prst="rect">
            <a:avLst/>
          </a:prstGeom>
          <a:noFill/>
          <a:ln w="9525">
            <a:noFill/>
            <a:miter lim="800000"/>
            <a:headEnd/>
            <a:tailEnd/>
          </a:ln>
          <a:effectLst/>
        </p:spPr>
        <p:txBody>
          <a:bodyPr>
            <a:spAutoFit/>
          </a:bodyPr>
          <a:lstStyle/>
          <a:p>
            <a:pPr algn="r" eaLnBrk="1" hangingPunct="1">
              <a:spcBef>
                <a:spcPct val="50000"/>
              </a:spcBef>
            </a:pPr>
            <a:r>
              <a:rPr lang="en-US" sz="2000" b="1" i="1"/>
              <a:t>Parameters of Care, 2000</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4" name="Rectangle 2"/>
          <p:cNvSpPr>
            <a:spLocks noGrp="1" noRot="1" noChangeArrowheads="1"/>
          </p:cNvSpPr>
          <p:nvPr>
            <p:ph type="title"/>
          </p:nvPr>
        </p:nvSpPr>
        <p:spPr>
          <a:xfrm>
            <a:off x="457200" y="400050"/>
            <a:ext cx="8229600" cy="1428750"/>
          </a:xfrm>
        </p:spPr>
        <p:txBody>
          <a:bodyPr/>
          <a:lstStyle/>
          <a:p>
            <a:r>
              <a:rPr lang="en-US"/>
              <a:t>Parameter on Comprehensive Periodontal Examination:</a:t>
            </a:r>
          </a:p>
        </p:txBody>
      </p:sp>
      <p:sp>
        <p:nvSpPr>
          <p:cNvPr id="1283075" name="Rectangle 3"/>
          <p:cNvSpPr>
            <a:spLocks noGrp="1" noChangeArrowheads="1"/>
          </p:cNvSpPr>
          <p:nvPr>
            <p:ph type="body" idx="1"/>
          </p:nvPr>
        </p:nvSpPr>
        <p:spPr>
          <a:xfrm>
            <a:off x="1143000" y="1905000"/>
            <a:ext cx="7620000" cy="4038600"/>
          </a:xfrm>
        </p:spPr>
        <p:txBody>
          <a:bodyPr/>
          <a:lstStyle/>
          <a:p>
            <a:pPr>
              <a:lnSpc>
                <a:spcPct val="90000"/>
              </a:lnSpc>
              <a:buClr>
                <a:schemeClr val="tx1"/>
              </a:buClr>
              <a:buFont typeface="Wingdings" pitchFamily="2" charset="2"/>
              <a:buNone/>
            </a:pPr>
            <a:r>
              <a:rPr lang="en-US" b="0"/>
              <a:t> </a:t>
            </a:r>
          </a:p>
          <a:p>
            <a:pPr>
              <a:lnSpc>
                <a:spcPct val="90000"/>
              </a:lnSpc>
              <a:buClr>
                <a:schemeClr val="tx1"/>
              </a:buClr>
            </a:pPr>
            <a:r>
              <a:rPr lang="en-US" b="0"/>
              <a:t>Informed consent</a:t>
            </a:r>
          </a:p>
          <a:p>
            <a:pPr lvl="1">
              <a:lnSpc>
                <a:spcPct val="90000"/>
              </a:lnSpc>
              <a:buClr>
                <a:schemeClr val="tx1"/>
              </a:buClr>
            </a:pPr>
            <a:r>
              <a:rPr lang="en-US" b="0"/>
              <a:t>Diagnosis</a:t>
            </a:r>
          </a:p>
          <a:p>
            <a:pPr lvl="1">
              <a:lnSpc>
                <a:spcPct val="90000"/>
              </a:lnSpc>
              <a:buClr>
                <a:schemeClr val="tx1"/>
              </a:buClr>
            </a:pPr>
            <a:r>
              <a:rPr lang="en-US" b="0"/>
              <a:t>Treatment alternatives</a:t>
            </a:r>
          </a:p>
          <a:p>
            <a:pPr lvl="1">
              <a:lnSpc>
                <a:spcPct val="90000"/>
              </a:lnSpc>
              <a:buClr>
                <a:schemeClr val="tx1"/>
              </a:buClr>
            </a:pPr>
            <a:r>
              <a:rPr lang="en-US" b="0"/>
              <a:t>Potential complications</a:t>
            </a:r>
          </a:p>
          <a:p>
            <a:pPr lvl="1">
              <a:lnSpc>
                <a:spcPct val="90000"/>
              </a:lnSpc>
              <a:buClr>
                <a:schemeClr val="tx1"/>
              </a:buClr>
            </a:pPr>
            <a:r>
              <a:rPr lang="en-US" b="0"/>
              <a:t>Expected results</a:t>
            </a:r>
          </a:p>
          <a:p>
            <a:pPr lvl="1">
              <a:lnSpc>
                <a:spcPct val="90000"/>
              </a:lnSpc>
              <a:buClr>
                <a:schemeClr val="tx1"/>
              </a:buClr>
            </a:pPr>
            <a:r>
              <a:rPr lang="en-US" b="0"/>
              <a:t>Consequences of no treatment</a:t>
            </a:r>
          </a:p>
          <a:p>
            <a:pPr lvl="1">
              <a:lnSpc>
                <a:spcPct val="90000"/>
              </a:lnSpc>
              <a:buClr>
                <a:schemeClr val="tx1"/>
              </a:buClr>
            </a:pPr>
            <a:r>
              <a:rPr lang="en-US" b="0"/>
              <a:t>Patient responsibilities</a:t>
            </a:r>
          </a:p>
        </p:txBody>
      </p:sp>
      <p:sp>
        <p:nvSpPr>
          <p:cNvPr id="1283076" name="Text Box 4"/>
          <p:cNvSpPr txBox="1">
            <a:spLocks noChangeArrowheads="1"/>
          </p:cNvSpPr>
          <p:nvPr/>
        </p:nvSpPr>
        <p:spPr bwMode="auto">
          <a:xfrm>
            <a:off x="5334000" y="6172200"/>
            <a:ext cx="3352800" cy="366713"/>
          </a:xfrm>
          <a:prstGeom prst="rect">
            <a:avLst/>
          </a:prstGeom>
          <a:noFill/>
          <a:ln w="9525">
            <a:noFill/>
            <a:miter lim="800000"/>
            <a:headEnd/>
            <a:tailEnd/>
          </a:ln>
          <a:effectLst/>
        </p:spPr>
        <p:txBody>
          <a:bodyPr>
            <a:spAutoFit/>
          </a:bodyPr>
          <a:lstStyle/>
          <a:p>
            <a:pPr algn="l" eaLnBrk="1" hangingPunct="1">
              <a:spcBef>
                <a:spcPct val="50000"/>
              </a:spcBef>
            </a:pPr>
            <a:r>
              <a:rPr lang="en-US" b="1" i="1"/>
              <a:t>Parameters of Care, 2000</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685800" y="914400"/>
            <a:ext cx="7772400" cy="2667000"/>
          </a:xfrm>
        </p:spPr>
        <p:txBody>
          <a:bodyPr/>
          <a:lstStyle/>
          <a:p>
            <a:r>
              <a:rPr lang="en-US" sz="5400"/>
              <a:t>Periodontal Pharmacotherapeutics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p:txBody>
          <a:bodyPr/>
          <a:lstStyle/>
          <a:p>
            <a:r>
              <a:rPr lang="en-US"/>
              <a:t>Periodontal Pharmacotherapeutics</a:t>
            </a:r>
          </a:p>
        </p:txBody>
      </p:sp>
      <p:sp>
        <p:nvSpPr>
          <p:cNvPr id="121859" name="Rectangle 3"/>
          <p:cNvSpPr>
            <a:spLocks noGrp="1" noChangeArrowheads="1"/>
          </p:cNvSpPr>
          <p:nvPr>
            <p:ph type="body" idx="1"/>
          </p:nvPr>
        </p:nvSpPr>
        <p:spPr>
          <a:xfrm>
            <a:off x="533400" y="2438400"/>
            <a:ext cx="4038600" cy="3463925"/>
          </a:xfrm>
        </p:spPr>
        <p:txBody>
          <a:bodyPr/>
          <a:lstStyle/>
          <a:p>
            <a:r>
              <a:rPr lang="en-US"/>
              <a:t>Topical</a:t>
            </a:r>
          </a:p>
          <a:p>
            <a:r>
              <a:rPr lang="en-US"/>
              <a:t>Local</a:t>
            </a:r>
          </a:p>
          <a:p>
            <a:pPr lvl="1"/>
            <a:r>
              <a:rPr lang="en-US"/>
              <a:t>Irrigation</a:t>
            </a:r>
          </a:p>
          <a:p>
            <a:pPr lvl="1"/>
            <a:r>
              <a:rPr lang="en-US"/>
              <a:t>Sustained release</a:t>
            </a:r>
          </a:p>
          <a:p>
            <a:r>
              <a:rPr lang="en-US"/>
              <a:t>Systemic</a:t>
            </a:r>
          </a:p>
        </p:txBody>
      </p:sp>
      <p:pic>
        <p:nvPicPr>
          <p:cNvPr id="121860" name="Picture 4" descr="slide14"/>
          <p:cNvPicPr>
            <a:picLocks noChangeAspect="1" noChangeArrowheads="1"/>
          </p:cNvPicPr>
          <p:nvPr/>
        </p:nvPicPr>
        <p:blipFill>
          <a:blip r:embed="rId2" cstate="print"/>
          <a:srcRect/>
          <a:stretch>
            <a:fillRect/>
          </a:stretch>
        </p:blipFill>
        <p:spPr bwMode="auto">
          <a:xfrm>
            <a:off x="5105400" y="1828800"/>
            <a:ext cx="3360738" cy="4800600"/>
          </a:xfrm>
          <a:prstGeom prst="rect">
            <a:avLst/>
          </a:prstGeom>
          <a:noFill/>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203200" y="228600"/>
            <a:ext cx="8669338" cy="1295400"/>
          </a:xfrm>
          <a:prstGeom prst="rect">
            <a:avLst/>
          </a:prstGeom>
          <a:noFill/>
          <a:ln w="9525">
            <a:noFill/>
            <a:miter lim="800000"/>
            <a:headEnd/>
            <a:tailEnd/>
          </a:ln>
          <a:effectLst/>
        </p:spPr>
        <p:txBody>
          <a:bodyPr anchor="ctr"/>
          <a:lstStyle/>
          <a:p>
            <a:pPr eaLnBrk="1" hangingPunct="1"/>
            <a:r>
              <a:rPr lang="en-US" sz="3600" b="1">
                <a:effectLst>
                  <a:outerShdw blurRad="38100" dist="38100" dir="2700000" algn="tl">
                    <a:srgbClr val="000000"/>
                  </a:outerShdw>
                </a:effectLst>
              </a:rPr>
              <a:t>Comparison of Drug Delivery Systems for Management of Periodontitis</a:t>
            </a:r>
          </a:p>
        </p:txBody>
      </p:sp>
      <p:sp>
        <p:nvSpPr>
          <p:cNvPr id="122883" name="Text Box 3"/>
          <p:cNvSpPr txBox="1">
            <a:spLocks noChangeArrowheads="1"/>
          </p:cNvSpPr>
          <p:nvPr/>
        </p:nvSpPr>
        <p:spPr bwMode="auto">
          <a:xfrm>
            <a:off x="228600" y="1600200"/>
            <a:ext cx="8763000" cy="3743325"/>
          </a:xfrm>
          <a:prstGeom prst="rect">
            <a:avLst/>
          </a:prstGeom>
          <a:noFill/>
          <a:ln w="9525">
            <a:noFill/>
            <a:miter lim="800000"/>
            <a:headEnd/>
            <a:tailEnd/>
          </a:ln>
          <a:effectLst/>
        </p:spPr>
        <p:txBody>
          <a:bodyPr>
            <a:spAutoFit/>
          </a:bodyPr>
          <a:lstStyle/>
          <a:p>
            <a:pPr algn="l">
              <a:spcBef>
                <a:spcPct val="50000"/>
              </a:spcBef>
              <a:tabLst>
                <a:tab pos="2514600" algn="l"/>
                <a:tab pos="4008438" algn="l"/>
                <a:tab pos="5943600" algn="l"/>
                <a:tab pos="7315200" algn="l"/>
              </a:tabLst>
            </a:pPr>
            <a:r>
              <a:rPr lang="en-US" sz="2400" b="1"/>
              <a:t>	</a:t>
            </a:r>
            <a:r>
              <a:rPr lang="en-US" sz="2000" b="1">
                <a:solidFill>
                  <a:srgbClr val="FFFFFF"/>
                </a:solidFill>
              </a:rPr>
              <a:t>Mouth	Subgingival 	Systemic  Controlled	 Rinse	 Irrigation	Delivery    Delivery</a:t>
            </a:r>
          </a:p>
          <a:p>
            <a:pPr algn="l">
              <a:lnSpc>
                <a:spcPct val="70000"/>
              </a:lnSpc>
              <a:spcBef>
                <a:spcPct val="70000"/>
              </a:spcBef>
              <a:tabLst>
                <a:tab pos="2514600" algn="l"/>
                <a:tab pos="4008438" algn="l"/>
                <a:tab pos="5943600" algn="l"/>
                <a:tab pos="7315200" algn="l"/>
              </a:tabLst>
            </a:pPr>
            <a:r>
              <a:rPr lang="en-US" sz="2000" b="1">
                <a:solidFill>
                  <a:srgbClr val="FFFFFF"/>
                </a:solidFill>
              </a:rPr>
              <a:t>Reaches site of </a:t>
            </a:r>
          </a:p>
          <a:p>
            <a:pPr algn="l">
              <a:lnSpc>
                <a:spcPct val="70000"/>
              </a:lnSpc>
              <a:spcBef>
                <a:spcPct val="50000"/>
              </a:spcBef>
              <a:tabLst>
                <a:tab pos="2514600" algn="l"/>
                <a:tab pos="4008438" algn="l"/>
                <a:tab pos="5943600" algn="l"/>
                <a:tab pos="7315200" algn="l"/>
              </a:tabLst>
            </a:pPr>
            <a:r>
              <a:rPr lang="en-US" sz="2000" b="1">
                <a:solidFill>
                  <a:srgbClr val="FFFFFF"/>
                </a:solidFill>
              </a:rPr>
              <a:t>  disease activity</a:t>
            </a:r>
            <a:r>
              <a:rPr lang="en-US" sz="2000" b="1"/>
              <a:t>	Poor	Good/Poor	Good        Good/Poor</a:t>
            </a:r>
          </a:p>
          <a:p>
            <a:pPr algn="l">
              <a:lnSpc>
                <a:spcPct val="70000"/>
              </a:lnSpc>
              <a:spcBef>
                <a:spcPct val="50000"/>
              </a:spcBef>
              <a:tabLst>
                <a:tab pos="2514600" algn="l"/>
                <a:tab pos="4008438" algn="l"/>
                <a:tab pos="5943600" algn="l"/>
                <a:tab pos="7315200" algn="l"/>
              </a:tabLst>
            </a:pPr>
            <a:endParaRPr lang="en-US" sz="2000" b="1"/>
          </a:p>
          <a:p>
            <a:pPr algn="l">
              <a:lnSpc>
                <a:spcPct val="70000"/>
              </a:lnSpc>
              <a:spcBef>
                <a:spcPct val="50000"/>
              </a:spcBef>
              <a:tabLst>
                <a:tab pos="2514600" algn="l"/>
                <a:tab pos="4008438" algn="l"/>
                <a:tab pos="5943600" algn="l"/>
                <a:tab pos="7315200" algn="l"/>
              </a:tabLst>
            </a:pPr>
            <a:r>
              <a:rPr lang="en-US" sz="2000" b="1">
                <a:solidFill>
                  <a:srgbClr val="FFFFFF"/>
                </a:solidFill>
              </a:rPr>
              <a:t>Adequate drug</a:t>
            </a:r>
          </a:p>
          <a:p>
            <a:pPr algn="l">
              <a:lnSpc>
                <a:spcPct val="70000"/>
              </a:lnSpc>
              <a:spcBef>
                <a:spcPct val="50000"/>
              </a:spcBef>
              <a:tabLst>
                <a:tab pos="2514600" algn="l"/>
                <a:tab pos="4008438" algn="l"/>
                <a:tab pos="5943600" algn="l"/>
                <a:tab pos="7315200" algn="l"/>
              </a:tabLst>
            </a:pPr>
            <a:r>
              <a:rPr lang="en-US" sz="2000" b="1">
                <a:solidFill>
                  <a:srgbClr val="FFFFFF"/>
                </a:solidFill>
              </a:rPr>
              <a:t>concentration</a:t>
            </a:r>
            <a:r>
              <a:rPr lang="en-US" sz="2000" b="1"/>
              <a:t>	Good	Good	Fair/Good	   Good</a:t>
            </a:r>
          </a:p>
          <a:p>
            <a:pPr algn="l">
              <a:lnSpc>
                <a:spcPct val="70000"/>
              </a:lnSpc>
              <a:spcBef>
                <a:spcPct val="50000"/>
              </a:spcBef>
              <a:tabLst>
                <a:tab pos="2514600" algn="l"/>
                <a:tab pos="4008438" algn="l"/>
                <a:tab pos="5943600" algn="l"/>
                <a:tab pos="7315200" algn="l"/>
              </a:tabLst>
            </a:pPr>
            <a:endParaRPr lang="en-US" sz="2000" b="1"/>
          </a:p>
          <a:p>
            <a:pPr algn="l">
              <a:lnSpc>
                <a:spcPct val="70000"/>
              </a:lnSpc>
              <a:spcBef>
                <a:spcPct val="50000"/>
              </a:spcBef>
              <a:tabLst>
                <a:tab pos="2514600" algn="l"/>
                <a:tab pos="4008438" algn="l"/>
                <a:tab pos="5943600" algn="l"/>
                <a:tab pos="7315200" algn="l"/>
              </a:tabLst>
            </a:pPr>
            <a:r>
              <a:rPr lang="en-US" sz="2000" b="1">
                <a:solidFill>
                  <a:srgbClr val="FFFFFF"/>
                </a:solidFill>
              </a:rPr>
              <a:t>Adequate duration</a:t>
            </a:r>
          </a:p>
          <a:p>
            <a:pPr algn="l">
              <a:lnSpc>
                <a:spcPct val="70000"/>
              </a:lnSpc>
              <a:spcBef>
                <a:spcPct val="50000"/>
              </a:spcBef>
              <a:tabLst>
                <a:tab pos="2514600" algn="l"/>
                <a:tab pos="4008438" algn="l"/>
                <a:tab pos="5943600" algn="l"/>
                <a:tab pos="7315200" algn="l"/>
              </a:tabLst>
            </a:pPr>
            <a:r>
              <a:rPr lang="en-US" sz="2000" b="1">
                <a:solidFill>
                  <a:srgbClr val="FFFFFF"/>
                </a:solidFill>
              </a:rPr>
              <a:t>  of therapy </a:t>
            </a:r>
            <a:r>
              <a:rPr lang="en-US" sz="2000" b="1"/>
              <a:t>	Poor	Poor	Fair/Good	   Good</a:t>
            </a:r>
          </a:p>
        </p:txBody>
      </p:sp>
      <p:sp>
        <p:nvSpPr>
          <p:cNvPr id="122884" name="Line 4"/>
          <p:cNvSpPr>
            <a:spLocks noChangeShapeType="1"/>
          </p:cNvSpPr>
          <p:nvPr/>
        </p:nvSpPr>
        <p:spPr bwMode="auto">
          <a:xfrm>
            <a:off x="236538" y="2406650"/>
            <a:ext cx="8602662" cy="0"/>
          </a:xfrm>
          <a:prstGeom prst="line">
            <a:avLst/>
          </a:prstGeom>
          <a:noFill/>
          <a:ln w="38100">
            <a:solidFill>
              <a:srgbClr val="FF0000"/>
            </a:solidFill>
            <a:round/>
            <a:headEnd/>
            <a:tailEnd/>
          </a:ln>
          <a:effectLst/>
        </p:spPr>
        <p:txBody>
          <a:bodyPr/>
          <a:lstStyle/>
          <a:p>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4343400" y="2286000"/>
            <a:ext cx="3878263" cy="2895600"/>
          </a:xfrm>
          <a:prstGeom prst="rect">
            <a:avLst/>
          </a:prstGeom>
          <a:noFill/>
          <a:ln w="9525">
            <a:noFill/>
            <a:miter lim="800000"/>
            <a:headEnd/>
            <a:tailEnd/>
          </a:ln>
          <a:effectLst/>
        </p:spPr>
        <p:txBody>
          <a:bodyPr anchor="ctr"/>
          <a:lstStyle/>
          <a:p>
            <a:pPr algn="l" eaLnBrk="1" hangingPunct="1">
              <a:lnSpc>
                <a:spcPct val="80000"/>
              </a:lnSpc>
              <a:spcBef>
                <a:spcPct val="10000"/>
              </a:spcBef>
            </a:pPr>
            <a:r>
              <a:rPr lang="en-US" sz="3600" b="1">
                <a:effectLst>
                  <a:outerShdw blurRad="38100" dist="38100" dir="2700000" algn="tl">
                    <a:srgbClr val="000000"/>
                  </a:outerShdw>
                </a:effectLst>
              </a:rPr>
              <a:t>First Generation Antimicrobial</a:t>
            </a:r>
          </a:p>
        </p:txBody>
      </p:sp>
      <p:pic>
        <p:nvPicPr>
          <p:cNvPr id="123907" name="Picture 3" descr="slide8"/>
          <p:cNvPicPr>
            <a:picLocks noChangeAspect="1" noChangeArrowheads="1"/>
          </p:cNvPicPr>
          <p:nvPr/>
        </p:nvPicPr>
        <p:blipFill>
          <a:blip r:embed="rId2" cstate="print"/>
          <a:srcRect/>
          <a:stretch>
            <a:fillRect/>
          </a:stretch>
        </p:blipFill>
        <p:spPr bwMode="auto">
          <a:xfrm>
            <a:off x="947738" y="1905000"/>
            <a:ext cx="2609850" cy="4343400"/>
          </a:xfrm>
          <a:prstGeom prst="rect">
            <a:avLst/>
          </a:prstGeom>
          <a:noFill/>
        </p:spPr>
      </p:pic>
      <p:sp>
        <p:nvSpPr>
          <p:cNvPr id="123908" name="Rectangle 4"/>
          <p:cNvSpPr>
            <a:spLocks noChangeArrowheads="1"/>
          </p:cNvSpPr>
          <p:nvPr/>
        </p:nvSpPr>
        <p:spPr bwMode="auto">
          <a:xfrm>
            <a:off x="1676400" y="457200"/>
            <a:ext cx="6000750" cy="914400"/>
          </a:xfrm>
          <a:prstGeom prst="rect">
            <a:avLst/>
          </a:prstGeom>
          <a:noFill/>
          <a:ln w="9525">
            <a:noFill/>
            <a:miter lim="800000"/>
            <a:headEnd/>
            <a:tailEnd/>
          </a:ln>
          <a:effectLst/>
        </p:spPr>
        <p:txBody>
          <a:bodyPr>
            <a:spAutoFit/>
          </a:bodyPr>
          <a:lstStyle/>
          <a:p>
            <a:pPr algn="l"/>
            <a:r>
              <a:rPr lang="en-US" sz="5400" b="1"/>
              <a:t>Topical Delivery</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Rot="1" noChangeArrowheads="1"/>
          </p:cNvSpPr>
          <p:nvPr>
            <p:ph type="title"/>
          </p:nvPr>
        </p:nvSpPr>
        <p:spPr>
          <a:xfrm>
            <a:off x="203200" y="228600"/>
            <a:ext cx="8737600" cy="990600"/>
          </a:xfrm>
        </p:spPr>
        <p:txBody>
          <a:bodyPr/>
          <a:lstStyle/>
          <a:p>
            <a:r>
              <a:rPr lang="en-US"/>
              <a:t>Antimicrobial Agents</a:t>
            </a:r>
          </a:p>
        </p:txBody>
      </p:sp>
      <p:sp>
        <p:nvSpPr>
          <p:cNvPr id="475139" name="Rectangle 3"/>
          <p:cNvSpPr>
            <a:spLocks noGrp="1" noChangeArrowheads="1"/>
          </p:cNvSpPr>
          <p:nvPr>
            <p:ph type="body" idx="1"/>
          </p:nvPr>
        </p:nvSpPr>
        <p:spPr>
          <a:xfrm>
            <a:off x="1447800" y="1371600"/>
            <a:ext cx="6434138" cy="5257800"/>
          </a:xfrm>
        </p:spPr>
        <p:txBody>
          <a:bodyPr/>
          <a:lstStyle/>
          <a:p>
            <a:pPr>
              <a:lnSpc>
                <a:spcPct val="90000"/>
              </a:lnSpc>
              <a:buFont typeface="Wingdings" pitchFamily="2" charset="2"/>
              <a:buNone/>
            </a:pPr>
            <a:endParaRPr lang="en-US"/>
          </a:p>
          <a:p>
            <a:pPr>
              <a:lnSpc>
                <a:spcPct val="90000"/>
              </a:lnSpc>
            </a:pPr>
            <a:r>
              <a:rPr lang="en-US" sz="2600"/>
              <a:t>Phenolic compounds</a:t>
            </a:r>
          </a:p>
          <a:p>
            <a:pPr>
              <a:lnSpc>
                <a:spcPct val="90000"/>
              </a:lnSpc>
            </a:pPr>
            <a:r>
              <a:rPr lang="en-US" sz="2600"/>
              <a:t>Peroxide</a:t>
            </a:r>
          </a:p>
          <a:p>
            <a:pPr>
              <a:lnSpc>
                <a:spcPct val="90000"/>
              </a:lnSpc>
            </a:pPr>
            <a:r>
              <a:rPr lang="en-US" sz="2600"/>
              <a:t>Enzymes</a:t>
            </a:r>
          </a:p>
          <a:p>
            <a:pPr>
              <a:lnSpc>
                <a:spcPct val="90000"/>
              </a:lnSpc>
            </a:pPr>
            <a:r>
              <a:rPr lang="en-US" sz="2600"/>
              <a:t>Fluoride</a:t>
            </a:r>
          </a:p>
          <a:p>
            <a:pPr>
              <a:lnSpc>
                <a:spcPct val="90000"/>
              </a:lnSpc>
            </a:pPr>
            <a:r>
              <a:rPr lang="en-US" sz="2600"/>
              <a:t>Quaternary ammonium compounds</a:t>
            </a:r>
          </a:p>
          <a:p>
            <a:pPr>
              <a:lnSpc>
                <a:spcPct val="90000"/>
              </a:lnSpc>
            </a:pPr>
            <a:r>
              <a:rPr lang="en-US" sz="2600"/>
              <a:t>Sanguinarine</a:t>
            </a:r>
          </a:p>
          <a:p>
            <a:pPr>
              <a:lnSpc>
                <a:spcPct val="90000"/>
              </a:lnSpc>
            </a:pPr>
            <a:r>
              <a:rPr lang="en-US" sz="2600"/>
              <a:t>Alexidine</a:t>
            </a:r>
          </a:p>
          <a:p>
            <a:pPr>
              <a:lnSpc>
                <a:spcPct val="90000"/>
              </a:lnSpc>
            </a:pPr>
            <a:r>
              <a:rPr lang="en-US" sz="2600"/>
              <a:t>Octinidine</a:t>
            </a:r>
          </a:p>
          <a:p>
            <a:pPr>
              <a:lnSpc>
                <a:spcPct val="90000"/>
              </a:lnSpc>
            </a:pPr>
            <a:r>
              <a:rPr lang="en-US" sz="2600"/>
              <a:t>Chlorhexidine</a:t>
            </a:r>
          </a:p>
          <a:p>
            <a:pPr>
              <a:lnSpc>
                <a:spcPct val="90000"/>
              </a:lnSpc>
            </a:pPr>
            <a:r>
              <a:rPr lang="en-US" sz="2600"/>
              <a:t>Triclosan / Copolymer</a:t>
            </a:r>
          </a:p>
          <a:p>
            <a:pPr>
              <a:lnSpc>
                <a:spcPct val="90000"/>
              </a:lnSpc>
              <a:buFont typeface="Wingdings" pitchFamily="2" charset="2"/>
              <a:buNone/>
            </a:pPr>
            <a:endParaRPr lang="en-US" sz="2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slide2revised"/>
          <p:cNvPicPr>
            <a:picLocks noChangeAspect="1" noChangeArrowheads="1"/>
          </p:cNvPicPr>
          <p:nvPr/>
        </p:nvPicPr>
        <p:blipFill>
          <a:blip r:embed="rId2" cstate="print"/>
          <a:srcRect/>
          <a:stretch>
            <a:fillRect/>
          </a:stretch>
        </p:blipFill>
        <p:spPr bwMode="auto">
          <a:xfrm>
            <a:off x="-338138" y="0"/>
            <a:ext cx="9482138" cy="6858000"/>
          </a:xfrm>
          <a:prstGeom prst="rect">
            <a:avLst/>
          </a:prstGeom>
          <a:noFill/>
        </p:spPr>
      </p:pic>
      <p:sp>
        <p:nvSpPr>
          <p:cNvPr id="240643" name="Text Box 3"/>
          <p:cNvSpPr txBox="1">
            <a:spLocks noChangeArrowheads="1"/>
          </p:cNvSpPr>
          <p:nvPr/>
        </p:nvSpPr>
        <p:spPr bwMode="auto">
          <a:xfrm>
            <a:off x="769938" y="1295400"/>
            <a:ext cx="474662" cy="366713"/>
          </a:xfrm>
          <a:prstGeom prst="rect">
            <a:avLst/>
          </a:prstGeom>
          <a:noFill/>
          <a:ln w="9525">
            <a:noFill/>
            <a:miter lim="800000"/>
            <a:headEnd/>
            <a:tailEnd/>
          </a:ln>
          <a:effectLst/>
        </p:spPr>
        <p:txBody>
          <a:bodyPr>
            <a:spAutoFit/>
          </a:bodyPr>
          <a:lstStyle/>
          <a:p>
            <a:pPr algn="l">
              <a:spcBef>
                <a:spcPct val="50000"/>
              </a:spcBef>
            </a:pPr>
            <a:r>
              <a:rPr lang="en-US" b="1"/>
              <a:t>70</a:t>
            </a:r>
          </a:p>
        </p:txBody>
      </p:sp>
      <p:sp>
        <p:nvSpPr>
          <p:cNvPr id="240644" name="Text Box 4"/>
          <p:cNvSpPr txBox="1">
            <a:spLocks noChangeArrowheads="1"/>
          </p:cNvSpPr>
          <p:nvPr/>
        </p:nvSpPr>
        <p:spPr bwMode="auto">
          <a:xfrm>
            <a:off x="774700" y="1843088"/>
            <a:ext cx="520700" cy="366712"/>
          </a:xfrm>
          <a:prstGeom prst="rect">
            <a:avLst/>
          </a:prstGeom>
          <a:noFill/>
          <a:ln w="9525">
            <a:noFill/>
            <a:miter lim="800000"/>
            <a:headEnd/>
            <a:tailEnd/>
          </a:ln>
          <a:effectLst/>
        </p:spPr>
        <p:txBody>
          <a:bodyPr>
            <a:spAutoFit/>
          </a:bodyPr>
          <a:lstStyle/>
          <a:p>
            <a:pPr algn="l">
              <a:spcBef>
                <a:spcPct val="50000"/>
              </a:spcBef>
            </a:pPr>
            <a:r>
              <a:rPr lang="en-US" b="1"/>
              <a:t>60</a:t>
            </a:r>
          </a:p>
        </p:txBody>
      </p:sp>
      <p:sp>
        <p:nvSpPr>
          <p:cNvPr id="240645" name="Text Box 5"/>
          <p:cNvSpPr txBox="1">
            <a:spLocks noChangeArrowheads="1"/>
          </p:cNvSpPr>
          <p:nvPr/>
        </p:nvSpPr>
        <p:spPr bwMode="auto">
          <a:xfrm>
            <a:off x="779463" y="2371725"/>
            <a:ext cx="528637" cy="366713"/>
          </a:xfrm>
          <a:prstGeom prst="rect">
            <a:avLst/>
          </a:prstGeom>
          <a:noFill/>
          <a:ln w="9525">
            <a:noFill/>
            <a:miter lim="800000"/>
            <a:headEnd/>
            <a:tailEnd/>
          </a:ln>
          <a:effectLst/>
        </p:spPr>
        <p:txBody>
          <a:bodyPr>
            <a:spAutoFit/>
          </a:bodyPr>
          <a:lstStyle/>
          <a:p>
            <a:pPr algn="l">
              <a:spcBef>
                <a:spcPct val="50000"/>
              </a:spcBef>
            </a:pPr>
            <a:r>
              <a:rPr lang="en-US" b="1"/>
              <a:t>50</a:t>
            </a:r>
          </a:p>
        </p:txBody>
      </p:sp>
      <p:sp>
        <p:nvSpPr>
          <p:cNvPr id="240646" name="Text Box 6"/>
          <p:cNvSpPr txBox="1">
            <a:spLocks noChangeArrowheads="1"/>
          </p:cNvSpPr>
          <p:nvPr/>
        </p:nvSpPr>
        <p:spPr bwMode="auto">
          <a:xfrm>
            <a:off x="801688" y="2938463"/>
            <a:ext cx="604837" cy="366712"/>
          </a:xfrm>
          <a:prstGeom prst="rect">
            <a:avLst/>
          </a:prstGeom>
          <a:noFill/>
          <a:ln w="9525">
            <a:noFill/>
            <a:miter lim="800000"/>
            <a:headEnd/>
            <a:tailEnd/>
          </a:ln>
          <a:effectLst/>
        </p:spPr>
        <p:txBody>
          <a:bodyPr>
            <a:spAutoFit/>
          </a:bodyPr>
          <a:lstStyle/>
          <a:p>
            <a:pPr algn="l">
              <a:spcBef>
                <a:spcPct val="50000"/>
              </a:spcBef>
            </a:pPr>
            <a:r>
              <a:rPr lang="en-US" b="1"/>
              <a:t>40</a:t>
            </a:r>
          </a:p>
        </p:txBody>
      </p:sp>
      <p:sp>
        <p:nvSpPr>
          <p:cNvPr id="240647" name="Text Box 7"/>
          <p:cNvSpPr txBox="1">
            <a:spLocks noChangeArrowheads="1"/>
          </p:cNvSpPr>
          <p:nvPr/>
        </p:nvSpPr>
        <p:spPr bwMode="auto">
          <a:xfrm>
            <a:off x="777875" y="3473450"/>
            <a:ext cx="685800" cy="366713"/>
          </a:xfrm>
          <a:prstGeom prst="rect">
            <a:avLst/>
          </a:prstGeom>
          <a:noFill/>
          <a:ln w="9525">
            <a:noFill/>
            <a:miter lim="800000"/>
            <a:headEnd/>
            <a:tailEnd/>
          </a:ln>
          <a:effectLst/>
        </p:spPr>
        <p:txBody>
          <a:bodyPr>
            <a:spAutoFit/>
          </a:bodyPr>
          <a:lstStyle/>
          <a:p>
            <a:pPr algn="l">
              <a:spcBef>
                <a:spcPct val="50000"/>
              </a:spcBef>
            </a:pPr>
            <a:r>
              <a:rPr lang="en-US" b="1"/>
              <a:t>30</a:t>
            </a:r>
          </a:p>
        </p:txBody>
      </p:sp>
      <p:sp>
        <p:nvSpPr>
          <p:cNvPr id="240648" name="Text Box 8"/>
          <p:cNvSpPr txBox="1">
            <a:spLocks noChangeArrowheads="1"/>
          </p:cNvSpPr>
          <p:nvPr/>
        </p:nvSpPr>
        <p:spPr bwMode="auto">
          <a:xfrm>
            <a:off x="812800" y="4067175"/>
            <a:ext cx="474663" cy="366713"/>
          </a:xfrm>
          <a:prstGeom prst="rect">
            <a:avLst/>
          </a:prstGeom>
          <a:noFill/>
          <a:ln w="9525">
            <a:noFill/>
            <a:miter lim="800000"/>
            <a:headEnd/>
            <a:tailEnd/>
          </a:ln>
          <a:effectLst/>
        </p:spPr>
        <p:txBody>
          <a:bodyPr>
            <a:spAutoFit/>
          </a:bodyPr>
          <a:lstStyle/>
          <a:p>
            <a:pPr algn="l">
              <a:spcBef>
                <a:spcPct val="50000"/>
              </a:spcBef>
            </a:pPr>
            <a:r>
              <a:rPr lang="en-US" b="1"/>
              <a:t>20</a:t>
            </a:r>
          </a:p>
        </p:txBody>
      </p:sp>
      <p:sp>
        <p:nvSpPr>
          <p:cNvPr id="240649" name="Text Box 9"/>
          <p:cNvSpPr txBox="1">
            <a:spLocks noChangeArrowheads="1"/>
          </p:cNvSpPr>
          <p:nvPr/>
        </p:nvSpPr>
        <p:spPr bwMode="auto">
          <a:xfrm>
            <a:off x="790575" y="4603750"/>
            <a:ext cx="609600" cy="366713"/>
          </a:xfrm>
          <a:prstGeom prst="rect">
            <a:avLst/>
          </a:prstGeom>
          <a:noFill/>
          <a:ln w="9525">
            <a:noFill/>
            <a:miter lim="800000"/>
            <a:headEnd/>
            <a:tailEnd/>
          </a:ln>
          <a:effectLst/>
        </p:spPr>
        <p:txBody>
          <a:bodyPr>
            <a:spAutoFit/>
          </a:bodyPr>
          <a:lstStyle/>
          <a:p>
            <a:pPr algn="l">
              <a:spcBef>
                <a:spcPct val="50000"/>
              </a:spcBef>
            </a:pPr>
            <a:r>
              <a:rPr lang="en-US" b="1"/>
              <a:t>10</a:t>
            </a:r>
          </a:p>
        </p:txBody>
      </p:sp>
      <p:sp>
        <p:nvSpPr>
          <p:cNvPr id="240650" name="Text Box 10"/>
          <p:cNvSpPr txBox="1">
            <a:spLocks noChangeArrowheads="1"/>
          </p:cNvSpPr>
          <p:nvPr/>
        </p:nvSpPr>
        <p:spPr bwMode="auto">
          <a:xfrm>
            <a:off x="744538" y="152400"/>
            <a:ext cx="1287462" cy="274638"/>
          </a:xfrm>
          <a:prstGeom prst="rect">
            <a:avLst/>
          </a:prstGeom>
          <a:noFill/>
          <a:ln w="9525">
            <a:noFill/>
            <a:miter lim="800000"/>
            <a:headEnd/>
            <a:tailEnd/>
          </a:ln>
          <a:effectLst/>
        </p:spPr>
        <p:txBody>
          <a:bodyPr>
            <a:spAutoFit/>
          </a:bodyPr>
          <a:lstStyle/>
          <a:p>
            <a:pPr algn="l">
              <a:spcBef>
                <a:spcPct val="50000"/>
              </a:spcBef>
            </a:pPr>
            <a:endParaRPr lang="en-US" sz="1200" b="1"/>
          </a:p>
        </p:txBody>
      </p:sp>
      <p:sp>
        <p:nvSpPr>
          <p:cNvPr id="240651" name="Text Box 11"/>
          <p:cNvSpPr txBox="1">
            <a:spLocks noChangeArrowheads="1"/>
          </p:cNvSpPr>
          <p:nvPr/>
        </p:nvSpPr>
        <p:spPr bwMode="auto">
          <a:xfrm>
            <a:off x="101600" y="228600"/>
            <a:ext cx="1150938" cy="639763"/>
          </a:xfrm>
          <a:prstGeom prst="rect">
            <a:avLst/>
          </a:prstGeom>
          <a:noFill/>
          <a:ln w="9525">
            <a:noFill/>
            <a:miter lim="800000"/>
            <a:headEnd/>
            <a:tailEnd/>
          </a:ln>
          <a:effectLst/>
        </p:spPr>
        <p:txBody>
          <a:bodyPr>
            <a:spAutoFit/>
          </a:bodyPr>
          <a:lstStyle/>
          <a:p>
            <a:pPr algn="l">
              <a:spcBef>
                <a:spcPct val="50000"/>
              </a:spcBef>
            </a:pPr>
            <a:r>
              <a:rPr lang="en-US" sz="1200" b="1"/>
              <a:t>Percentage of total viable bacteria</a:t>
            </a:r>
          </a:p>
        </p:txBody>
      </p:sp>
      <p:sp>
        <p:nvSpPr>
          <p:cNvPr id="240652" name="Text Box 12"/>
          <p:cNvSpPr txBox="1">
            <a:spLocks noChangeArrowheads="1"/>
          </p:cNvSpPr>
          <p:nvPr/>
        </p:nvSpPr>
        <p:spPr bwMode="auto">
          <a:xfrm>
            <a:off x="2438400" y="228600"/>
            <a:ext cx="5961063" cy="457200"/>
          </a:xfrm>
          <a:prstGeom prst="rect">
            <a:avLst/>
          </a:prstGeom>
          <a:noFill/>
          <a:ln w="9525">
            <a:noFill/>
            <a:miter lim="800000"/>
            <a:headEnd/>
            <a:tailEnd/>
          </a:ln>
          <a:effectLst/>
        </p:spPr>
        <p:txBody>
          <a:bodyPr>
            <a:spAutoFit/>
          </a:bodyPr>
          <a:lstStyle/>
          <a:p>
            <a:pPr algn="l">
              <a:spcBef>
                <a:spcPct val="50000"/>
              </a:spcBef>
            </a:pPr>
            <a:endParaRPr lang="en-US" sz="2400">
              <a:latin typeface="Times New Roman" pitchFamily="18" charset="0"/>
            </a:endParaRPr>
          </a:p>
        </p:txBody>
      </p:sp>
      <p:sp>
        <p:nvSpPr>
          <p:cNvPr id="240653" name="Text Box 13"/>
          <p:cNvSpPr txBox="1">
            <a:spLocks noChangeArrowheads="1"/>
          </p:cNvSpPr>
          <p:nvPr/>
        </p:nvSpPr>
        <p:spPr bwMode="auto">
          <a:xfrm>
            <a:off x="3048000" y="215900"/>
            <a:ext cx="4605338" cy="517525"/>
          </a:xfrm>
          <a:prstGeom prst="rect">
            <a:avLst/>
          </a:prstGeom>
          <a:noFill/>
          <a:ln w="9525">
            <a:noFill/>
            <a:miter lim="800000"/>
            <a:headEnd/>
            <a:tailEnd/>
          </a:ln>
          <a:effectLst/>
        </p:spPr>
        <p:txBody>
          <a:bodyPr>
            <a:spAutoFit/>
          </a:bodyPr>
          <a:lstStyle/>
          <a:p>
            <a:pPr>
              <a:lnSpc>
                <a:spcPct val="70000"/>
              </a:lnSpc>
              <a:spcBef>
                <a:spcPct val="50000"/>
              </a:spcBef>
            </a:pPr>
            <a:r>
              <a:rPr lang="en-US" sz="2000" b="1"/>
              <a:t>Predominant Cultivable Microbial Flora in Gingivitis</a:t>
            </a:r>
          </a:p>
        </p:txBody>
      </p:sp>
      <p:sp>
        <p:nvSpPr>
          <p:cNvPr id="240654" name="Text Box 14"/>
          <p:cNvSpPr txBox="1">
            <a:spLocks noChangeArrowheads="1"/>
          </p:cNvSpPr>
          <p:nvPr/>
        </p:nvSpPr>
        <p:spPr bwMode="auto">
          <a:xfrm>
            <a:off x="4013200" y="927100"/>
            <a:ext cx="2344738" cy="336550"/>
          </a:xfrm>
          <a:prstGeom prst="rect">
            <a:avLst/>
          </a:prstGeom>
          <a:noFill/>
          <a:ln w="9525">
            <a:noFill/>
            <a:miter lim="800000"/>
            <a:headEnd/>
            <a:tailEnd/>
          </a:ln>
          <a:effectLst/>
        </p:spPr>
        <p:txBody>
          <a:bodyPr>
            <a:spAutoFit/>
          </a:bodyPr>
          <a:lstStyle/>
          <a:p>
            <a:pPr>
              <a:spcBef>
                <a:spcPct val="50000"/>
              </a:spcBef>
            </a:pPr>
            <a:r>
              <a:rPr lang="en-US" sz="1600" b="1"/>
              <a:t>SLOTS et al. ,1978</a:t>
            </a:r>
          </a:p>
        </p:txBody>
      </p:sp>
      <p:sp>
        <p:nvSpPr>
          <p:cNvPr id="240655" name="Text Box 15"/>
          <p:cNvSpPr txBox="1">
            <a:spLocks noChangeArrowheads="1"/>
          </p:cNvSpPr>
          <p:nvPr/>
        </p:nvSpPr>
        <p:spPr bwMode="auto">
          <a:xfrm>
            <a:off x="3182938" y="5541963"/>
            <a:ext cx="1490662" cy="1316037"/>
          </a:xfrm>
          <a:prstGeom prst="rect">
            <a:avLst/>
          </a:prstGeom>
          <a:noFill/>
          <a:ln w="9525">
            <a:noFill/>
            <a:miter lim="800000"/>
            <a:headEnd/>
            <a:tailEnd/>
          </a:ln>
          <a:effectLst/>
        </p:spPr>
        <p:txBody>
          <a:bodyPr>
            <a:spAutoFit/>
          </a:bodyPr>
          <a:lstStyle/>
          <a:p>
            <a:pPr algn="l">
              <a:lnSpc>
                <a:spcPct val="85000"/>
              </a:lnSpc>
              <a:spcBef>
                <a:spcPct val="50000"/>
              </a:spcBef>
            </a:pPr>
            <a:r>
              <a:rPr lang="en-US" sz="1400" b="1">
                <a:solidFill>
                  <a:srgbClr val="FFFFEF"/>
                </a:solidFill>
              </a:rPr>
              <a:t>G+ Facultative        Rods and Cocci Predominantly: Actinomyces Streptococci</a:t>
            </a:r>
          </a:p>
          <a:p>
            <a:pPr algn="l">
              <a:spcBef>
                <a:spcPct val="50000"/>
              </a:spcBef>
            </a:pPr>
            <a:endParaRPr lang="en-US" sz="1400"/>
          </a:p>
        </p:txBody>
      </p:sp>
      <p:sp>
        <p:nvSpPr>
          <p:cNvPr id="240656" name="Text Box 16"/>
          <p:cNvSpPr txBox="1">
            <a:spLocks noChangeArrowheads="1"/>
          </p:cNvSpPr>
          <p:nvPr/>
        </p:nvSpPr>
        <p:spPr bwMode="auto">
          <a:xfrm>
            <a:off x="6502400" y="5486400"/>
            <a:ext cx="1625600" cy="1316038"/>
          </a:xfrm>
          <a:prstGeom prst="rect">
            <a:avLst/>
          </a:prstGeom>
          <a:noFill/>
          <a:ln w="9525">
            <a:noFill/>
            <a:miter lim="800000"/>
            <a:headEnd/>
            <a:tailEnd/>
          </a:ln>
          <a:effectLst/>
        </p:spPr>
        <p:txBody>
          <a:bodyPr>
            <a:spAutoFit/>
          </a:bodyPr>
          <a:lstStyle/>
          <a:p>
            <a:pPr algn="l">
              <a:lnSpc>
                <a:spcPct val="85000"/>
              </a:lnSpc>
              <a:spcBef>
                <a:spcPct val="50000"/>
              </a:spcBef>
            </a:pPr>
            <a:r>
              <a:rPr lang="en-US" sz="1400" b="1">
                <a:solidFill>
                  <a:srgbClr val="FFFFEF"/>
                </a:solidFill>
              </a:rPr>
              <a:t>G- Anaerobic Rods Predominantly: Bacteroides Fusobacteria</a:t>
            </a:r>
          </a:p>
          <a:p>
            <a:pPr algn="l">
              <a:spcBef>
                <a:spcPct val="50000"/>
              </a:spcBef>
            </a:pPr>
            <a:endParaRPr lang="en-US" sz="1400"/>
          </a:p>
        </p:txBody>
      </p:sp>
      <p:pic>
        <p:nvPicPr>
          <p:cNvPr id="240657" name="Picture 17" descr="slide1"/>
          <p:cNvPicPr>
            <a:picLocks noChangeAspect="1" noChangeArrowheads="1"/>
          </p:cNvPicPr>
          <p:nvPr/>
        </p:nvPicPr>
        <p:blipFill>
          <a:blip r:embed="rId3" cstate="print"/>
          <a:srcRect/>
          <a:stretch>
            <a:fillRect/>
          </a:stretch>
        </p:blipFill>
        <p:spPr bwMode="auto">
          <a:xfrm>
            <a:off x="5181600" y="1371600"/>
            <a:ext cx="3690938" cy="2270125"/>
          </a:xfrm>
          <a:prstGeom prst="rect">
            <a:avLst/>
          </a:prstGeom>
          <a:noFill/>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ext Box 2"/>
          <p:cNvSpPr txBox="1">
            <a:spLocks noChangeArrowheads="1"/>
          </p:cNvSpPr>
          <p:nvPr/>
        </p:nvSpPr>
        <p:spPr bwMode="auto">
          <a:xfrm>
            <a:off x="152400" y="228600"/>
            <a:ext cx="8915400" cy="457200"/>
          </a:xfrm>
          <a:prstGeom prst="rect">
            <a:avLst/>
          </a:prstGeom>
          <a:noFill/>
          <a:ln w="9525">
            <a:noFill/>
            <a:miter lim="800000"/>
            <a:headEnd/>
            <a:tailEnd/>
          </a:ln>
          <a:effectLst/>
        </p:spPr>
        <p:txBody>
          <a:bodyPr>
            <a:spAutoFit/>
          </a:bodyPr>
          <a:lstStyle/>
          <a:p>
            <a:pPr>
              <a:spcBef>
                <a:spcPct val="50000"/>
              </a:spcBef>
            </a:pPr>
            <a:r>
              <a:rPr lang="en-US" sz="2200" b="1"/>
              <a:t>Antimicrobial Spectrum of Antiseptic Agents</a:t>
            </a:r>
            <a:r>
              <a:rPr lang="en-US" sz="2400" b="1"/>
              <a:t> </a:t>
            </a:r>
          </a:p>
        </p:txBody>
      </p:sp>
      <p:sp>
        <p:nvSpPr>
          <p:cNvPr id="476163" name="Text Box 3"/>
          <p:cNvSpPr txBox="1">
            <a:spLocks noChangeArrowheads="1"/>
          </p:cNvSpPr>
          <p:nvPr/>
        </p:nvSpPr>
        <p:spPr bwMode="auto">
          <a:xfrm>
            <a:off x="152400" y="835025"/>
            <a:ext cx="8610600" cy="4816475"/>
          </a:xfrm>
          <a:prstGeom prst="rect">
            <a:avLst/>
          </a:prstGeom>
          <a:noFill/>
          <a:ln w="9525">
            <a:noFill/>
            <a:miter lim="800000"/>
            <a:headEnd/>
            <a:tailEnd/>
          </a:ln>
          <a:effectLst/>
        </p:spPr>
        <p:txBody>
          <a:bodyPr>
            <a:spAutoFit/>
          </a:bodyPr>
          <a:lstStyle/>
          <a:p>
            <a:pPr algn="l">
              <a:spcBef>
                <a:spcPct val="50000"/>
              </a:spcBef>
              <a:tabLst>
                <a:tab pos="1722438" algn="l"/>
                <a:tab pos="2286000" algn="l"/>
                <a:tab pos="4114800" algn="l"/>
                <a:tab pos="4694238" algn="l"/>
                <a:tab pos="6340475" algn="l"/>
                <a:tab pos="7315200" algn="l"/>
                <a:tab pos="7666038" algn="l"/>
              </a:tabLst>
            </a:pPr>
            <a:r>
              <a:rPr lang="en-US" sz="2000" b="1">
                <a:solidFill>
                  <a:schemeClr val="hlink"/>
                </a:solidFill>
              </a:rPr>
              <a:t>Group	Gram positive	Gram negative	Fungi	Viruses</a:t>
            </a:r>
          </a:p>
          <a:p>
            <a:pPr algn="l">
              <a:spcBef>
                <a:spcPct val="50000"/>
              </a:spcBef>
              <a:tabLst>
                <a:tab pos="1722438" algn="l"/>
                <a:tab pos="2286000" algn="l"/>
                <a:tab pos="4114800" algn="l"/>
                <a:tab pos="4694238" algn="l"/>
                <a:tab pos="6340475" algn="l"/>
                <a:tab pos="7315200" algn="l"/>
                <a:tab pos="7666038" algn="l"/>
              </a:tabLst>
            </a:pPr>
            <a:r>
              <a:rPr lang="en-US" sz="2000" b="1">
                <a:solidFill>
                  <a:srgbClr val="FF9900"/>
                </a:solidFill>
              </a:rPr>
              <a:t>Alcohol	        +++	         +++	 +++	    +++	</a:t>
            </a:r>
          </a:p>
          <a:p>
            <a:pPr algn="l">
              <a:spcBef>
                <a:spcPct val="50000"/>
              </a:spcBef>
              <a:tabLst>
                <a:tab pos="1722438" algn="l"/>
                <a:tab pos="2286000" algn="l"/>
                <a:tab pos="4114800" algn="l"/>
                <a:tab pos="4694238" algn="l"/>
                <a:tab pos="6340475" algn="l"/>
                <a:tab pos="7315200" algn="l"/>
                <a:tab pos="7666038" algn="l"/>
              </a:tabLst>
            </a:pPr>
            <a:r>
              <a:rPr lang="en-US" sz="2000" b="1">
                <a:solidFill>
                  <a:srgbClr val="FF9900"/>
                </a:solidFill>
              </a:rPr>
              <a:t>Chlorhexdine		+++		   ++	    +	    +++	</a:t>
            </a:r>
          </a:p>
          <a:p>
            <a:pPr algn="l">
              <a:spcBef>
                <a:spcPct val="50000"/>
              </a:spcBef>
              <a:tabLst>
                <a:tab pos="1722438" algn="l"/>
                <a:tab pos="2286000" algn="l"/>
                <a:tab pos="4114800" algn="l"/>
                <a:tab pos="4694238" algn="l"/>
                <a:tab pos="6340475" algn="l"/>
                <a:tab pos="7315200" algn="l"/>
                <a:tab pos="7666038" algn="l"/>
              </a:tabLst>
            </a:pPr>
            <a:r>
              <a:rPr lang="en-US" sz="2000" b="1">
                <a:solidFill>
                  <a:srgbClr val="FF9900"/>
                </a:solidFill>
              </a:rPr>
              <a:t>Iodine		+++		 +++	   ++	    +++ compounds</a:t>
            </a:r>
          </a:p>
          <a:p>
            <a:pPr algn="l">
              <a:spcBef>
                <a:spcPct val="50000"/>
              </a:spcBef>
              <a:tabLst>
                <a:tab pos="1722438" algn="l"/>
                <a:tab pos="2286000" algn="l"/>
                <a:tab pos="4114800" algn="l"/>
                <a:tab pos="4694238" algn="l"/>
                <a:tab pos="6340475" algn="l"/>
                <a:tab pos="7315200" algn="l"/>
                <a:tab pos="7666038" algn="l"/>
              </a:tabLst>
            </a:pPr>
            <a:r>
              <a:rPr lang="en-US" sz="2000" b="1">
                <a:solidFill>
                  <a:srgbClr val="FF9900"/>
                </a:solidFill>
              </a:rPr>
              <a:t>Iodophors		+++		 +++    	    ++		 ++</a:t>
            </a:r>
          </a:p>
          <a:p>
            <a:pPr algn="l">
              <a:spcBef>
                <a:spcPct val="50000"/>
              </a:spcBef>
              <a:tabLst>
                <a:tab pos="1722438" algn="l"/>
                <a:tab pos="2286000" algn="l"/>
                <a:tab pos="4114800" algn="l"/>
                <a:tab pos="4694238" algn="l"/>
                <a:tab pos="6340475" algn="l"/>
                <a:tab pos="7315200" algn="l"/>
                <a:tab pos="7666038" algn="l"/>
              </a:tabLst>
            </a:pPr>
            <a:r>
              <a:rPr lang="en-US" sz="2000" b="1">
                <a:solidFill>
                  <a:srgbClr val="FF9900"/>
                </a:solidFill>
              </a:rPr>
              <a:t>Phenol		+++		   +	    +	        + derivatives</a:t>
            </a:r>
          </a:p>
          <a:p>
            <a:pPr algn="l">
              <a:spcBef>
                <a:spcPct val="50000"/>
              </a:spcBef>
              <a:tabLst>
                <a:tab pos="1722438" algn="l"/>
                <a:tab pos="2286000" algn="l"/>
                <a:tab pos="4114800" algn="l"/>
                <a:tab pos="4694238" algn="l"/>
                <a:tab pos="6340475" algn="l"/>
                <a:tab pos="7315200" algn="l"/>
                <a:tab pos="7666038" algn="l"/>
              </a:tabLst>
            </a:pPr>
            <a:r>
              <a:rPr lang="en-US" sz="2000" b="1">
                <a:solidFill>
                  <a:srgbClr val="FF9900"/>
                </a:solidFill>
              </a:rPr>
              <a:t>Triclosan		+++		   ++	     -	     +++</a:t>
            </a:r>
          </a:p>
          <a:p>
            <a:pPr algn="l">
              <a:spcBef>
                <a:spcPct val="50000"/>
              </a:spcBef>
              <a:tabLst>
                <a:tab pos="1722438" algn="l"/>
                <a:tab pos="2286000" algn="l"/>
                <a:tab pos="4114800" algn="l"/>
                <a:tab pos="4694238" algn="l"/>
                <a:tab pos="6340475" algn="l"/>
                <a:tab pos="7315200" algn="l"/>
                <a:tab pos="7666038" algn="l"/>
              </a:tabLst>
            </a:pPr>
            <a:r>
              <a:rPr lang="en-US" sz="2000" b="1">
                <a:solidFill>
                  <a:srgbClr val="FF9900"/>
                </a:solidFill>
              </a:rPr>
              <a:t>Quaternary 		    +		   ++	     -		    + ammonium								 compounds</a:t>
            </a:r>
          </a:p>
        </p:txBody>
      </p:sp>
      <p:sp>
        <p:nvSpPr>
          <p:cNvPr id="476164" name="Line 4"/>
          <p:cNvSpPr>
            <a:spLocks noChangeShapeType="1"/>
          </p:cNvSpPr>
          <p:nvPr/>
        </p:nvSpPr>
        <p:spPr bwMode="auto">
          <a:xfrm>
            <a:off x="228600" y="1219200"/>
            <a:ext cx="8534400" cy="0"/>
          </a:xfrm>
          <a:prstGeom prst="line">
            <a:avLst/>
          </a:prstGeom>
          <a:noFill/>
          <a:ln w="38100">
            <a:solidFill>
              <a:srgbClr val="FF3300"/>
            </a:solidFill>
            <a:round/>
            <a:headEnd/>
            <a:tailEnd/>
          </a:ln>
          <a:effectLst/>
        </p:spPr>
        <p:txBody>
          <a:bodyPr/>
          <a:lstStyle/>
          <a:p>
            <a:endParaRPr lang="en-US"/>
          </a:p>
        </p:txBody>
      </p:sp>
      <p:sp>
        <p:nvSpPr>
          <p:cNvPr id="476165" name="Text Box 5"/>
          <p:cNvSpPr txBox="1">
            <a:spLocks noChangeArrowheads="1"/>
          </p:cNvSpPr>
          <p:nvPr/>
        </p:nvSpPr>
        <p:spPr bwMode="auto">
          <a:xfrm>
            <a:off x="155575" y="5664200"/>
            <a:ext cx="8759825" cy="998538"/>
          </a:xfrm>
          <a:prstGeom prst="rect">
            <a:avLst/>
          </a:prstGeom>
          <a:noFill/>
          <a:ln w="9525">
            <a:noFill/>
            <a:miter lim="800000"/>
            <a:headEnd/>
            <a:tailEnd/>
          </a:ln>
          <a:effectLst/>
        </p:spPr>
        <p:txBody>
          <a:bodyPr>
            <a:spAutoFit/>
          </a:bodyPr>
          <a:lstStyle/>
          <a:p>
            <a:pPr algn="l">
              <a:spcBef>
                <a:spcPct val="30000"/>
              </a:spcBef>
              <a:tabLst>
                <a:tab pos="2117725" algn="l"/>
                <a:tab pos="3886200" algn="l"/>
                <a:tab pos="5151438" algn="l"/>
              </a:tabLst>
            </a:pPr>
            <a:r>
              <a:rPr lang="en-US" b="1"/>
              <a:t>Note:</a:t>
            </a:r>
          </a:p>
          <a:p>
            <a:pPr algn="l">
              <a:spcBef>
                <a:spcPct val="30000"/>
              </a:spcBef>
              <a:tabLst>
                <a:tab pos="2117725" algn="l"/>
                <a:tab pos="3886200" algn="l"/>
                <a:tab pos="5151438" algn="l"/>
              </a:tabLst>
            </a:pPr>
            <a:r>
              <a:rPr lang="en-US" b="1"/>
              <a:t>+++ = excellent	++ = good	+ = fair	- = no activity or not sufficient	</a:t>
            </a:r>
          </a:p>
        </p:txBody>
      </p:sp>
      <p:sp>
        <p:nvSpPr>
          <p:cNvPr id="476166" name="Text Box 6"/>
          <p:cNvSpPr txBox="1">
            <a:spLocks noChangeArrowheads="1"/>
          </p:cNvSpPr>
          <p:nvPr/>
        </p:nvSpPr>
        <p:spPr bwMode="auto">
          <a:xfrm>
            <a:off x="5181600" y="6400800"/>
            <a:ext cx="3505200" cy="366713"/>
          </a:xfrm>
          <a:prstGeom prst="rect">
            <a:avLst/>
          </a:prstGeom>
          <a:noFill/>
          <a:ln w="9525">
            <a:noFill/>
            <a:miter lim="800000"/>
            <a:headEnd/>
            <a:tailEnd/>
          </a:ln>
          <a:effectLst/>
        </p:spPr>
        <p:txBody>
          <a:bodyPr>
            <a:spAutoFit/>
          </a:bodyPr>
          <a:lstStyle/>
          <a:p>
            <a:pPr algn="r">
              <a:spcBef>
                <a:spcPct val="50000"/>
              </a:spcBef>
            </a:pPr>
            <a:r>
              <a:rPr lang="en-US" b="1" i="1">
                <a:solidFill>
                  <a:srgbClr val="FFFF00"/>
                </a:solidFill>
              </a:rPr>
              <a:t>CDC 2004</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4132263" y="468313"/>
            <a:ext cx="3927475" cy="903287"/>
          </a:xfrm>
          <a:prstGeom prst="rect">
            <a:avLst/>
          </a:prstGeom>
          <a:noFill/>
          <a:ln w="9525">
            <a:noFill/>
            <a:miter lim="800000"/>
            <a:headEnd/>
            <a:tailEnd/>
          </a:ln>
          <a:effectLst/>
        </p:spPr>
        <p:txBody>
          <a:bodyPr>
            <a:spAutoFit/>
          </a:bodyPr>
          <a:lstStyle/>
          <a:p>
            <a:pPr>
              <a:lnSpc>
                <a:spcPct val="80000"/>
              </a:lnSpc>
              <a:spcBef>
                <a:spcPct val="30000"/>
              </a:spcBef>
            </a:pPr>
            <a:r>
              <a:rPr lang="en-US" sz="2800" b="1"/>
              <a:t>Mouthwash</a:t>
            </a:r>
          </a:p>
          <a:p>
            <a:pPr>
              <a:lnSpc>
                <a:spcPct val="80000"/>
              </a:lnSpc>
              <a:spcBef>
                <a:spcPct val="30000"/>
              </a:spcBef>
            </a:pPr>
            <a:r>
              <a:rPr lang="en-US" sz="2800" b="1" i="1"/>
              <a:t>(No Substantivity)</a:t>
            </a:r>
          </a:p>
        </p:txBody>
      </p:sp>
      <p:sp>
        <p:nvSpPr>
          <p:cNvPr id="124931" name="Text Box 3"/>
          <p:cNvSpPr txBox="1">
            <a:spLocks noChangeArrowheads="1"/>
          </p:cNvSpPr>
          <p:nvPr/>
        </p:nvSpPr>
        <p:spPr bwMode="auto">
          <a:xfrm rot="-16200000" flipH="1" flipV="1">
            <a:off x="-1237456" y="2934494"/>
            <a:ext cx="4264025" cy="839787"/>
          </a:xfrm>
          <a:prstGeom prst="rect">
            <a:avLst/>
          </a:prstGeom>
          <a:noFill/>
          <a:ln w="9525">
            <a:noFill/>
            <a:miter lim="800000"/>
            <a:headEnd/>
            <a:tailEnd/>
          </a:ln>
          <a:effectLst/>
        </p:spPr>
        <p:txBody>
          <a:bodyPr>
            <a:spAutoFit/>
          </a:bodyPr>
          <a:lstStyle/>
          <a:p>
            <a:pPr>
              <a:spcBef>
                <a:spcPct val="50000"/>
              </a:spcBef>
            </a:pPr>
            <a:r>
              <a:rPr lang="en-US" sz="2800" b="1"/>
              <a:t>Salivary Concentration</a:t>
            </a:r>
            <a:r>
              <a:rPr lang="en-US" sz="2400" b="1"/>
              <a:t> </a:t>
            </a:r>
            <a:r>
              <a:rPr lang="en-US" sz="2800" b="1"/>
              <a:t>ug/ml</a:t>
            </a:r>
          </a:p>
        </p:txBody>
      </p:sp>
      <p:sp>
        <p:nvSpPr>
          <p:cNvPr id="124932" name="Text Box 4"/>
          <p:cNvSpPr txBox="1">
            <a:spLocks noChangeArrowheads="1"/>
          </p:cNvSpPr>
          <p:nvPr/>
        </p:nvSpPr>
        <p:spPr bwMode="auto">
          <a:xfrm>
            <a:off x="1897063" y="533400"/>
            <a:ext cx="1379537" cy="519113"/>
          </a:xfrm>
          <a:prstGeom prst="rect">
            <a:avLst/>
          </a:prstGeom>
          <a:noFill/>
          <a:ln w="9525">
            <a:noFill/>
            <a:miter lim="800000"/>
            <a:headEnd/>
            <a:tailEnd/>
          </a:ln>
          <a:effectLst/>
        </p:spPr>
        <p:txBody>
          <a:bodyPr>
            <a:spAutoFit/>
          </a:bodyPr>
          <a:lstStyle/>
          <a:p>
            <a:pPr algn="l">
              <a:spcBef>
                <a:spcPct val="50000"/>
              </a:spcBef>
            </a:pPr>
            <a:r>
              <a:rPr lang="en-US" sz="2800" b="1"/>
              <a:t>1,000</a:t>
            </a:r>
          </a:p>
        </p:txBody>
      </p:sp>
      <p:sp>
        <p:nvSpPr>
          <p:cNvPr id="124933" name="Text Box 5"/>
          <p:cNvSpPr txBox="1">
            <a:spLocks noChangeArrowheads="1"/>
          </p:cNvSpPr>
          <p:nvPr/>
        </p:nvSpPr>
        <p:spPr bwMode="auto">
          <a:xfrm>
            <a:off x="2195513" y="2667000"/>
            <a:ext cx="812800" cy="519113"/>
          </a:xfrm>
          <a:prstGeom prst="rect">
            <a:avLst/>
          </a:prstGeom>
          <a:noFill/>
          <a:ln w="9525">
            <a:noFill/>
            <a:miter lim="800000"/>
            <a:headEnd/>
            <a:tailEnd/>
          </a:ln>
          <a:effectLst/>
        </p:spPr>
        <p:txBody>
          <a:bodyPr>
            <a:spAutoFit/>
          </a:bodyPr>
          <a:lstStyle/>
          <a:p>
            <a:pPr algn="l">
              <a:spcBef>
                <a:spcPct val="50000"/>
              </a:spcBef>
            </a:pPr>
            <a:r>
              <a:rPr lang="en-US" sz="2800" b="1"/>
              <a:t>100</a:t>
            </a:r>
          </a:p>
        </p:txBody>
      </p:sp>
      <p:sp>
        <p:nvSpPr>
          <p:cNvPr id="124934" name="Text Box 6"/>
          <p:cNvSpPr txBox="1">
            <a:spLocks noChangeArrowheads="1"/>
          </p:cNvSpPr>
          <p:nvPr/>
        </p:nvSpPr>
        <p:spPr bwMode="auto">
          <a:xfrm>
            <a:off x="2339975" y="4800600"/>
            <a:ext cx="855663" cy="519113"/>
          </a:xfrm>
          <a:prstGeom prst="rect">
            <a:avLst/>
          </a:prstGeom>
          <a:noFill/>
          <a:ln w="9525">
            <a:noFill/>
            <a:miter lim="800000"/>
            <a:headEnd/>
            <a:tailEnd/>
          </a:ln>
          <a:effectLst/>
        </p:spPr>
        <p:txBody>
          <a:bodyPr>
            <a:spAutoFit/>
          </a:bodyPr>
          <a:lstStyle/>
          <a:p>
            <a:pPr algn="l">
              <a:spcBef>
                <a:spcPct val="50000"/>
              </a:spcBef>
            </a:pPr>
            <a:r>
              <a:rPr lang="en-US" sz="2800" b="1"/>
              <a:t>10</a:t>
            </a:r>
          </a:p>
        </p:txBody>
      </p:sp>
      <p:sp>
        <p:nvSpPr>
          <p:cNvPr id="124935" name="Rectangle 7"/>
          <p:cNvSpPr>
            <a:spLocks noChangeArrowheads="1"/>
          </p:cNvSpPr>
          <p:nvPr/>
        </p:nvSpPr>
        <p:spPr bwMode="auto">
          <a:xfrm>
            <a:off x="2979738" y="533400"/>
            <a:ext cx="609600" cy="46482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24936" name="Line 8"/>
          <p:cNvSpPr>
            <a:spLocks noChangeShapeType="1"/>
          </p:cNvSpPr>
          <p:nvPr/>
        </p:nvSpPr>
        <p:spPr bwMode="auto">
          <a:xfrm>
            <a:off x="2979738" y="5181600"/>
            <a:ext cx="5419725" cy="0"/>
          </a:xfrm>
          <a:prstGeom prst="line">
            <a:avLst/>
          </a:prstGeom>
          <a:noFill/>
          <a:ln w="57150">
            <a:solidFill>
              <a:srgbClr val="FF0000"/>
            </a:solidFill>
            <a:round/>
            <a:headEnd/>
            <a:tailEnd/>
          </a:ln>
          <a:effectLst/>
        </p:spPr>
        <p:txBody>
          <a:bodyPr/>
          <a:lstStyle/>
          <a:p>
            <a:endParaRPr lang="en-US"/>
          </a:p>
        </p:txBody>
      </p:sp>
      <p:sp>
        <p:nvSpPr>
          <p:cNvPr id="124937" name="Line 9"/>
          <p:cNvSpPr>
            <a:spLocks noChangeShapeType="1"/>
          </p:cNvSpPr>
          <p:nvPr/>
        </p:nvSpPr>
        <p:spPr bwMode="auto">
          <a:xfrm flipV="1">
            <a:off x="3589338" y="5334000"/>
            <a:ext cx="0" cy="990600"/>
          </a:xfrm>
          <a:prstGeom prst="line">
            <a:avLst/>
          </a:prstGeom>
          <a:noFill/>
          <a:ln w="76200">
            <a:solidFill>
              <a:srgbClr val="FF0000"/>
            </a:solidFill>
            <a:round/>
            <a:headEnd/>
            <a:tailEnd type="triangle" w="med" len="med"/>
          </a:ln>
          <a:effectLst/>
        </p:spPr>
        <p:txBody>
          <a:bodyPr/>
          <a:lstStyle/>
          <a:p>
            <a:endParaRPr lang="en-US"/>
          </a:p>
        </p:txBody>
      </p:sp>
      <p:sp>
        <p:nvSpPr>
          <p:cNvPr id="124938" name="Text Box 10"/>
          <p:cNvSpPr txBox="1">
            <a:spLocks noChangeArrowheads="1"/>
          </p:cNvSpPr>
          <p:nvPr/>
        </p:nvSpPr>
        <p:spPr bwMode="auto">
          <a:xfrm>
            <a:off x="3792538" y="5867400"/>
            <a:ext cx="2913062" cy="519113"/>
          </a:xfrm>
          <a:prstGeom prst="rect">
            <a:avLst/>
          </a:prstGeom>
          <a:noFill/>
          <a:ln w="9525">
            <a:noFill/>
            <a:miter lim="800000"/>
            <a:headEnd/>
            <a:tailEnd/>
          </a:ln>
          <a:effectLst/>
        </p:spPr>
        <p:txBody>
          <a:bodyPr>
            <a:spAutoFit/>
          </a:bodyPr>
          <a:lstStyle/>
          <a:p>
            <a:pPr algn="l">
              <a:spcBef>
                <a:spcPct val="50000"/>
              </a:spcBef>
            </a:pPr>
            <a:r>
              <a:rPr lang="en-US" sz="2800" b="1"/>
              <a:t>Expectoration</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203200" y="457200"/>
            <a:ext cx="8737600" cy="990600"/>
          </a:xfrm>
          <a:prstGeom prst="rect">
            <a:avLst/>
          </a:prstGeom>
          <a:noFill/>
          <a:ln w="9525">
            <a:noFill/>
            <a:miter lim="800000"/>
            <a:headEnd/>
            <a:tailEnd/>
          </a:ln>
          <a:effectLst/>
        </p:spPr>
        <p:txBody>
          <a:bodyPr anchor="ctr"/>
          <a:lstStyle/>
          <a:p>
            <a:pPr eaLnBrk="1" hangingPunct="1"/>
            <a:r>
              <a:rPr lang="en-US" sz="4800" b="1">
                <a:effectLst>
                  <a:outerShdw blurRad="38100" dist="38100" dir="2700000" algn="tl">
                    <a:srgbClr val="000000"/>
                  </a:outerShdw>
                </a:effectLst>
              </a:rPr>
              <a:t>2</a:t>
            </a:r>
            <a:r>
              <a:rPr lang="en-US" sz="4800" b="1" baseline="30000">
                <a:effectLst>
                  <a:outerShdw blurRad="38100" dist="38100" dir="2700000" algn="tl">
                    <a:srgbClr val="000000"/>
                  </a:outerShdw>
                </a:effectLst>
              </a:rPr>
              <a:t>nd</a:t>
            </a:r>
            <a:r>
              <a:rPr lang="en-US" sz="4800" b="1">
                <a:effectLst>
                  <a:outerShdw blurRad="38100" dist="38100" dir="2700000" algn="tl">
                    <a:srgbClr val="000000"/>
                  </a:outerShdw>
                </a:effectLst>
              </a:rPr>
              <a:t> Generation Antimicrobial</a:t>
            </a:r>
          </a:p>
        </p:txBody>
      </p:sp>
      <p:pic>
        <p:nvPicPr>
          <p:cNvPr id="125955" name="Picture 3" descr="slide12"/>
          <p:cNvPicPr>
            <a:picLocks noChangeAspect="1" noChangeArrowheads="1"/>
          </p:cNvPicPr>
          <p:nvPr/>
        </p:nvPicPr>
        <p:blipFill>
          <a:blip r:embed="rId2" cstate="print"/>
          <a:srcRect/>
          <a:stretch>
            <a:fillRect/>
          </a:stretch>
        </p:blipFill>
        <p:spPr bwMode="auto">
          <a:xfrm>
            <a:off x="1727200" y="1981200"/>
            <a:ext cx="5689600" cy="4241800"/>
          </a:xfrm>
          <a:prstGeom prst="rect">
            <a:avLst/>
          </a:prstGeom>
          <a:noFill/>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203200" y="228600"/>
            <a:ext cx="8737600" cy="914400"/>
          </a:xfrm>
          <a:prstGeom prst="rect">
            <a:avLst/>
          </a:prstGeom>
          <a:noFill/>
          <a:ln w="9525">
            <a:noFill/>
            <a:miter lim="800000"/>
            <a:headEnd/>
            <a:tailEnd/>
          </a:ln>
          <a:effectLst/>
        </p:spPr>
        <p:txBody>
          <a:bodyPr anchor="ctr"/>
          <a:lstStyle/>
          <a:p>
            <a:pPr eaLnBrk="1" hangingPunct="1"/>
            <a:r>
              <a:rPr lang="en-US" sz="4800" b="1">
                <a:effectLst>
                  <a:outerShdw blurRad="38100" dist="38100" dir="2700000" algn="tl">
                    <a:srgbClr val="000000"/>
                  </a:outerShdw>
                </a:effectLst>
              </a:rPr>
              <a:t>Substantivity</a:t>
            </a:r>
          </a:p>
        </p:txBody>
      </p:sp>
      <p:sp>
        <p:nvSpPr>
          <p:cNvPr id="126979" name="Text Box 3"/>
          <p:cNvSpPr txBox="1">
            <a:spLocks noChangeArrowheads="1"/>
          </p:cNvSpPr>
          <p:nvPr/>
        </p:nvSpPr>
        <p:spPr bwMode="auto">
          <a:xfrm>
            <a:off x="5689600" y="1616075"/>
            <a:ext cx="2709863" cy="946150"/>
          </a:xfrm>
          <a:prstGeom prst="rect">
            <a:avLst/>
          </a:prstGeom>
          <a:noFill/>
          <a:ln w="9525">
            <a:noFill/>
            <a:miter lim="800000"/>
            <a:headEnd/>
            <a:tailEnd/>
          </a:ln>
          <a:effectLst/>
        </p:spPr>
        <p:txBody>
          <a:bodyPr>
            <a:spAutoFit/>
          </a:bodyPr>
          <a:lstStyle/>
          <a:p>
            <a:pPr>
              <a:spcBef>
                <a:spcPct val="50000"/>
              </a:spcBef>
            </a:pPr>
            <a:r>
              <a:rPr lang="en-US" sz="2800" b="1"/>
              <a:t>Chlorhexidine </a:t>
            </a:r>
            <a:r>
              <a:rPr lang="en-US" sz="2800" b="1" i="1"/>
              <a:t>(Substantivity)</a:t>
            </a:r>
          </a:p>
        </p:txBody>
      </p:sp>
      <p:sp>
        <p:nvSpPr>
          <p:cNvPr id="126980" name="Text Box 4"/>
          <p:cNvSpPr txBox="1">
            <a:spLocks noChangeArrowheads="1"/>
          </p:cNvSpPr>
          <p:nvPr/>
        </p:nvSpPr>
        <p:spPr bwMode="auto">
          <a:xfrm>
            <a:off x="474663" y="2286000"/>
            <a:ext cx="2573337" cy="519113"/>
          </a:xfrm>
          <a:prstGeom prst="rect">
            <a:avLst/>
          </a:prstGeom>
          <a:noFill/>
          <a:ln w="9525">
            <a:noFill/>
            <a:miter lim="800000"/>
            <a:headEnd/>
            <a:tailEnd/>
          </a:ln>
          <a:effectLst/>
        </p:spPr>
        <p:txBody>
          <a:bodyPr>
            <a:spAutoFit/>
          </a:bodyPr>
          <a:lstStyle/>
          <a:p>
            <a:pPr algn="l">
              <a:spcBef>
                <a:spcPct val="50000"/>
              </a:spcBef>
            </a:pPr>
            <a:endParaRPr lang="en-US" sz="2800" b="1"/>
          </a:p>
        </p:txBody>
      </p:sp>
      <p:sp>
        <p:nvSpPr>
          <p:cNvPr id="126981" name="Text Box 5"/>
          <p:cNvSpPr txBox="1">
            <a:spLocks noChangeArrowheads="1"/>
          </p:cNvSpPr>
          <p:nvPr/>
        </p:nvSpPr>
        <p:spPr bwMode="auto">
          <a:xfrm rot="-5400000">
            <a:off x="-1200943" y="3199606"/>
            <a:ext cx="4191000" cy="839787"/>
          </a:xfrm>
          <a:prstGeom prst="rect">
            <a:avLst/>
          </a:prstGeom>
          <a:noFill/>
          <a:ln w="9525">
            <a:noFill/>
            <a:miter lim="800000"/>
            <a:headEnd/>
            <a:tailEnd/>
          </a:ln>
          <a:effectLst/>
        </p:spPr>
        <p:txBody>
          <a:bodyPr>
            <a:spAutoFit/>
          </a:bodyPr>
          <a:lstStyle/>
          <a:p>
            <a:pPr>
              <a:spcBef>
                <a:spcPct val="50000"/>
              </a:spcBef>
            </a:pPr>
            <a:r>
              <a:rPr lang="en-US" sz="2800" b="1"/>
              <a:t>Salivary Concentration ug/ml</a:t>
            </a:r>
          </a:p>
        </p:txBody>
      </p:sp>
      <p:sp>
        <p:nvSpPr>
          <p:cNvPr id="126982" name="Text Box 6"/>
          <p:cNvSpPr txBox="1">
            <a:spLocks noChangeArrowheads="1"/>
          </p:cNvSpPr>
          <p:nvPr/>
        </p:nvSpPr>
        <p:spPr bwMode="auto">
          <a:xfrm>
            <a:off x="1609725" y="1600200"/>
            <a:ext cx="1049338" cy="519113"/>
          </a:xfrm>
          <a:prstGeom prst="rect">
            <a:avLst/>
          </a:prstGeom>
          <a:noFill/>
          <a:ln w="9525">
            <a:noFill/>
            <a:miter lim="800000"/>
            <a:headEnd/>
            <a:tailEnd/>
          </a:ln>
          <a:effectLst/>
        </p:spPr>
        <p:txBody>
          <a:bodyPr>
            <a:spAutoFit/>
          </a:bodyPr>
          <a:lstStyle/>
          <a:p>
            <a:pPr algn="l">
              <a:spcBef>
                <a:spcPct val="50000"/>
              </a:spcBef>
            </a:pPr>
            <a:r>
              <a:rPr lang="en-US" sz="2800" b="1"/>
              <a:t>1000</a:t>
            </a:r>
          </a:p>
        </p:txBody>
      </p:sp>
      <p:sp>
        <p:nvSpPr>
          <p:cNvPr id="126983" name="Text Box 7"/>
          <p:cNvSpPr txBox="1">
            <a:spLocks noChangeArrowheads="1"/>
          </p:cNvSpPr>
          <p:nvPr/>
        </p:nvSpPr>
        <p:spPr bwMode="auto">
          <a:xfrm>
            <a:off x="1817688" y="3429000"/>
            <a:ext cx="947737" cy="519113"/>
          </a:xfrm>
          <a:prstGeom prst="rect">
            <a:avLst/>
          </a:prstGeom>
          <a:noFill/>
          <a:ln w="9525">
            <a:noFill/>
            <a:miter lim="800000"/>
            <a:headEnd/>
            <a:tailEnd/>
          </a:ln>
          <a:effectLst/>
        </p:spPr>
        <p:txBody>
          <a:bodyPr>
            <a:spAutoFit/>
          </a:bodyPr>
          <a:lstStyle/>
          <a:p>
            <a:pPr algn="l">
              <a:spcBef>
                <a:spcPct val="50000"/>
              </a:spcBef>
            </a:pPr>
            <a:r>
              <a:rPr lang="en-US" sz="2800" b="1"/>
              <a:t>100</a:t>
            </a:r>
          </a:p>
        </p:txBody>
      </p:sp>
      <p:sp>
        <p:nvSpPr>
          <p:cNvPr id="126984" name="Text Box 8"/>
          <p:cNvSpPr txBox="1">
            <a:spLocks noChangeArrowheads="1"/>
          </p:cNvSpPr>
          <p:nvPr/>
        </p:nvSpPr>
        <p:spPr bwMode="auto">
          <a:xfrm>
            <a:off x="1978025" y="5181600"/>
            <a:ext cx="746125" cy="519113"/>
          </a:xfrm>
          <a:prstGeom prst="rect">
            <a:avLst/>
          </a:prstGeom>
          <a:noFill/>
          <a:ln w="9525">
            <a:noFill/>
            <a:miter lim="800000"/>
            <a:headEnd/>
            <a:tailEnd/>
          </a:ln>
          <a:effectLst/>
        </p:spPr>
        <p:txBody>
          <a:bodyPr>
            <a:spAutoFit/>
          </a:bodyPr>
          <a:lstStyle/>
          <a:p>
            <a:pPr algn="l">
              <a:spcBef>
                <a:spcPct val="50000"/>
              </a:spcBef>
            </a:pPr>
            <a:r>
              <a:rPr lang="en-US" sz="2800" b="1"/>
              <a:t>10</a:t>
            </a:r>
          </a:p>
        </p:txBody>
      </p:sp>
      <p:sp>
        <p:nvSpPr>
          <p:cNvPr id="126985" name="Rectangle 9"/>
          <p:cNvSpPr>
            <a:spLocks noChangeArrowheads="1"/>
          </p:cNvSpPr>
          <p:nvPr/>
        </p:nvSpPr>
        <p:spPr bwMode="auto">
          <a:xfrm>
            <a:off x="2641600" y="1676400"/>
            <a:ext cx="677863" cy="38862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26986" name="AutoShape 10"/>
          <p:cNvSpPr>
            <a:spLocks noChangeArrowheads="1"/>
          </p:cNvSpPr>
          <p:nvPr/>
        </p:nvSpPr>
        <p:spPr bwMode="auto">
          <a:xfrm>
            <a:off x="3319463" y="3733800"/>
            <a:ext cx="3386137" cy="1828800"/>
          </a:xfrm>
          <a:prstGeom prst="rtTriangle">
            <a:avLst/>
          </a:prstGeom>
          <a:solidFill>
            <a:srgbClr val="FF0000"/>
          </a:solidFill>
          <a:ln w="9525">
            <a:solidFill>
              <a:srgbClr val="FF0000"/>
            </a:solidFill>
            <a:miter lim="800000"/>
            <a:headEnd/>
            <a:tailEnd/>
          </a:ln>
          <a:effectLst/>
        </p:spPr>
        <p:txBody>
          <a:bodyPr wrap="none" anchor="ctr"/>
          <a:lstStyle/>
          <a:p>
            <a:endParaRPr lang="en-US"/>
          </a:p>
        </p:txBody>
      </p:sp>
      <p:sp>
        <p:nvSpPr>
          <p:cNvPr id="126987" name="Line 11"/>
          <p:cNvSpPr>
            <a:spLocks noChangeShapeType="1"/>
          </p:cNvSpPr>
          <p:nvPr/>
        </p:nvSpPr>
        <p:spPr bwMode="auto">
          <a:xfrm>
            <a:off x="2641600" y="5562600"/>
            <a:ext cx="5961063" cy="0"/>
          </a:xfrm>
          <a:prstGeom prst="line">
            <a:avLst/>
          </a:prstGeom>
          <a:noFill/>
          <a:ln w="57150">
            <a:solidFill>
              <a:srgbClr val="FF0000"/>
            </a:solidFill>
            <a:round/>
            <a:headEnd/>
            <a:tailEnd/>
          </a:ln>
          <a:effectLst/>
        </p:spPr>
        <p:txBody>
          <a:bodyPr/>
          <a:lstStyle/>
          <a:p>
            <a:endParaRPr lang="en-US"/>
          </a:p>
        </p:txBody>
      </p:sp>
      <p:sp>
        <p:nvSpPr>
          <p:cNvPr id="126988" name="Text Box 12"/>
          <p:cNvSpPr txBox="1">
            <a:spLocks noChangeArrowheads="1"/>
          </p:cNvSpPr>
          <p:nvPr/>
        </p:nvSpPr>
        <p:spPr bwMode="auto">
          <a:xfrm>
            <a:off x="6705600" y="5638800"/>
            <a:ext cx="1676400" cy="519113"/>
          </a:xfrm>
          <a:prstGeom prst="rect">
            <a:avLst/>
          </a:prstGeom>
          <a:noFill/>
          <a:ln w="9525">
            <a:noFill/>
            <a:miter lim="800000"/>
            <a:headEnd/>
            <a:tailEnd/>
          </a:ln>
          <a:effectLst/>
        </p:spPr>
        <p:txBody>
          <a:bodyPr>
            <a:spAutoFit/>
          </a:bodyPr>
          <a:lstStyle/>
          <a:p>
            <a:pPr algn="l">
              <a:spcBef>
                <a:spcPct val="50000"/>
              </a:spcBef>
            </a:pPr>
            <a:r>
              <a:rPr lang="en-US" sz="2800" b="1"/>
              <a:t>12 hours</a:t>
            </a:r>
          </a:p>
        </p:txBody>
      </p:sp>
      <p:sp>
        <p:nvSpPr>
          <p:cNvPr id="126989" name="Line 13"/>
          <p:cNvSpPr>
            <a:spLocks noChangeShapeType="1"/>
          </p:cNvSpPr>
          <p:nvPr/>
        </p:nvSpPr>
        <p:spPr bwMode="auto">
          <a:xfrm flipV="1">
            <a:off x="3182938" y="5715000"/>
            <a:ext cx="0" cy="990600"/>
          </a:xfrm>
          <a:prstGeom prst="line">
            <a:avLst/>
          </a:prstGeom>
          <a:noFill/>
          <a:ln w="76200">
            <a:solidFill>
              <a:srgbClr val="FF0000"/>
            </a:solidFill>
            <a:round/>
            <a:headEnd/>
            <a:tailEnd type="triangle" w="med" len="med"/>
          </a:ln>
          <a:effectLst/>
        </p:spPr>
        <p:txBody>
          <a:bodyPr/>
          <a:lstStyle/>
          <a:p>
            <a:endParaRPr lang="en-US"/>
          </a:p>
        </p:txBody>
      </p:sp>
      <p:sp>
        <p:nvSpPr>
          <p:cNvPr id="126990" name="Text Box 14"/>
          <p:cNvSpPr txBox="1">
            <a:spLocks noChangeArrowheads="1"/>
          </p:cNvSpPr>
          <p:nvPr/>
        </p:nvSpPr>
        <p:spPr bwMode="auto">
          <a:xfrm>
            <a:off x="3386138" y="6186488"/>
            <a:ext cx="2574925" cy="519112"/>
          </a:xfrm>
          <a:prstGeom prst="rect">
            <a:avLst/>
          </a:prstGeom>
          <a:noFill/>
          <a:ln w="9525">
            <a:noFill/>
            <a:miter lim="800000"/>
            <a:headEnd/>
            <a:tailEnd/>
          </a:ln>
          <a:effectLst/>
        </p:spPr>
        <p:txBody>
          <a:bodyPr>
            <a:spAutoFit/>
          </a:bodyPr>
          <a:lstStyle/>
          <a:p>
            <a:pPr algn="l">
              <a:spcBef>
                <a:spcPct val="50000"/>
              </a:spcBef>
            </a:pPr>
            <a:r>
              <a:rPr lang="en-US" sz="2800" b="1"/>
              <a:t>Expectoration</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Line 2"/>
          <p:cNvSpPr>
            <a:spLocks noChangeShapeType="1"/>
          </p:cNvSpPr>
          <p:nvPr/>
        </p:nvSpPr>
        <p:spPr bwMode="auto">
          <a:xfrm flipV="1">
            <a:off x="1557338" y="4343400"/>
            <a:ext cx="5554662" cy="990600"/>
          </a:xfrm>
          <a:prstGeom prst="line">
            <a:avLst/>
          </a:prstGeom>
          <a:noFill/>
          <a:ln w="28575">
            <a:solidFill>
              <a:srgbClr val="FF0000"/>
            </a:solidFill>
            <a:round/>
            <a:headEnd/>
            <a:tailEnd/>
          </a:ln>
          <a:effectLst/>
        </p:spPr>
        <p:txBody>
          <a:bodyPr/>
          <a:lstStyle/>
          <a:p>
            <a:endParaRPr lang="en-US"/>
          </a:p>
        </p:txBody>
      </p:sp>
      <p:sp>
        <p:nvSpPr>
          <p:cNvPr id="643075" name="Rectangle 3"/>
          <p:cNvSpPr>
            <a:spLocks noGrp="1" noRot="1" noChangeArrowheads="1"/>
          </p:cNvSpPr>
          <p:nvPr>
            <p:ph type="title"/>
          </p:nvPr>
        </p:nvSpPr>
        <p:spPr>
          <a:xfrm>
            <a:off x="203200" y="228600"/>
            <a:ext cx="8737600" cy="990600"/>
          </a:xfrm>
        </p:spPr>
        <p:txBody>
          <a:bodyPr/>
          <a:lstStyle/>
          <a:p>
            <a:r>
              <a:rPr lang="en-US"/>
              <a:t>Plaque Index</a:t>
            </a:r>
          </a:p>
        </p:txBody>
      </p:sp>
      <p:sp>
        <p:nvSpPr>
          <p:cNvPr id="643076" name="Text Box 4"/>
          <p:cNvSpPr txBox="1">
            <a:spLocks noChangeArrowheads="1"/>
          </p:cNvSpPr>
          <p:nvPr/>
        </p:nvSpPr>
        <p:spPr bwMode="auto">
          <a:xfrm>
            <a:off x="3386138" y="1295400"/>
            <a:ext cx="2168525" cy="519113"/>
          </a:xfrm>
          <a:prstGeom prst="rect">
            <a:avLst/>
          </a:prstGeom>
          <a:noFill/>
          <a:ln w="9525">
            <a:noFill/>
            <a:miter lim="800000"/>
            <a:headEnd/>
            <a:tailEnd/>
          </a:ln>
          <a:effectLst/>
        </p:spPr>
        <p:txBody>
          <a:bodyPr>
            <a:spAutoFit/>
          </a:bodyPr>
          <a:lstStyle/>
          <a:p>
            <a:pPr>
              <a:spcBef>
                <a:spcPct val="50000"/>
              </a:spcBef>
            </a:pPr>
            <a:endParaRPr lang="en-US" sz="2800" b="1">
              <a:solidFill>
                <a:srgbClr val="FF0000"/>
              </a:solidFill>
            </a:endParaRPr>
          </a:p>
        </p:txBody>
      </p:sp>
      <p:sp>
        <p:nvSpPr>
          <p:cNvPr id="643077" name="Line 5"/>
          <p:cNvSpPr>
            <a:spLocks noChangeShapeType="1"/>
          </p:cNvSpPr>
          <p:nvPr/>
        </p:nvSpPr>
        <p:spPr bwMode="auto">
          <a:xfrm>
            <a:off x="881063" y="1905000"/>
            <a:ext cx="0" cy="3581400"/>
          </a:xfrm>
          <a:prstGeom prst="line">
            <a:avLst/>
          </a:prstGeom>
          <a:noFill/>
          <a:ln w="28575">
            <a:solidFill>
              <a:srgbClr val="66FF33"/>
            </a:solidFill>
            <a:round/>
            <a:headEnd/>
            <a:tailEnd/>
          </a:ln>
          <a:effectLst/>
        </p:spPr>
        <p:txBody>
          <a:bodyPr/>
          <a:lstStyle/>
          <a:p>
            <a:endParaRPr lang="en-US"/>
          </a:p>
        </p:txBody>
      </p:sp>
      <p:sp>
        <p:nvSpPr>
          <p:cNvPr id="643078" name="Line 6"/>
          <p:cNvSpPr>
            <a:spLocks noChangeShapeType="1"/>
          </p:cNvSpPr>
          <p:nvPr/>
        </p:nvSpPr>
        <p:spPr bwMode="auto">
          <a:xfrm>
            <a:off x="881063" y="5486400"/>
            <a:ext cx="7178675" cy="0"/>
          </a:xfrm>
          <a:prstGeom prst="line">
            <a:avLst/>
          </a:prstGeom>
          <a:noFill/>
          <a:ln w="28575">
            <a:solidFill>
              <a:srgbClr val="66FF33"/>
            </a:solidFill>
            <a:round/>
            <a:headEnd/>
            <a:tailEnd/>
          </a:ln>
          <a:effectLst/>
        </p:spPr>
        <p:txBody>
          <a:bodyPr/>
          <a:lstStyle/>
          <a:p>
            <a:endParaRPr lang="en-US"/>
          </a:p>
        </p:txBody>
      </p:sp>
      <p:sp>
        <p:nvSpPr>
          <p:cNvPr id="643079" name="Line 7"/>
          <p:cNvSpPr>
            <a:spLocks noChangeShapeType="1"/>
          </p:cNvSpPr>
          <p:nvPr/>
        </p:nvSpPr>
        <p:spPr bwMode="auto">
          <a:xfrm>
            <a:off x="787400" y="4105275"/>
            <a:ext cx="203200" cy="0"/>
          </a:xfrm>
          <a:prstGeom prst="line">
            <a:avLst/>
          </a:prstGeom>
          <a:noFill/>
          <a:ln w="9525">
            <a:solidFill>
              <a:srgbClr val="66FF33"/>
            </a:solidFill>
            <a:round/>
            <a:headEnd/>
            <a:tailEnd/>
          </a:ln>
          <a:effectLst/>
        </p:spPr>
        <p:txBody>
          <a:bodyPr/>
          <a:lstStyle/>
          <a:p>
            <a:endParaRPr lang="en-US"/>
          </a:p>
        </p:txBody>
      </p:sp>
      <p:sp>
        <p:nvSpPr>
          <p:cNvPr id="643080" name="Line 8"/>
          <p:cNvSpPr>
            <a:spLocks noChangeShapeType="1"/>
          </p:cNvSpPr>
          <p:nvPr/>
        </p:nvSpPr>
        <p:spPr bwMode="auto">
          <a:xfrm>
            <a:off x="773113" y="2667000"/>
            <a:ext cx="203200" cy="0"/>
          </a:xfrm>
          <a:prstGeom prst="line">
            <a:avLst/>
          </a:prstGeom>
          <a:noFill/>
          <a:ln w="9525">
            <a:solidFill>
              <a:srgbClr val="66FF33"/>
            </a:solidFill>
            <a:round/>
            <a:headEnd/>
            <a:tailEnd/>
          </a:ln>
          <a:effectLst/>
        </p:spPr>
        <p:txBody>
          <a:bodyPr/>
          <a:lstStyle/>
          <a:p>
            <a:endParaRPr lang="en-US"/>
          </a:p>
        </p:txBody>
      </p:sp>
      <p:sp>
        <p:nvSpPr>
          <p:cNvPr id="643081" name="Line 9"/>
          <p:cNvSpPr>
            <a:spLocks noChangeShapeType="1"/>
          </p:cNvSpPr>
          <p:nvPr/>
        </p:nvSpPr>
        <p:spPr bwMode="auto">
          <a:xfrm>
            <a:off x="787400" y="4800600"/>
            <a:ext cx="203200" cy="0"/>
          </a:xfrm>
          <a:prstGeom prst="line">
            <a:avLst/>
          </a:prstGeom>
          <a:noFill/>
          <a:ln w="9525">
            <a:solidFill>
              <a:srgbClr val="66FF33"/>
            </a:solidFill>
            <a:round/>
            <a:headEnd/>
            <a:tailEnd/>
          </a:ln>
          <a:effectLst/>
        </p:spPr>
        <p:txBody>
          <a:bodyPr/>
          <a:lstStyle/>
          <a:p>
            <a:endParaRPr lang="en-US"/>
          </a:p>
        </p:txBody>
      </p:sp>
      <p:sp>
        <p:nvSpPr>
          <p:cNvPr id="643082" name="Line 10"/>
          <p:cNvSpPr>
            <a:spLocks noChangeShapeType="1"/>
          </p:cNvSpPr>
          <p:nvPr/>
        </p:nvSpPr>
        <p:spPr bwMode="auto">
          <a:xfrm>
            <a:off x="787400" y="3352800"/>
            <a:ext cx="203200" cy="0"/>
          </a:xfrm>
          <a:prstGeom prst="line">
            <a:avLst/>
          </a:prstGeom>
          <a:noFill/>
          <a:ln w="9525">
            <a:solidFill>
              <a:srgbClr val="66FF33"/>
            </a:solidFill>
            <a:round/>
            <a:headEnd/>
            <a:tailEnd/>
          </a:ln>
          <a:effectLst/>
        </p:spPr>
        <p:txBody>
          <a:bodyPr/>
          <a:lstStyle/>
          <a:p>
            <a:endParaRPr lang="en-US"/>
          </a:p>
        </p:txBody>
      </p:sp>
      <p:sp>
        <p:nvSpPr>
          <p:cNvPr id="643083" name="Line 11"/>
          <p:cNvSpPr>
            <a:spLocks noChangeShapeType="1"/>
          </p:cNvSpPr>
          <p:nvPr/>
        </p:nvSpPr>
        <p:spPr bwMode="auto">
          <a:xfrm>
            <a:off x="787400" y="1905000"/>
            <a:ext cx="203200" cy="0"/>
          </a:xfrm>
          <a:prstGeom prst="line">
            <a:avLst/>
          </a:prstGeom>
          <a:noFill/>
          <a:ln w="9525">
            <a:solidFill>
              <a:srgbClr val="66FF33"/>
            </a:solidFill>
            <a:round/>
            <a:headEnd/>
            <a:tailEnd/>
          </a:ln>
          <a:effectLst/>
        </p:spPr>
        <p:txBody>
          <a:bodyPr/>
          <a:lstStyle/>
          <a:p>
            <a:endParaRPr lang="en-US"/>
          </a:p>
        </p:txBody>
      </p:sp>
      <p:sp>
        <p:nvSpPr>
          <p:cNvPr id="643084" name="Text Box 12"/>
          <p:cNvSpPr txBox="1">
            <a:spLocks noChangeArrowheads="1"/>
          </p:cNvSpPr>
          <p:nvPr/>
        </p:nvSpPr>
        <p:spPr bwMode="auto">
          <a:xfrm>
            <a:off x="544513" y="3900488"/>
            <a:ext cx="474662" cy="366712"/>
          </a:xfrm>
          <a:prstGeom prst="rect">
            <a:avLst/>
          </a:prstGeom>
          <a:noFill/>
          <a:ln w="9525">
            <a:noFill/>
            <a:miter lim="800000"/>
            <a:headEnd/>
            <a:tailEnd/>
          </a:ln>
          <a:effectLst/>
        </p:spPr>
        <p:txBody>
          <a:bodyPr>
            <a:spAutoFit/>
          </a:bodyPr>
          <a:lstStyle/>
          <a:p>
            <a:pPr algn="l">
              <a:spcBef>
                <a:spcPct val="50000"/>
              </a:spcBef>
            </a:pPr>
            <a:r>
              <a:rPr lang="en-US" b="1"/>
              <a:t>1</a:t>
            </a:r>
          </a:p>
        </p:txBody>
      </p:sp>
      <p:sp>
        <p:nvSpPr>
          <p:cNvPr id="643085" name="Text Box 13"/>
          <p:cNvSpPr txBox="1">
            <a:spLocks noChangeArrowheads="1"/>
          </p:cNvSpPr>
          <p:nvPr/>
        </p:nvSpPr>
        <p:spPr bwMode="auto">
          <a:xfrm>
            <a:off x="515938" y="2454275"/>
            <a:ext cx="406400" cy="366713"/>
          </a:xfrm>
          <a:prstGeom prst="rect">
            <a:avLst/>
          </a:prstGeom>
          <a:noFill/>
          <a:ln w="9525">
            <a:noFill/>
            <a:miter lim="800000"/>
            <a:headEnd/>
            <a:tailEnd/>
          </a:ln>
          <a:effectLst/>
        </p:spPr>
        <p:txBody>
          <a:bodyPr>
            <a:spAutoFit/>
          </a:bodyPr>
          <a:lstStyle/>
          <a:p>
            <a:pPr algn="l">
              <a:spcBef>
                <a:spcPct val="50000"/>
              </a:spcBef>
            </a:pPr>
            <a:r>
              <a:rPr lang="en-US" b="1"/>
              <a:t>2</a:t>
            </a:r>
          </a:p>
        </p:txBody>
      </p:sp>
      <p:sp>
        <p:nvSpPr>
          <p:cNvPr id="643086" name="Text Box 14"/>
          <p:cNvSpPr txBox="1">
            <a:spLocks noChangeArrowheads="1"/>
          </p:cNvSpPr>
          <p:nvPr/>
        </p:nvSpPr>
        <p:spPr bwMode="auto">
          <a:xfrm>
            <a:off x="555625" y="5211763"/>
            <a:ext cx="474663" cy="366712"/>
          </a:xfrm>
          <a:prstGeom prst="rect">
            <a:avLst/>
          </a:prstGeom>
          <a:noFill/>
          <a:ln w="9525">
            <a:noFill/>
            <a:miter lim="800000"/>
            <a:headEnd/>
            <a:tailEnd/>
          </a:ln>
          <a:effectLst/>
        </p:spPr>
        <p:txBody>
          <a:bodyPr>
            <a:spAutoFit/>
          </a:bodyPr>
          <a:lstStyle/>
          <a:p>
            <a:pPr algn="l">
              <a:spcBef>
                <a:spcPct val="50000"/>
              </a:spcBef>
            </a:pPr>
            <a:r>
              <a:rPr lang="en-US" b="1"/>
              <a:t>0</a:t>
            </a:r>
          </a:p>
        </p:txBody>
      </p:sp>
      <p:sp>
        <p:nvSpPr>
          <p:cNvPr id="643087" name="Line 15"/>
          <p:cNvSpPr>
            <a:spLocks noChangeShapeType="1"/>
          </p:cNvSpPr>
          <p:nvPr/>
        </p:nvSpPr>
        <p:spPr bwMode="auto">
          <a:xfrm>
            <a:off x="1557338" y="5410200"/>
            <a:ext cx="0" cy="228600"/>
          </a:xfrm>
          <a:prstGeom prst="line">
            <a:avLst/>
          </a:prstGeom>
          <a:noFill/>
          <a:ln w="9525">
            <a:solidFill>
              <a:srgbClr val="66FF33"/>
            </a:solidFill>
            <a:round/>
            <a:headEnd/>
            <a:tailEnd/>
          </a:ln>
          <a:effectLst/>
        </p:spPr>
        <p:txBody>
          <a:bodyPr/>
          <a:lstStyle/>
          <a:p>
            <a:endParaRPr lang="en-US"/>
          </a:p>
        </p:txBody>
      </p:sp>
      <p:sp>
        <p:nvSpPr>
          <p:cNvPr id="643088" name="Line 16"/>
          <p:cNvSpPr>
            <a:spLocks noChangeShapeType="1"/>
          </p:cNvSpPr>
          <p:nvPr/>
        </p:nvSpPr>
        <p:spPr bwMode="auto">
          <a:xfrm>
            <a:off x="3386138" y="5410200"/>
            <a:ext cx="0" cy="228600"/>
          </a:xfrm>
          <a:prstGeom prst="line">
            <a:avLst/>
          </a:prstGeom>
          <a:noFill/>
          <a:ln w="9525">
            <a:solidFill>
              <a:srgbClr val="66FF33"/>
            </a:solidFill>
            <a:round/>
            <a:headEnd/>
            <a:tailEnd/>
          </a:ln>
          <a:effectLst/>
        </p:spPr>
        <p:txBody>
          <a:bodyPr/>
          <a:lstStyle/>
          <a:p>
            <a:endParaRPr lang="en-US"/>
          </a:p>
        </p:txBody>
      </p:sp>
      <p:sp>
        <p:nvSpPr>
          <p:cNvPr id="643089" name="Line 17"/>
          <p:cNvSpPr>
            <a:spLocks noChangeShapeType="1"/>
          </p:cNvSpPr>
          <p:nvPr/>
        </p:nvSpPr>
        <p:spPr bwMode="auto">
          <a:xfrm>
            <a:off x="5283200" y="5410200"/>
            <a:ext cx="0" cy="228600"/>
          </a:xfrm>
          <a:prstGeom prst="line">
            <a:avLst/>
          </a:prstGeom>
          <a:noFill/>
          <a:ln w="9525">
            <a:solidFill>
              <a:srgbClr val="66FF33"/>
            </a:solidFill>
            <a:round/>
            <a:headEnd/>
            <a:tailEnd/>
          </a:ln>
          <a:effectLst/>
        </p:spPr>
        <p:txBody>
          <a:bodyPr/>
          <a:lstStyle/>
          <a:p>
            <a:endParaRPr lang="en-US"/>
          </a:p>
        </p:txBody>
      </p:sp>
      <p:sp>
        <p:nvSpPr>
          <p:cNvPr id="643090" name="Line 18"/>
          <p:cNvSpPr>
            <a:spLocks noChangeShapeType="1"/>
          </p:cNvSpPr>
          <p:nvPr/>
        </p:nvSpPr>
        <p:spPr bwMode="auto">
          <a:xfrm>
            <a:off x="7112000" y="5410200"/>
            <a:ext cx="0" cy="228600"/>
          </a:xfrm>
          <a:prstGeom prst="line">
            <a:avLst/>
          </a:prstGeom>
          <a:noFill/>
          <a:ln w="9525">
            <a:solidFill>
              <a:srgbClr val="66FF33"/>
            </a:solidFill>
            <a:round/>
            <a:headEnd/>
            <a:tailEnd/>
          </a:ln>
          <a:effectLst/>
        </p:spPr>
        <p:txBody>
          <a:bodyPr/>
          <a:lstStyle/>
          <a:p>
            <a:endParaRPr lang="en-US"/>
          </a:p>
        </p:txBody>
      </p:sp>
      <p:sp>
        <p:nvSpPr>
          <p:cNvPr id="643091" name="Line 19"/>
          <p:cNvSpPr>
            <a:spLocks noChangeShapeType="1"/>
          </p:cNvSpPr>
          <p:nvPr/>
        </p:nvSpPr>
        <p:spPr bwMode="auto">
          <a:xfrm>
            <a:off x="2506663" y="5410200"/>
            <a:ext cx="0" cy="228600"/>
          </a:xfrm>
          <a:prstGeom prst="line">
            <a:avLst/>
          </a:prstGeom>
          <a:noFill/>
          <a:ln w="9525">
            <a:solidFill>
              <a:srgbClr val="66FF33"/>
            </a:solidFill>
            <a:round/>
            <a:headEnd/>
            <a:tailEnd/>
          </a:ln>
          <a:effectLst/>
        </p:spPr>
        <p:txBody>
          <a:bodyPr/>
          <a:lstStyle/>
          <a:p>
            <a:endParaRPr lang="en-US"/>
          </a:p>
        </p:txBody>
      </p:sp>
      <p:sp>
        <p:nvSpPr>
          <p:cNvPr id="643092" name="Line 20"/>
          <p:cNvSpPr>
            <a:spLocks noChangeShapeType="1"/>
          </p:cNvSpPr>
          <p:nvPr/>
        </p:nvSpPr>
        <p:spPr bwMode="auto">
          <a:xfrm>
            <a:off x="4335463" y="5410200"/>
            <a:ext cx="0" cy="228600"/>
          </a:xfrm>
          <a:prstGeom prst="line">
            <a:avLst/>
          </a:prstGeom>
          <a:noFill/>
          <a:ln w="9525">
            <a:solidFill>
              <a:srgbClr val="66FF33"/>
            </a:solidFill>
            <a:round/>
            <a:headEnd/>
            <a:tailEnd/>
          </a:ln>
          <a:effectLst/>
        </p:spPr>
        <p:txBody>
          <a:bodyPr/>
          <a:lstStyle/>
          <a:p>
            <a:endParaRPr lang="en-US"/>
          </a:p>
        </p:txBody>
      </p:sp>
      <p:sp>
        <p:nvSpPr>
          <p:cNvPr id="643093" name="Line 21"/>
          <p:cNvSpPr>
            <a:spLocks noChangeShapeType="1"/>
          </p:cNvSpPr>
          <p:nvPr/>
        </p:nvSpPr>
        <p:spPr bwMode="auto">
          <a:xfrm>
            <a:off x="6164263" y="5410200"/>
            <a:ext cx="0" cy="228600"/>
          </a:xfrm>
          <a:prstGeom prst="line">
            <a:avLst/>
          </a:prstGeom>
          <a:noFill/>
          <a:ln w="9525">
            <a:solidFill>
              <a:srgbClr val="66FF33"/>
            </a:solidFill>
            <a:round/>
            <a:headEnd/>
            <a:tailEnd/>
          </a:ln>
          <a:effectLst/>
        </p:spPr>
        <p:txBody>
          <a:bodyPr/>
          <a:lstStyle/>
          <a:p>
            <a:endParaRPr lang="en-US"/>
          </a:p>
        </p:txBody>
      </p:sp>
      <p:sp>
        <p:nvSpPr>
          <p:cNvPr id="643094" name="Line 22"/>
          <p:cNvSpPr>
            <a:spLocks noChangeShapeType="1"/>
          </p:cNvSpPr>
          <p:nvPr/>
        </p:nvSpPr>
        <p:spPr bwMode="auto">
          <a:xfrm>
            <a:off x="8059738" y="5410200"/>
            <a:ext cx="0" cy="228600"/>
          </a:xfrm>
          <a:prstGeom prst="line">
            <a:avLst/>
          </a:prstGeom>
          <a:noFill/>
          <a:ln w="9525">
            <a:solidFill>
              <a:srgbClr val="66FF33"/>
            </a:solidFill>
            <a:round/>
            <a:headEnd/>
            <a:tailEnd/>
          </a:ln>
          <a:effectLst/>
        </p:spPr>
        <p:txBody>
          <a:bodyPr/>
          <a:lstStyle/>
          <a:p>
            <a:endParaRPr lang="en-US"/>
          </a:p>
        </p:txBody>
      </p:sp>
      <p:sp>
        <p:nvSpPr>
          <p:cNvPr id="643095" name="Text Box 23"/>
          <p:cNvSpPr txBox="1">
            <a:spLocks noChangeArrowheads="1"/>
          </p:cNvSpPr>
          <p:nvPr/>
        </p:nvSpPr>
        <p:spPr bwMode="auto">
          <a:xfrm>
            <a:off x="1411288" y="5607050"/>
            <a:ext cx="338137" cy="366713"/>
          </a:xfrm>
          <a:prstGeom prst="rect">
            <a:avLst/>
          </a:prstGeom>
          <a:noFill/>
          <a:ln w="9525">
            <a:noFill/>
            <a:miter lim="800000"/>
            <a:headEnd/>
            <a:tailEnd/>
          </a:ln>
          <a:effectLst/>
        </p:spPr>
        <p:txBody>
          <a:bodyPr>
            <a:spAutoFit/>
          </a:bodyPr>
          <a:lstStyle/>
          <a:p>
            <a:pPr algn="l">
              <a:spcBef>
                <a:spcPct val="50000"/>
              </a:spcBef>
            </a:pPr>
            <a:r>
              <a:rPr lang="en-US" b="1"/>
              <a:t>0</a:t>
            </a:r>
          </a:p>
        </p:txBody>
      </p:sp>
      <p:sp>
        <p:nvSpPr>
          <p:cNvPr id="643096" name="Text Box 24"/>
          <p:cNvSpPr txBox="1">
            <a:spLocks noChangeArrowheads="1"/>
          </p:cNvSpPr>
          <p:nvPr/>
        </p:nvSpPr>
        <p:spPr bwMode="auto">
          <a:xfrm>
            <a:off x="3251200" y="5638800"/>
            <a:ext cx="338138" cy="366713"/>
          </a:xfrm>
          <a:prstGeom prst="rect">
            <a:avLst/>
          </a:prstGeom>
          <a:noFill/>
          <a:ln w="9525">
            <a:noFill/>
            <a:miter lim="800000"/>
            <a:headEnd/>
            <a:tailEnd/>
          </a:ln>
          <a:effectLst/>
        </p:spPr>
        <p:txBody>
          <a:bodyPr>
            <a:spAutoFit/>
          </a:bodyPr>
          <a:lstStyle/>
          <a:p>
            <a:pPr algn="l">
              <a:spcBef>
                <a:spcPct val="50000"/>
              </a:spcBef>
            </a:pPr>
            <a:r>
              <a:rPr lang="en-US" b="1"/>
              <a:t>7</a:t>
            </a:r>
          </a:p>
        </p:txBody>
      </p:sp>
      <p:sp>
        <p:nvSpPr>
          <p:cNvPr id="643097" name="Text Box 25"/>
          <p:cNvSpPr txBox="1">
            <a:spLocks noChangeArrowheads="1"/>
          </p:cNvSpPr>
          <p:nvPr/>
        </p:nvSpPr>
        <p:spPr bwMode="auto">
          <a:xfrm>
            <a:off x="5065713" y="5638800"/>
            <a:ext cx="541337" cy="366713"/>
          </a:xfrm>
          <a:prstGeom prst="rect">
            <a:avLst/>
          </a:prstGeom>
          <a:noFill/>
          <a:ln w="9525">
            <a:noFill/>
            <a:miter lim="800000"/>
            <a:headEnd/>
            <a:tailEnd/>
          </a:ln>
          <a:effectLst/>
        </p:spPr>
        <p:txBody>
          <a:bodyPr>
            <a:spAutoFit/>
          </a:bodyPr>
          <a:lstStyle/>
          <a:p>
            <a:pPr algn="l">
              <a:spcBef>
                <a:spcPct val="50000"/>
              </a:spcBef>
            </a:pPr>
            <a:r>
              <a:rPr lang="en-US" b="1"/>
              <a:t>14</a:t>
            </a:r>
          </a:p>
        </p:txBody>
      </p:sp>
      <p:sp>
        <p:nvSpPr>
          <p:cNvPr id="643098" name="Text Box 26"/>
          <p:cNvSpPr txBox="1">
            <a:spLocks noChangeArrowheads="1"/>
          </p:cNvSpPr>
          <p:nvPr/>
        </p:nvSpPr>
        <p:spPr bwMode="auto">
          <a:xfrm>
            <a:off x="6908800" y="5638800"/>
            <a:ext cx="541338" cy="366713"/>
          </a:xfrm>
          <a:prstGeom prst="rect">
            <a:avLst/>
          </a:prstGeom>
          <a:noFill/>
          <a:ln w="9525">
            <a:noFill/>
            <a:miter lim="800000"/>
            <a:headEnd/>
            <a:tailEnd/>
          </a:ln>
          <a:effectLst/>
        </p:spPr>
        <p:txBody>
          <a:bodyPr>
            <a:spAutoFit/>
          </a:bodyPr>
          <a:lstStyle/>
          <a:p>
            <a:pPr algn="l">
              <a:spcBef>
                <a:spcPct val="50000"/>
              </a:spcBef>
            </a:pPr>
            <a:r>
              <a:rPr lang="en-US" b="1"/>
              <a:t>21</a:t>
            </a:r>
          </a:p>
        </p:txBody>
      </p:sp>
      <p:sp>
        <p:nvSpPr>
          <p:cNvPr id="643099" name="Text Box 27"/>
          <p:cNvSpPr txBox="1">
            <a:spLocks noChangeArrowheads="1"/>
          </p:cNvSpPr>
          <p:nvPr/>
        </p:nvSpPr>
        <p:spPr bwMode="auto">
          <a:xfrm>
            <a:off x="5892800" y="5791200"/>
            <a:ext cx="947738" cy="366713"/>
          </a:xfrm>
          <a:prstGeom prst="rect">
            <a:avLst/>
          </a:prstGeom>
          <a:noFill/>
          <a:ln w="9525">
            <a:noFill/>
            <a:miter lim="800000"/>
            <a:headEnd/>
            <a:tailEnd/>
          </a:ln>
          <a:effectLst/>
        </p:spPr>
        <p:txBody>
          <a:bodyPr>
            <a:spAutoFit/>
          </a:bodyPr>
          <a:lstStyle/>
          <a:p>
            <a:pPr algn="l">
              <a:spcBef>
                <a:spcPct val="50000"/>
              </a:spcBef>
            </a:pPr>
            <a:r>
              <a:rPr lang="en-US" b="1"/>
              <a:t>DAYS</a:t>
            </a:r>
          </a:p>
        </p:txBody>
      </p:sp>
      <p:sp>
        <p:nvSpPr>
          <p:cNvPr id="643100" name="AutoShape 28"/>
          <p:cNvSpPr>
            <a:spLocks noChangeArrowheads="1"/>
          </p:cNvSpPr>
          <p:nvPr/>
        </p:nvSpPr>
        <p:spPr bwMode="auto">
          <a:xfrm>
            <a:off x="1450975" y="5257800"/>
            <a:ext cx="174625" cy="212725"/>
          </a:xfrm>
          <a:prstGeom prst="flowChartConnector">
            <a:avLst/>
          </a:prstGeom>
          <a:solidFill>
            <a:srgbClr val="FF0000"/>
          </a:solidFill>
          <a:ln w="9525">
            <a:solidFill>
              <a:srgbClr val="FF0000"/>
            </a:solidFill>
            <a:round/>
            <a:headEnd/>
            <a:tailEnd/>
          </a:ln>
          <a:effectLst/>
        </p:spPr>
        <p:txBody>
          <a:bodyPr wrap="none" anchor="ctr"/>
          <a:lstStyle/>
          <a:p>
            <a:endParaRPr lang="en-US"/>
          </a:p>
        </p:txBody>
      </p:sp>
      <p:sp>
        <p:nvSpPr>
          <p:cNvPr id="643101" name="Rectangle 29"/>
          <p:cNvSpPr>
            <a:spLocks noChangeArrowheads="1"/>
          </p:cNvSpPr>
          <p:nvPr/>
        </p:nvSpPr>
        <p:spPr bwMode="auto">
          <a:xfrm>
            <a:off x="1422400" y="5257800"/>
            <a:ext cx="203200" cy="2286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643102" name="Oval 30"/>
          <p:cNvSpPr>
            <a:spLocks noChangeArrowheads="1"/>
          </p:cNvSpPr>
          <p:nvPr/>
        </p:nvSpPr>
        <p:spPr bwMode="auto">
          <a:xfrm>
            <a:off x="3279775" y="4968875"/>
            <a:ext cx="203200" cy="2286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643103" name="Oval 31"/>
          <p:cNvSpPr>
            <a:spLocks noChangeArrowheads="1"/>
          </p:cNvSpPr>
          <p:nvPr/>
        </p:nvSpPr>
        <p:spPr bwMode="auto">
          <a:xfrm>
            <a:off x="5148263" y="4600575"/>
            <a:ext cx="203200" cy="2286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643104" name="Oval 32"/>
          <p:cNvSpPr>
            <a:spLocks noChangeArrowheads="1"/>
          </p:cNvSpPr>
          <p:nvPr/>
        </p:nvSpPr>
        <p:spPr bwMode="auto">
          <a:xfrm>
            <a:off x="7004050" y="4191000"/>
            <a:ext cx="203200" cy="2286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643105" name="Rectangle 33"/>
          <p:cNvSpPr>
            <a:spLocks noChangeArrowheads="1"/>
          </p:cNvSpPr>
          <p:nvPr/>
        </p:nvSpPr>
        <p:spPr bwMode="auto">
          <a:xfrm>
            <a:off x="3251200" y="3733800"/>
            <a:ext cx="203200" cy="2286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643106" name="Rectangle 34"/>
          <p:cNvSpPr>
            <a:spLocks noChangeArrowheads="1"/>
          </p:cNvSpPr>
          <p:nvPr/>
        </p:nvSpPr>
        <p:spPr bwMode="auto">
          <a:xfrm>
            <a:off x="5148263" y="3124200"/>
            <a:ext cx="203200" cy="2286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643107" name="Rectangle 35"/>
          <p:cNvSpPr>
            <a:spLocks noChangeArrowheads="1"/>
          </p:cNvSpPr>
          <p:nvPr/>
        </p:nvSpPr>
        <p:spPr bwMode="auto">
          <a:xfrm>
            <a:off x="6977063" y="3124200"/>
            <a:ext cx="203200" cy="2286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643108" name="Line 36"/>
          <p:cNvSpPr>
            <a:spLocks noChangeShapeType="1"/>
          </p:cNvSpPr>
          <p:nvPr/>
        </p:nvSpPr>
        <p:spPr bwMode="auto">
          <a:xfrm flipV="1">
            <a:off x="1557338" y="3810000"/>
            <a:ext cx="1828800" cy="1524000"/>
          </a:xfrm>
          <a:prstGeom prst="line">
            <a:avLst/>
          </a:prstGeom>
          <a:noFill/>
          <a:ln w="28575">
            <a:solidFill>
              <a:srgbClr val="FF0000"/>
            </a:solidFill>
            <a:round/>
            <a:headEnd/>
            <a:tailEnd/>
          </a:ln>
          <a:effectLst/>
        </p:spPr>
        <p:txBody>
          <a:bodyPr/>
          <a:lstStyle/>
          <a:p>
            <a:endParaRPr lang="en-US"/>
          </a:p>
        </p:txBody>
      </p:sp>
      <p:sp>
        <p:nvSpPr>
          <p:cNvPr id="643109" name="Line 37"/>
          <p:cNvSpPr>
            <a:spLocks noChangeShapeType="1"/>
          </p:cNvSpPr>
          <p:nvPr/>
        </p:nvSpPr>
        <p:spPr bwMode="auto">
          <a:xfrm flipV="1">
            <a:off x="3386138" y="3200400"/>
            <a:ext cx="1897062" cy="685800"/>
          </a:xfrm>
          <a:prstGeom prst="line">
            <a:avLst/>
          </a:prstGeom>
          <a:noFill/>
          <a:ln w="28575">
            <a:solidFill>
              <a:srgbClr val="FF0000"/>
            </a:solidFill>
            <a:round/>
            <a:headEnd/>
            <a:tailEnd/>
          </a:ln>
          <a:effectLst/>
        </p:spPr>
        <p:txBody>
          <a:bodyPr/>
          <a:lstStyle/>
          <a:p>
            <a:endParaRPr lang="en-US"/>
          </a:p>
        </p:txBody>
      </p:sp>
      <p:sp>
        <p:nvSpPr>
          <p:cNvPr id="643110" name="Line 38"/>
          <p:cNvSpPr>
            <a:spLocks noChangeShapeType="1"/>
          </p:cNvSpPr>
          <p:nvPr/>
        </p:nvSpPr>
        <p:spPr bwMode="auto">
          <a:xfrm>
            <a:off x="5283200" y="3244850"/>
            <a:ext cx="1828800" cy="0"/>
          </a:xfrm>
          <a:prstGeom prst="line">
            <a:avLst/>
          </a:prstGeom>
          <a:noFill/>
          <a:ln w="28575">
            <a:solidFill>
              <a:srgbClr val="FF0000"/>
            </a:solidFill>
            <a:round/>
            <a:headEnd/>
            <a:tailEnd/>
          </a:ln>
          <a:effectLst/>
        </p:spPr>
        <p:txBody>
          <a:bodyPr/>
          <a:lstStyle/>
          <a:p>
            <a:endParaRPr lang="en-US"/>
          </a:p>
        </p:txBody>
      </p:sp>
      <p:sp>
        <p:nvSpPr>
          <p:cNvPr id="643111" name="Rectangle 39"/>
          <p:cNvSpPr>
            <a:spLocks noChangeArrowheads="1"/>
          </p:cNvSpPr>
          <p:nvPr/>
        </p:nvSpPr>
        <p:spPr bwMode="auto">
          <a:xfrm>
            <a:off x="3251200" y="3352800"/>
            <a:ext cx="203200" cy="228600"/>
          </a:xfrm>
          <a:prstGeom prst="rect">
            <a:avLst/>
          </a:prstGeom>
          <a:noFill/>
          <a:ln w="38100">
            <a:solidFill>
              <a:srgbClr val="66FFFF"/>
            </a:solidFill>
            <a:miter lim="800000"/>
            <a:headEnd/>
            <a:tailEnd/>
          </a:ln>
          <a:effectLst/>
        </p:spPr>
        <p:txBody>
          <a:bodyPr wrap="none" anchor="ctr"/>
          <a:lstStyle/>
          <a:p>
            <a:endParaRPr lang="en-US"/>
          </a:p>
        </p:txBody>
      </p:sp>
      <p:sp>
        <p:nvSpPr>
          <p:cNvPr id="643112" name="Rectangle 40"/>
          <p:cNvSpPr>
            <a:spLocks noChangeArrowheads="1"/>
          </p:cNvSpPr>
          <p:nvPr/>
        </p:nvSpPr>
        <p:spPr bwMode="auto">
          <a:xfrm>
            <a:off x="5148263" y="3657600"/>
            <a:ext cx="203200" cy="228600"/>
          </a:xfrm>
          <a:prstGeom prst="rect">
            <a:avLst/>
          </a:prstGeom>
          <a:noFill/>
          <a:ln w="38100">
            <a:solidFill>
              <a:srgbClr val="66FFFF"/>
            </a:solidFill>
            <a:miter lim="800000"/>
            <a:headEnd/>
            <a:tailEnd/>
          </a:ln>
          <a:effectLst/>
        </p:spPr>
        <p:txBody>
          <a:bodyPr wrap="none" anchor="ctr"/>
          <a:lstStyle/>
          <a:p>
            <a:endParaRPr lang="en-US"/>
          </a:p>
        </p:txBody>
      </p:sp>
      <p:sp>
        <p:nvSpPr>
          <p:cNvPr id="643113" name="Rectangle 41"/>
          <p:cNvSpPr>
            <a:spLocks noChangeArrowheads="1"/>
          </p:cNvSpPr>
          <p:nvPr/>
        </p:nvSpPr>
        <p:spPr bwMode="auto">
          <a:xfrm>
            <a:off x="6977063" y="3505200"/>
            <a:ext cx="203200" cy="228600"/>
          </a:xfrm>
          <a:prstGeom prst="rect">
            <a:avLst/>
          </a:prstGeom>
          <a:noFill/>
          <a:ln w="38100">
            <a:solidFill>
              <a:srgbClr val="66FFFF"/>
            </a:solidFill>
            <a:miter lim="800000"/>
            <a:headEnd/>
            <a:tailEnd/>
          </a:ln>
          <a:effectLst/>
        </p:spPr>
        <p:txBody>
          <a:bodyPr wrap="none" anchor="ctr"/>
          <a:lstStyle/>
          <a:p>
            <a:endParaRPr lang="en-US"/>
          </a:p>
        </p:txBody>
      </p:sp>
      <p:sp>
        <p:nvSpPr>
          <p:cNvPr id="643114" name="Line 42"/>
          <p:cNvSpPr>
            <a:spLocks noChangeShapeType="1"/>
          </p:cNvSpPr>
          <p:nvPr/>
        </p:nvSpPr>
        <p:spPr bwMode="auto">
          <a:xfrm>
            <a:off x="3386138" y="3429000"/>
            <a:ext cx="1897062" cy="381000"/>
          </a:xfrm>
          <a:prstGeom prst="line">
            <a:avLst/>
          </a:prstGeom>
          <a:noFill/>
          <a:ln w="28575">
            <a:solidFill>
              <a:srgbClr val="66FFFF"/>
            </a:solidFill>
            <a:prstDash val="dash"/>
            <a:round/>
            <a:headEnd/>
            <a:tailEnd/>
          </a:ln>
          <a:effectLst/>
        </p:spPr>
        <p:txBody>
          <a:bodyPr/>
          <a:lstStyle/>
          <a:p>
            <a:endParaRPr lang="en-US"/>
          </a:p>
        </p:txBody>
      </p:sp>
      <p:sp>
        <p:nvSpPr>
          <p:cNvPr id="643115" name="Line 43"/>
          <p:cNvSpPr>
            <a:spLocks noChangeShapeType="1"/>
          </p:cNvSpPr>
          <p:nvPr/>
        </p:nvSpPr>
        <p:spPr bwMode="auto">
          <a:xfrm flipV="1">
            <a:off x="5311775" y="3581400"/>
            <a:ext cx="1828800" cy="228600"/>
          </a:xfrm>
          <a:prstGeom prst="line">
            <a:avLst/>
          </a:prstGeom>
          <a:noFill/>
          <a:ln w="28575">
            <a:solidFill>
              <a:srgbClr val="66FFFF"/>
            </a:solidFill>
            <a:prstDash val="dash"/>
            <a:round/>
            <a:headEnd/>
            <a:tailEnd/>
          </a:ln>
          <a:effectLst/>
        </p:spPr>
        <p:txBody>
          <a:bodyPr/>
          <a:lstStyle/>
          <a:p>
            <a:endParaRPr lang="en-US"/>
          </a:p>
        </p:txBody>
      </p:sp>
      <p:sp>
        <p:nvSpPr>
          <p:cNvPr id="643116" name="Oval 44"/>
          <p:cNvSpPr>
            <a:spLocks noChangeArrowheads="1"/>
          </p:cNvSpPr>
          <p:nvPr/>
        </p:nvSpPr>
        <p:spPr bwMode="auto">
          <a:xfrm>
            <a:off x="3251200" y="2971800"/>
            <a:ext cx="203200" cy="244475"/>
          </a:xfrm>
          <a:prstGeom prst="ellipse">
            <a:avLst/>
          </a:prstGeom>
          <a:noFill/>
          <a:ln w="28575">
            <a:solidFill>
              <a:srgbClr val="FF9900"/>
            </a:solidFill>
            <a:round/>
            <a:headEnd/>
            <a:tailEnd/>
          </a:ln>
          <a:effectLst/>
        </p:spPr>
        <p:txBody>
          <a:bodyPr wrap="none" anchor="ctr"/>
          <a:lstStyle/>
          <a:p>
            <a:endParaRPr lang="en-US"/>
          </a:p>
        </p:txBody>
      </p:sp>
      <p:sp>
        <p:nvSpPr>
          <p:cNvPr id="643117" name="Oval 45"/>
          <p:cNvSpPr>
            <a:spLocks noChangeArrowheads="1"/>
          </p:cNvSpPr>
          <p:nvPr/>
        </p:nvSpPr>
        <p:spPr bwMode="auto">
          <a:xfrm>
            <a:off x="5133975" y="2774950"/>
            <a:ext cx="203200" cy="244475"/>
          </a:xfrm>
          <a:prstGeom prst="ellipse">
            <a:avLst/>
          </a:prstGeom>
          <a:noFill/>
          <a:ln w="28575">
            <a:solidFill>
              <a:srgbClr val="FF9900"/>
            </a:solidFill>
            <a:round/>
            <a:headEnd/>
            <a:tailEnd/>
          </a:ln>
          <a:effectLst/>
        </p:spPr>
        <p:txBody>
          <a:bodyPr wrap="none" anchor="ctr"/>
          <a:lstStyle/>
          <a:p>
            <a:endParaRPr lang="en-US"/>
          </a:p>
        </p:txBody>
      </p:sp>
      <p:sp>
        <p:nvSpPr>
          <p:cNvPr id="643118" name="Oval 46"/>
          <p:cNvSpPr>
            <a:spLocks noChangeArrowheads="1"/>
          </p:cNvSpPr>
          <p:nvPr/>
        </p:nvSpPr>
        <p:spPr bwMode="auto">
          <a:xfrm>
            <a:off x="6977063" y="2667000"/>
            <a:ext cx="203200" cy="244475"/>
          </a:xfrm>
          <a:prstGeom prst="ellipse">
            <a:avLst/>
          </a:prstGeom>
          <a:noFill/>
          <a:ln w="28575">
            <a:solidFill>
              <a:srgbClr val="FF9900"/>
            </a:solidFill>
            <a:round/>
            <a:headEnd/>
            <a:tailEnd/>
          </a:ln>
          <a:effectLst/>
        </p:spPr>
        <p:txBody>
          <a:bodyPr wrap="none" anchor="ctr"/>
          <a:lstStyle/>
          <a:p>
            <a:endParaRPr lang="en-US"/>
          </a:p>
        </p:txBody>
      </p:sp>
      <p:sp>
        <p:nvSpPr>
          <p:cNvPr id="643119" name="Line 47"/>
          <p:cNvSpPr>
            <a:spLocks noChangeShapeType="1"/>
          </p:cNvSpPr>
          <p:nvPr/>
        </p:nvSpPr>
        <p:spPr bwMode="auto">
          <a:xfrm flipV="1">
            <a:off x="3319463" y="2895600"/>
            <a:ext cx="1895475" cy="228600"/>
          </a:xfrm>
          <a:prstGeom prst="line">
            <a:avLst/>
          </a:prstGeom>
          <a:noFill/>
          <a:ln w="28575">
            <a:solidFill>
              <a:srgbClr val="FF9900"/>
            </a:solidFill>
            <a:prstDash val="dash"/>
            <a:round/>
            <a:headEnd/>
            <a:tailEnd/>
          </a:ln>
          <a:effectLst/>
        </p:spPr>
        <p:txBody>
          <a:bodyPr/>
          <a:lstStyle/>
          <a:p>
            <a:endParaRPr lang="en-US"/>
          </a:p>
        </p:txBody>
      </p:sp>
      <p:sp>
        <p:nvSpPr>
          <p:cNvPr id="643120" name="Line 48"/>
          <p:cNvSpPr>
            <a:spLocks noChangeShapeType="1"/>
          </p:cNvSpPr>
          <p:nvPr/>
        </p:nvSpPr>
        <p:spPr bwMode="auto">
          <a:xfrm flipV="1">
            <a:off x="5268913" y="2743200"/>
            <a:ext cx="1828800" cy="152400"/>
          </a:xfrm>
          <a:prstGeom prst="line">
            <a:avLst/>
          </a:prstGeom>
          <a:noFill/>
          <a:ln w="28575">
            <a:solidFill>
              <a:srgbClr val="FF9900"/>
            </a:solidFill>
            <a:prstDash val="dash"/>
            <a:round/>
            <a:headEnd/>
            <a:tailEnd/>
          </a:ln>
          <a:effectLst/>
        </p:spPr>
        <p:txBody>
          <a:bodyPr/>
          <a:lstStyle/>
          <a:p>
            <a:endParaRPr lang="en-US"/>
          </a:p>
        </p:txBody>
      </p:sp>
      <p:sp>
        <p:nvSpPr>
          <p:cNvPr id="643121" name="AutoShape 49"/>
          <p:cNvSpPr>
            <a:spLocks noChangeArrowheads="1"/>
          </p:cNvSpPr>
          <p:nvPr/>
        </p:nvSpPr>
        <p:spPr bwMode="auto">
          <a:xfrm>
            <a:off x="3182938" y="2667000"/>
            <a:ext cx="271462" cy="228600"/>
          </a:xfrm>
          <a:prstGeom prst="diamond">
            <a:avLst/>
          </a:prstGeom>
          <a:solidFill>
            <a:srgbClr val="FFFF00"/>
          </a:solidFill>
          <a:ln w="9525">
            <a:solidFill>
              <a:srgbClr val="FFFF00"/>
            </a:solidFill>
            <a:miter lim="800000"/>
            <a:headEnd/>
            <a:tailEnd/>
          </a:ln>
          <a:effectLst/>
        </p:spPr>
        <p:txBody>
          <a:bodyPr wrap="none" anchor="ctr"/>
          <a:lstStyle/>
          <a:p>
            <a:endParaRPr lang="en-US"/>
          </a:p>
        </p:txBody>
      </p:sp>
      <p:sp>
        <p:nvSpPr>
          <p:cNvPr id="643122" name="AutoShape 50"/>
          <p:cNvSpPr>
            <a:spLocks noChangeArrowheads="1"/>
          </p:cNvSpPr>
          <p:nvPr/>
        </p:nvSpPr>
        <p:spPr bwMode="auto">
          <a:xfrm>
            <a:off x="5080000" y="2514600"/>
            <a:ext cx="271463" cy="228600"/>
          </a:xfrm>
          <a:prstGeom prst="diamond">
            <a:avLst/>
          </a:prstGeom>
          <a:solidFill>
            <a:srgbClr val="FFFF00"/>
          </a:solidFill>
          <a:ln w="9525">
            <a:solidFill>
              <a:srgbClr val="FFFF00"/>
            </a:solidFill>
            <a:miter lim="800000"/>
            <a:headEnd/>
            <a:tailEnd/>
          </a:ln>
          <a:effectLst/>
        </p:spPr>
        <p:txBody>
          <a:bodyPr wrap="none" anchor="ctr"/>
          <a:lstStyle/>
          <a:p>
            <a:endParaRPr lang="en-US"/>
          </a:p>
        </p:txBody>
      </p:sp>
      <p:sp>
        <p:nvSpPr>
          <p:cNvPr id="643123" name="AutoShape 51"/>
          <p:cNvSpPr>
            <a:spLocks noChangeArrowheads="1"/>
          </p:cNvSpPr>
          <p:nvPr/>
        </p:nvSpPr>
        <p:spPr bwMode="auto">
          <a:xfrm>
            <a:off x="6923088" y="2362200"/>
            <a:ext cx="271462" cy="228600"/>
          </a:xfrm>
          <a:prstGeom prst="diamond">
            <a:avLst/>
          </a:prstGeom>
          <a:solidFill>
            <a:srgbClr val="FFFF00"/>
          </a:solidFill>
          <a:ln w="9525">
            <a:solidFill>
              <a:srgbClr val="FFFF00"/>
            </a:solidFill>
            <a:miter lim="800000"/>
            <a:headEnd/>
            <a:tailEnd/>
          </a:ln>
          <a:effectLst/>
        </p:spPr>
        <p:txBody>
          <a:bodyPr wrap="none" anchor="ctr"/>
          <a:lstStyle/>
          <a:p>
            <a:endParaRPr lang="en-US"/>
          </a:p>
        </p:txBody>
      </p:sp>
      <p:sp>
        <p:nvSpPr>
          <p:cNvPr id="643126" name="Oval 54"/>
          <p:cNvSpPr>
            <a:spLocks noChangeArrowheads="1"/>
          </p:cNvSpPr>
          <p:nvPr/>
        </p:nvSpPr>
        <p:spPr bwMode="auto">
          <a:xfrm>
            <a:off x="271463" y="5988050"/>
            <a:ext cx="203200" cy="2286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643127" name="Oval 55"/>
          <p:cNvSpPr>
            <a:spLocks noChangeArrowheads="1"/>
          </p:cNvSpPr>
          <p:nvPr/>
        </p:nvSpPr>
        <p:spPr bwMode="auto">
          <a:xfrm>
            <a:off x="1016000" y="6007100"/>
            <a:ext cx="203200" cy="2286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643128" name="Line 56"/>
          <p:cNvSpPr>
            <a:spLocks noChangeShapeType="1"/>
          </p:cNvSpPr>
          <p:nvPr/>
        </p:nvSpPr>
        <p:spPr bwMode="auto">
          <a:xfrm>
            <a:off x="377825" y="6127750"/>
            <a:ext cx="746125" cy="0"/>
          </a:xfrm>
          <a:prstGeom prst="line">
            <a:avLst/>
          </a:prstGeom>
          <a:noFill/>
          <a:ln w="28575">
            <a:solidFill>
              <a:srgbClr val="FF3300"/>
            </a:solidFill>
            <a:round/>
            <a:headEnd/>
            <a:tailEnd/>
          </a:ln>
          <a:effectLst/>
        </p:spPr>
        <p:txBody>
          <a:bodyPr/>
          <a:lstStyle/>
          <a:p>
            <a:endParaRPr lang="en-US"/>
          </a:p>
        </p:txBody>
      </p:sp>
      <p:sp>
        <p:nvSpPr>
          <p:cNvPr id="643129" name="Text Box 57"/>
          <p:cNvSpPr txBox="1">
            <a:spLocks noChangeArrowheads="1"/>
          </p:cNvSpPr>
          <p:nvPr/>
        </p:nvSpPr>
        <p:spPr bwMode="auto">
          <a:xfrm>
            <a:off x="1287463" y="5991225"/>
            <a:ext cx="1692275" cy="336550"/>
          </a:xfrm>
          <a:prstGeom prst="rect">
            <a:avLst/>
          </a:prstGeom>
          <a:noFill/>
          <a:ln w="9525">
            <a:noFill/>
            <a:miter lim="800000"/>
            <a:headEnd/>
            <a:tailEnd/>
          </a:ln>
          <a:effectLst/>
        </p:spPr>
        <p:txBody>
          <a:bodyPr>
            <a:spAutoFit/>
          </a:bodyPr>
          <a:lstStyle/>
          <a:p>
            <a:pPr algn="l">
              <a:spcBef>
                <a:spcPct val="50000"/>
              </a:spcBef>
            </a:pPr>
            <a:r>
              <a:rPr lang="en-US" sz="1600" b="1">
                <a:solidFill>
                  <a:srgbClr val="FF3300"/>
                </a:solidFill>
              </a:rPr>
              <a:t>0.12% CHX</a:t>
            </a:r>
          </a:p>
        </p:txBody>
      </p:sp>
      <p:sp>
        <p:nvSpPr>
          <p:cNvPr id="643130" name="Rectangle 58"/>
          <p:cNvSpPr>
            <a:spLocks noChangeArrowheads="1"/>
          </p:cNvSpPr>
          <p:nvPr/>
        </p:nvSpPr>
        <p:spPr bwMode="auto">
          <a:xfrm>
            <a:off x="271463" y="6400800"/>
            <a:ext cx="203200" cy="228600"/>
          </a:xfrm>
          <a:prstGeom prst="rect">
            <a:avLst/>
          </a:prstGeom>
          <a:noFill/>
          <a:ln w="38100">
            <a:solidFill>
              <a:srgbClr val="66FFFF"/>
            </a:solidFill>
            <a:miter lim="800000"/>
            <a:headEnd/>
            <a:tailEnd/>
          </a:ln>
          <a:effectLst/>
        </p:spPr>
        <p:txBody>
          <a:bodyPr wrap="none" anchor="ctr"/>
          <a:lstStyle/>
          <a:p>
            <a:endParaRPr lang="en-US"/>
          </a:p>
        </p:txBody>
      </p:sp>
      <p:sp>
        <p:nvSpPr>
          <p:cNvPr id="643131" name="Rectangle 59"/>
          <p:cNvSpPr>
            <a:spLocks noChangeArrowheads="1"/>
          </p:cNvSpPr>
          <p:nvPr/>
        </p:nvSpPr>
        <p:spPr bwMode="auto">
          <a:xfrm>
            <a:off x="1016000" y="6400800"/>
            <a:ext cx="203200" cy="228600"/>
          </a:xfrm>
          <a:prstGeom prst="rect">
            <a:avLst/>
          </a:prstGeom>
          <a:noFill/>
          <a:ln w="38100">
            <a:solidFill>
              <a:srgbClr val="66FFFF"/>
            </a:solidFill>
            <a:miter lim="800000"/>
            <a:headEnd/>
            <a:tailEnd/>
          </a:ln>
          <a:effectLst/>
        </p:spPr>
        <p:txBody>
          <a:bodyPr wrap="none" anchor="ctr"/>
          <a:lstStyle/>
          <a:p>
            <a:endParaRPr lang="en-US"/>
          </a:p>
        </p:txBody>
      </p:sp>
      <p:sp>
        <p:nvSpPr>
          <p:cNvPr id="643132" name="Line 60"/>
          <p:cNvSpPr>
            <a:spLocks noChangeShapeType="1"/>
          </p:cNvSpPr>
          <p:nvPr/>
        </p:nvSpPr>
        <p:spPr bwMode="auto">
          <a:xfrm>
            <a:off x="246063" y="6477000"/>
            <a:ext cx="933450" cy="0"/>
          </a:xfrm>
          <a:prstGeom prst="line">
            <a:avLst/>
          </a:prstGeom>
          <a:noFill/>
          <a:ln w="28575">
            <a:solidFill>
              <a:srgbClr val="66FFFF"/>
            </a:solidFill>
            <a:prstDash val="dashDot"/>
            <a:round/>
            <a:headEnd/>
            <a:tailEnd/>
          </a:ln>
          <a:effectLst/>
        </p:spPr>
        <p:txBody>
          <a:bodyPr/>
          <a:lstStyle/>
          <a:p>
            <a:endParaRPr lang="en-US"/>
          </a:p>
        </p:txBody>
      </p:sp>
      <p:sp>
        <p:nvSpPr>
          <p:cNvPr id="643133" name="Text Box 61"/>
          <p:cNvSpPr txBox="1">
            <a:spLocks noChangeArrowheads="1"/>
          </p:cNvSpPr>
          <p:nvPr/>
        </p:nvSpPr>
        <p:spPr bwMode="auto">
          <a:xfrm>
            <a:off x="1233488" y="6353175"/>
            <a:ext cx="1490662" cy="336550"/>
          </a:xfrm>
          <a:prstGeom prst="rect">
            <a:avLst/>
          </a:prstGeom>
          <a:noFill/>
          <a:ln w="9525">
            <a:noFill/>
            <a:miter lim="800000"/>
            <a:headEnd/>
            <a:tailEnd/>
          </a:ln>
          <a:effectLst/>
        </p:spPr>
        <p:txBody>
          <a:bodyPr>
            <a:spAutoFit/>
          </a:bodyPr>
          <a:lstStyle/>
          <a:p>
            <a:pPr algn="l">
              <a:spcBef>
                <a:spcPct val="50000"/>
              </a:spcBef>
            </a:pPr>
            <a:r>
              <a:rPr lang="en-US" sz="1600" b="1">
                <a:solidFill>
                  <a:srgbClr val="66FFFF"/>
                </a:solidFill>
              </a:rPr>
              <a:t>Sanguinarine</a:t>
            </a:r>
          </a:p>
        </p:txBody>
      </p:sp>
      <p:sp>
        <p:nvSpPr>
          <p:cNvPr id="643134" name="Oval 62"/>
          <p:cNvSpPr>
            <a:spLocks noChangeArrowheads="1"/>
          </p:cNvSpPr>
          <p:nvPr/>
        </p:nvSpPr>
        <p:spPr bwMode="auto">
          <a:xfrm>
            <a:off x="2844800" y="6022975"/>
            <a:ext cx="203200" cy="244475"/>
          </a:xfrm>
          <a:prstGeom prst="ellipse">
            <a:avLst/>
          </a:prstGeom>
          <a:noFill/>
          <a:ln w="28575">
            <a:solidFill>
              <a:srgbClr val="FF9900"/>
            </a:solidFill>
            <a:round/>
            <a:headEnd/>
            <a:tailEnd/>
          </a:ln>
          <a:effectLst/>
        </p:spPr>
        <p:txBody>
          <a:bodyPr wrap="none" anchor="ctr"/>
          <a:lstStyle/>
          <a:p>
            <a:endParaRPr lang="en-US"/>
          </a:p>
        </p:txBody>
      </p:sp>
      <p:sp>
        <p:nvSpPr>
          <p:cNvPr id="643135" name="Oval 63"/>
          <p:cNvSpPr>
            <a:spLocks noChangeArrowheads="1"/>
          </p:cNvSpPr>
          <p:nvPr/>
        </p:nvSpPr>
        <p:spPr bwMode="auto">
          <a:xfrm>
            <a:off x="3522663" y="6022975"/>
            <a:ext cx="203200" cy="244475"/>
          </a:xfrm>
          <a:prstGeom prst="ellipse">
            <a:avLst/>
          </a:prstGeom>
          <a:noFill/>
          <a:ln w="28575">
            <a:solidFill>
              <a:srgbClr val="FF9900"/>
            </a:solidFill>
            <a:round/>
            <a:headEnd/>
            <a:tailEnd/>
          </a:ln>
          <a:effectLst/>
        </p:spPr>
        <p:txBody>
          <a:bodyPr wrap="none" anchor="ctr"/>
          <a:lstStyle/>
          <a:p>
            <a:endParaRPr lang="en-US"/>
          </a:p>
        </p:txBody>
      </p:sp>
      <p:sp>
        <p:nvSpPr>
          <p:cNvPr id="643136" name="Line 64"/>
          <p:cNvSpPr>
            <a:spLocks noChangeShapeType="1"/>
          </p:cNvSpPr>
          <p:nvPr/>
        </p:nvSpPr>
        <p:spPr bwMode="auto">
          <a:xfrm>
            <a:off x="2844800" y="6172200"/>
            <a:ext cx="881063" cy="0"/>
          </a:xfrm>
          <a:prstGeom prst="line">
            <a:avLst/>
          </a:prstGeom>
          <a:noFill/>
          <a:ln w="28575">
            <a:solidFill>
              <a:srgbClr val="FF9900"/>
            </a:solidFill>
            <a:prstDash val="dashDot"/>
            <a:round/>
            <a:headEnd/>
            <a:tailEnd/>
          </a:ln>
          <a:effectLst/>
        </p:spPr>
        <p:txBody>
          <a:bodyPr/>
          <a:lstStyle/>
          <a:p>
            <a:endParaRPr lang="en-US"/>
          </a:p>
        </p:txBody>
      </p:sp>
      <p:sp>
        <p:nvSpPr>
          <p:cNvPr id="643137" name="Text Box 65"/>
          <p:cNvSpPr txBox="1">
            <a:spLocks noChangeArrowheads="1"/>
          </p:cNvSpPr>
          <p:nvPr/>
        </p:nvSpPr>
        <p:spPr bwMode="auto">
          <a:xfrm>
            <a:off x="3792538" y="5995988"/>
            <a:ext cx="1490662" cy="336550"/>
          </a:xfrm>
          <a:prstGeom prst="rect">
            <a:avLst/>
          </a:prstGeom>
          <a:noFill/>
          <a:ln w="9525">
            <a:noFill/>
            <a:miter lim="800000"/>
            <a:headEnd/>
            <a:tailEnd/>
          </a:ln>
          <a:effectLst/>
        </p:spPr>
        <p:txBody>
          <a:bodyPr>
            <a:spAutoFit/>
          </a:bodyPr>
          <a:lstStyle/>
          <a:p>
            <a:pPr algn="l">
              <a:spcBef>
                <a:spcPct val="50000"/>
              </a:spcBef>
            </a:pPr>
            <a:r>
              <a:rPr lang="en-US" sz="1600" b="1">
                <a:solidFill>
                  <a:srgbClr val="FF9900"/>
                </a:solidFill>
              </a:rPr>
              <a:t>0.075% CPC</a:t>
            </a:r>
          </a:p>
        </p:txBody>
      </p:sp>
      <p:sp>
        <p:nvSpPr>
          <p:cNvPr id="643138" name="AutoShape 66"/>
          <p:cNvSpPr>
            <a:spLocks noChangeArrowheads="1"/>
          </p:cNvSpPr>
          <p:nvPr/>
        </p:nvSpPr>
        <p:spPr bwMode="auto">
          <a:xfrm>
            <a:off x="2801938" y="6400800"/>
            <a:ext cx="271462" cy="228600"/>
          </a:xfrm>
          <a:prstGeom prst="diamond">
            <a:avLst/>
          </a:prstGeom>
          <a:solidFill>
            <a:srgbClr val="FFFF00"/>
          </a:solidFill>
          <a:ln w="9525">
            <a:solidFill>
              <a:srgbClr val="FFFF00"/>
            </a:solidFill>
            <a:miter lim="800000"/>
            <a:headEnd/>
            <a:tailEnd/>
          </a:ln>
          <a:effectLst/>
        </p:spPr>
        <p:txBody>
          <a:bodyPr wrap="none" anchor="ctr"/>
          <a:lstStyle/>
          <a:p>
            <a:endParaRPr lang="en-US"/>
          </a:p>
        </p:txBody>
      </p:sp>
      <p:sp>
        <p:nvSpPr>
          <p:cNvPr id="643139" name="AutoShape 67"/>
          <p:cNvSpPr>
            <a:spLocks noChangeArrowheads="1"/>
          </p:cNvSpPr>
          <p:nvPr/>
        </p:nvSpPr>
        <p:spPr bwMode="auto">
          <a:xfrm>
            <a:off x="3497263" y="6400800"/>
            <a:ext cx="269875" cy="228600"/>
          </a:xfrm>
          <a:prstGeom prst="diamond">
            <a:avLst/>
          </a:prstGeom>
          <a:solidFill>
            <a:srgbClr val="FFFF00"/>
          </a:solidFill>
          <a:ln w="9525">
            <a:solidFill>
              <a:srgbClr val="FFFF00"/>
            </a:solidFill>
            <a:miter lim="800000"/>
            <a:headEnd/>
            <a:tailEnd/>
          </a:ln>
          <a:effectLst/>
        </p:spPr>
        <p:txBody>
          <a:bodyPr wrap="none" anchor="ctr"/>
          <a:lstStyle/>
          <a:p>
            <a:endParaRPr lang="en-US"/>
          </a:p>
        </p:txBody>
      </p:sp>
      <p:sp>
        <p:nvSpPr>
          <p:cNvPr id="643140" name="Line 68"/>
          <p:cNvSpPr>
            <a:spLocks noChangeShapeType="1"/>
          </p:cNvSpPr>
          <p:nvPr/>
        </p:nvSpPr>
        <p:spPr bwMode="auto">
          <a:xfrm>
            <a:off x="2844800" y="6553200"/>
            <a:ext cx="881063" cy="0"/>
          </a:xfrm>
          <a:prstGeom prst="line">
            <a:avLst/>
          </a:prstGeom>
          <a:noFill/>
          <a:ln w="28575">
            <a:solidFill>
              <a:srgbClr val="FFFF00"/>
            </a:solidFill>
            <a:round/>
            <a:headEnd/>
            <a:tailEnd/>
          </a:ln>
          <a:effectLst/>
        </p:spPr>
        <p:txBody>
          <a:bodyPr/>
          <a:lstStyle/>
          <a:p>
            <a:endParaRPr lang="en-US"/>
          </a:p>
        </p:txBody>
      </p:sp>
      <p:sp>
        <p:nvSpPr>
          <p:cNvPr id="643141" name="Text Box 69"/>
          <p:cNvSpPr txBox="1">
            <a:spLocks noChangeArrowheads="1"/>
          </p:cNvSpPr>
          <p:nvPr/>
        </p:nvSpPr>
        <p:spPr bwMode="auto">
          <a:xfrm>
            <a:off x="3883025" y="6372225"/>
            <a:ext cx="1084263" cy="336550"/>
          </a:xfrm>
          <a:prstGeom prst="rect">
            <a:avLst/>
          </a:prstGeom>
          <a:noFill/>
          <a:ln w="9525">
            <a:noFill/>
            <a:miter lim="800000"/>
            <a:headEnd/>
            <a:tailEnd/>
          </a:ln>
          <a:effectLst/>
        </p:spPr>
        <p:txBody>
          <a:bodyPr>
            <a:spAutoFit/>
          </a:bodyPr>
          <a:lstStyle/>
          <a:p>
            <a:pPr algn="l">
              <a:spcBef>
                <a:spcPct val="50000"/>
              </a:spcBef>
            </a:pPr>
            <a:r>
              <a:rPr lang="en-US" sz="1600" b="1">
                <a:solidFill>
                  <a:srgbClr val="FFFF00"/>
                </a:solidFill>
              </a:rPr>
              <a:t>Placebo</a:t>
            </a:r>
          </a:p>
        </p:txBody>
      </p:sp>
      <p:sp>
        <p:nvSpPr>
          <p:cNvPr id="643142" name="Rectangle 70"/>
          <p:cNvSpPr>
            <a:spLocks noChangeArrowheads="1"/>
          </p:cNvSpPr>
          <p:nvPr/>
        </p:nvSpPr>
        <p:spPr bwMode="auto">
          <a:xfrm>
            <a:off x="5351463" y="6400800"/>
            <a:ext cx="203200" cy="2286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643143" name="Rectangle 71"/>
          <p:cNvSpPr>
            <a:spLocks noChangeArrowheads="1"/>
          </p:cNvSpPr>
          <p:nvPr/>
        </p:nvSpPr>
        <p:spPr bwMode="auto">
          <a:xfrm>
            <a:off x="6164263" y="6400800"/>
            <a:ext cx="203200" cy="2286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643144" name="Line 72"/>
          <p:cNvSpPr>
            <a:spLocks noChangeShapeType="1"/>
          </p:cNvSpPr>
          <p:nvPr/>
        </p:nvSpPr>
        <p:spPr bwMode="auto">
          <a:xfrm>
            <a:off x="5351463" y="6553200"/>
            <a:ext cx="947737" cy="0"/>
          </a:xfrm>
          <a:prstGeom prst="line">
            <a:avLst/>
          </a:prstGeom>
          <a:noFill/>
          <a:ln w="28575">
            <a:solidFill>
              <a:srgbClr val="FF3300"/>
            </a:solidFill>
            <a:round/>
            <a:headEnd/>
            <a:tailEnd/>
          </a:ln>
          <a:effectLst/>
        </p:spPr>
        <p:txBody>
          <a:bodyPr/>
          <a:lstStyle/>
          <a:p>
            <a:endParaRPr lang="en-US"/>
          </a:p>
        </p:txBody>
      </p:sp>
      <p:sp>
        <p:nvSpPr>
          <p:cNvPr id="643145" name="Text Box 73"/>
          <p:cNvSpPr txBox="1">
            <a:spLocks noChangeArrowheads="1"/>
          </p:cNvSpPr>
          <p:nvPr/>
        </p:nvSpPr>
        <p:spPr bwMode="auto">
          <a:xfrm>
            <a:off x="6434138" y="6369050"/>
            <a:ext cx="1287462" cy="336550"/>
          </a:xfrm>
          <a:prstGeom prst="rect">
            <a:avLst/>
          </a:prstGeom>
          <a:noFill/>
          <a:ln w="9525">
            <a:noFill/>
            <a:miter lim="800000"/>
            <a:headEnd/>
            <a:tailEnd/>
          </a:ln>
          <a:effectLst/>
        </p:spPr>
        <p:txBody>
          <a:bodyPr>
            <a:spAutoFit/>
          </a:bodyPr>
          <a:lstStyle/>
          <a:p>
            <a:pPr algn="l">
              <a:spcBef>
                <a:spcPct val="50000"/>
              </a:spcBef>
            </a:pPr>
            <a:r>
              <a:rPr lang="en-US" sz="1600" b="1">
                <a:solidFill>
                  <a:srgbClr val="FF3300"/>
                </a:solidFill>
              </a:rPr>
              <a:t>Listerine</a:t>
            </a:r>
          </a:p>
        </p:txBody>
      </p:sp>
      <p:sp>
        <p:nvSpPr>
          <p:cNvPr id="643146" name="Line 74"/>
          <p:cNvSpPr>
            <a:spLocks noChangeShapeType="1"/>
          </p:cNvSpPr>
          <p:nvPr/>
        </p:nvSpPr>
        <p:spPr bwMode="auto">
          <a:xfrm flipV="1">
            <a:off x="1557338" y="3581400"/>
            <a:ext cx="1693862" cy="1676400"/>
          </a:xfrm>
          <a:prstGeom prst="line">
            <a:avLst/>
          </a:prstGeom>
          <a:noFill/>
          <a:ln w="28575">
            <a:solidFill>
              <a:srgbClr val="00FFFF"/>
            </a:solidFill>
            <a:round/>
            <a:headEnd/>
            <a:tailEnd/>
          </a:ln>
          <a:effectLst/>
        </p:spPr>
        <p:txBody>
          <a:bodyPr/>
          <a:lstStyle/>
          <a:p>
            <a:endParaRPr lang="en-US"/>
          </a:p>
        </p:txBody>
      </p:sp>
      <p:sp>
        <p:nvSpPr>
          <p:cNvPr id="643147" name="Line 75"/>
          <p:cNvSpPr>
            <a:spLocks noChangeShapeType="1"/>
          </p:cNvSpPr>
          <p:nvPr/>
        </p:nvSpPr>
        <p:spPr bwMode="auto">
          <a:xfrm flipV="1">
            <a:off x="1490663" y="3124200"/>
            <a:ext cx="1760537" cy="2209800"/>
          </a:xfrm>
          <a:prstGeom prst="line">
            <a:avLst/>
          </a:prstGeom>
          <a:noFill/>
          <a:ln w="28575">
            <a:solidFill>
              <a:srgbClr val="FF9900"/>
            </a:solidFill>
            <a:round/>
            <a:headEnd/>
            <a:tailEnd/>
          </a:ln>
          <a:effectLst/>
        </p:spPr>
        <p:txBody>
          <a:bodyPr/>
          <a:lstStyle/>
          <a:p>
            <a:endParaRPr lang="en-US"/>
          </a:p>
        </p:txBody>
      </p:sp>
      <p:sp>
        <p:nvSpPr>
          <p:cNvPr id="643148" name="Line 76"/>
          <p:cNvSpPr>
            <a:spLocks noChangeShapeType="1"/>
          </p:cNvSpPr>
          <p:nvPr/>
        </p:nvSpPr>
        <p:spPr bwMode="auto">
          <a:xfrm flipV="1">
            <a:off x="1490663" y="2819400"/>
            <a:ext cx="1760537" cy="2438400"/>
          </a:xfrm>
          <a:prstGeom prst="line">
            <a:avLst/>
          </a:prstGeom>
          <a:noFill/>
          <a:ln w="28575">
            <a:solidFill>
              <a:srgbClr val="FFFF00"/>
            </a:solidFill>
            <a:round/>
            <a:headEnd/>
            <a:tailEnd/>
          </a:ln>
          <a:effectLst/>
        </p:spPr>
        <p:txBody>
          <a:bodyPr/>
          <a:lstStyle/>
          <a:p>
            <a:endParaRPr lang="en-US"/>
          </a:p>
        </p:txBody>
      </p:sp>
      <p:sp>
        <p:nvSpPr>
          <p:cNvPr id="643149" name="Line 77"/>
          <p:cNvSpPr>
            <a:spLocks noChangeShapeType="1"/>
          </p:cNvSpPr>
          <p:nvPr/>
        </p:nvSpPr>
        <p:spPr bwMode="auto">
          <a:xfrm flipV="1">
            <a:off x="3276600" y="2514600"/>
            <a:ext cx="3886200" cy="304800"/>
          </a:xfrm>
          <a:prstGeom prst="line">
            <a:avLst/>
          </a:prstGeom>
          <a:noFill/>
          <a:ln w="38100">
            <a:solidFill>
              <a:srgbClr val="FFFF00"/>
            </a:solidFill>
            <a:round/>
            <a:headEnd/>
            <a:tailEnd/>
          </a:ln>
          <a:effectLst/>
        </p:spPr>
        <p:txBody>
          <a:bodyPr/>
          <a:lstStyle/>
          <a:p>
            <a:endParaRPr lang="en-US"/>
          </a:p>
        </p:txBody>
      </p:sp>
      <p:sp>
        <p:nvSpPr>
          <p:cNvPr id="643150" name="Text Box 78"/>
          <p:cNvSpPr txBox="1">
            <a:spLocks noChangeArrowheads="1"/>
          </p:cNvSpPr>
          <p:nvPr/>
        </p:nvSpPr>
        <p:spPr bwMode="auto">
          <a:xfrm>
            <a:off x="2133600" y="1309688"/>
            <a:ext cx="4800600" cy="366712"/>
          </a:xfrm>
          <a:prstGeom prst="rect">
            <a:avLst/>
          </a:prstGeom>
          <a:noFill/>
          <a:ln w="9525">
            <a:noFill/>
            <a:miter lim="800000"/>
            <a:headEnd/>
            <a:tailEnd/>
          </a:ln>
          <a:effectLst/>
        </p:spPr>
        <p:txBody>
          <a:bodyPr>
            <a:spAutoFit/>
          </a:bodyPr>
          <a:lstStyle/>
          <a:p>
            <a:pPr>
              <a:spcBef>
                <a:spcPct val="50000"/>
              </a:spcBef>
            </a:pPr>
            <a:r>
              <a:rPr lang="en-US" b="1" i="1"/>
              <a:t>Lang and Brecx, JPR 1986</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Rot="1" noChangeArrowheads="1"/>
          </p:cNvSpPr>
          <p:nvPr>
            <p:ph type="title"/>
          </p:nvPr>
        </p:nvSpPr>
        <p:spPr>
          <a:xfrm>
            <a:off x="203200" y="228600"/>
            <a:ext cx="8737600" cy="1066800"/>
          </a:xfrm>
        </p:spPr>
        <p:txBody>
          <a:bodyPr/>
          <a:lstStyle/>
          <a:p>
            <a:r>
              <a:rPr lang="en-US"/>
              <a:t>Gingival Index</a:t>
            </a:r>
          </a:p>
        </p:txBody>
      </p:sp>
      <p:sp>
        <p:nvSpPr>
          <p:cNvPr id="644099" name="Text Box 3"/>
          <p:cNvSpPr txBox="1">
            <a:spLocks noChangeArrowheads="1"/>
          </p:cNvSpPr>
          <p:nvPr/>
        </p:nvSpPr>
        <p:spPr bwMode="auto">
          <a:xfrm>
            <a:off x="4132263" y="1371600"/>
            <a:ext cx="609600" cy="366713"/>
          </a:xfrm>
          <a:prstGeom prst="rect">
            <a:avLst/>
          </a:prstGeom>
          <a:noFill/>
          <a:ln w="9525">
            <a:noFill/>
            <a:miter lim="800000"/>
            <a:headEnd/>
            <a:tailEnd/>
          </a:ln>
          <a:effectLst/>
        </p:spPr>
        <p:txBody>
          <a:bodyPr>
            <a:spAutoFit/>
          </a:bodyPr>
          <a:lstStyle/>
          <a:p>
            <a:pPr algn="l">
              <a:spcBef>
                <a:spcPct val="50000"/>
              </a:spcBef>
            </a:pPr>
            <a:endParaRPr lang="en-US" b="1"/>
          </a:p>
        </p:txBody>
      </p:sp>
      <p:sp>
        <p:nvSpPr>
          <p:cNvPr id="644100" name="Line 4"/>
          <p:cNvSpPr>
            <a:spLocks noChangeShapeType="1"/>
          </p:cNvSpPr>
          <p:nvPr/>
        </p:nvSpPr>
        <p:spPr bwMode="auto">
          <a:xfrm>
            <a:off x="1084263" y="1752600"/>
            <a:ext cx="0" cy="3733800"/>
          </a:xfrm>
          <a:prstGeom prst="line">
            <a:avLst/>
          </a:prstGeom>
          <a:noFill/>
          <a:ln w="28575">
            <a:solidFill>
              <a:srgbClr val="66FF33"/>
            </a:solidFill>
            <a:round/>
            <a:headEnd/>
            <a:tailEnd/>
          </a:ln>
          <a:effectLst/>
        </p:spPr>
        <p:txBody>
          <a:bodyPr/>
          <a:lstStyle/>
          <a:p>
            <a:endParaRPr lang="en-US"/>
          </a:p>
        </p:txBody>
      </p:sp>
      <p:sp>
        <p:nvSpPr>
          <p:cNvPr id="644101" name="Line 5"/>
          <p:cNvSpPr>
            <a:spLocks noChangeShapeType="1"/>
          </p:cNvSpPr>
          <p:nvPr/>
        </p:nvSpPr>
        <p:spPr bwMode="auto">
          <a:xfrm>
            <a:off x="1084263" y="5486400"/>
            <a:ext cx="6908800" cy="0"/>
          </a:xfrm>
          <a:prstGeom prst="line">
            <a:avLst/>
          </a:prstGeom>
          <a:noFill/>
          <a:ln w="28575">
            <a:solidFill>
              <a:srgbClr val="66FF33"/>
            </a:solidFill>
            <a:round/>
            <a:headEnd/>
            <a:tailEnd/>
          </a:ln>
          <a:effectLst/>
        </p:spPr>
        <p:txBody>
          <a:bodyPr/>
          <a:lstStyle/>
          <a:p>
            <a:endParaRPr lang="en-US"/>
          </a:p>
        </p:txBody>
      </p:sp>
      <p:sp>
        <p:nvSpPr>
          <p:cNvPr id="644102" name="Text Box 6"/>
          <p:cNvSpPr txBox="1">
            <a:spLocks noChangeArrowheads="1"/>
          </p:cNvSpPr>
          <p:nvPr/>
        </p:nvSpPr>
        <p:spPr bwMode="auto">
          <a:xfrm>
            <a:off x="744538" y="5226050"/>
            <a:ext cx="406400" cy="366713"/>
          </a:xfrm>
          <a:prstGeom prst="rect">
            <a:avLst/>
          </a:prstGeom>
          <a:noFill/>
          <a:ln w="9525">
            <a:noFill/>
            <a:miter lim="800000"/>
            <a:headEnd/>
            <a:tailEnd/>
          </a:ln>
          <a:effectLst/>
        </p:spPr>
        <p:txBody>
          <a:bodyPr>
            <a:spAutoFit/>
          </a:bodyPr>
          <a:lstStyle/>
          <a:p>
            <a:pPr algn="l">
              <a:spcBef>
                <a:spcPct val="50000"/>
              </a:spcBef>
            </a:pPr>
            <a:r>
              <a:rPr lang="en-US" b="1"/>
              <a:t>0</a:t>
            </a:r>
          </a:p>
        </p:txBody>
      </p:sp>
      <p:sp>
        <p:nvSpPr>
          <p:cNvPr id="644103" name="Line 7"/>
          <p:cNvSpPr>
            <a:spLocks noChangeShapeType="1"/>
          </p:cNvSpPr>
          <p:nvPr/>
        </p:nvSpPr>
        <p:spPr bwMode="auto">
          <a:xfrm>
            <a:off x="1016000" y="1752600"/>
            <a:ext cx="134938" cy="0"/>
          </a:xfrm>
          <a:prstGeom prst="line">
            <a:avLst/>
          </a:prstGeom>
          <a:noFill/>
          <a:ln w="9525">
            <a:solidFill>
              <a:srgbClr val="66FF33"/>
            </a:solidFill>
            <a:round/>
            <a:headEnd/>
            <a:tailEnd/>
          </a:ln>
          <a:effectLst/>
        </p:spPr>
        <p:txBody>
          <a:bodyPr/>
          <a:lstStyle/>
          <a:p>
            <a:endParaRPr lang="en-US"/>
          </a:p>
        </p:txBody>
      </p:sp>
      <p:sp>
        <p:nvSpPr>
          <p:cNvPr id="644104" name="Line 8"/>
          <p:cNvSpPr>
            <a:spLocks noChangeShapeType="1"/>
          </p:cNvSpPr>
          <p:nvPr/>
        </p:nvSpPr>
        <p:spPr bwMode="auto">
          <a:xfrm>
            <a:off x="1016000" y="3581400"/>
            <a:ext cx="134938" cy="0"/>
          </a:xfrm>
          <a:prstGeom prst="line">
            <a:avLst/>
          </a:prstGeom>
          <a:noFill/>
          <a:ln w="9525">
            <a:solidFill>
              <a:srgbClr val="66FF33"/>
            </a:solidFill>
            <a:round/>
            <a:headEnd/>
            <a:tailEnd/>
          </a:ln>
          <a:effectLst/>
        </p:spPr>
        <p:txBody>
          <a:bodyPr/>
          <a:lstStyle/>
          <a:p>
            <a:endParaRPr lang="en-US"/>
          </a:p>
        </p:txBody>
      </p:sp>
      <p:sp>
        <p:nvSpPr>
          <p:cNvPr id="644105" name="Text Box 9"/>
          <p:cNvSpPr txBox="1">
            <a:spLocks noChangeArrowheads="1"/>
          </p:cNvSpPr>
          <p:nvPr/>
        </p:nvSpPr>
        <p:spPr bwMode="auto">
          <a:xfrm>
            <a:off x="787400" y="3367088"/>
            <a:ext cx="474663" cy="366712"/>
          </a:xfrm>
          <a:prstGeom prst="rect">
            <a:avLst/>
          </a:prstGeom>
          <a:noFill/>
          <a:ln w="9525">
            <a:noFill/>
            <a:miter lim="800000"/>
            <a:headEnd/>
            <a:tailEnd/>
          </a:ln>
          <a:effectLst/>
        </p:spPr>
        <p:txBody>
          <a:bodyPr>
            <a:spAutoFit/>
          </a:bodyPr>
          <a:lstStyle/>
          <a:p>
            <a:pPr algn="l">
              <a:spcBef>
                <a:spcPct val="50000"/>
              </a:spcBef>
            </a:pPr>
            <a:r>
              <a:rPr lang="en-US" b="1"/>
              <a:t>1</a:t>
            </a:r>
          </a:p>
        </p:txBody>
      </p:sp>
      <p:sp>
        <p:nvSpPr>
          <p:cNvPr id="644106" name="Text Box 10"/>
          <p:cNvSpPr txBox="1">
            <a:spLocks noChangeArrowheads="1"/>
          </p:cNvSpPr>
          <p:nvPr/>
        </p:nvSpPr>
        <p:spPr bwMode="auto">
          <a:xfrm>
            <a:off x="744538" y="1522413"/>
            <a:ext cx="406400" cy="366712"/>
          </a:xfrm>
          <a:prstGeom prst="rect">
            <a:avLst/>
          </a:prstGeom>
          <a:noFill/>
          <a:ln w="9525">
            <a:noFill/>
            <a:miter lim="800000"/>
            <a:headEnd/>
            <a:tailEnd/>
          </a:ln>
          <a:effectLst/>
        </p:spPr>
        <p:txBody>
          <a:bodyPr>
            <a:spAutoFit/>
          </a:bodyPr>
          <a:lstStyle/>
          <a:p>
            <a:pPr algn="l">
              <a:spcBef>
                <a:spcPct val="50000"/>
              </a:spcBef>
            </a:pPr>
            <a:r>
              <a:rPr lang="en-US" b="1"/>
              <a:t>2</a:t>
            </a:r>
          </a:p>
        </p:txBody>
      </p:sp>
      <p:sp>
        <p:nvSpPr>
          <p:cNvPr id="644107" name="Line 11"/>
          <p:cNvSpPr>
            <a:spLocks noChangeShapeType="1"/>
          </p:cNvSpPr>
          <p:nvPr/>
        </p:nvSpPr>
        <p:spPr bwMode="auto">
          <a:xfrm>
            <a:off x="1490663" y="5410200"/>
            <a:ext cx="0" cy="152400"/>
          </a:xfrm>
          <a:prstGeom prst="line">
            <a:avLst/>
          </a:prstGeom>
          <a:noFill/>
          <a:ln w="9525">
            <a:solidFill>
              <a:srgbClr val="66FF33"/>
            </a:solidFill>
            <a:round/>
            <a:headEnd/>
            <a:tailEnd/>
          </a:ln>
          <a:effectLst/>
        </p:spPr>
        <p:txBody>
          <a:bodyPr/>
          <a:lstStyle/>
          <a:p>
            <a:endParaRPr lang="en-US"/>
          </a:p>
        </p:txBody>
      </p:sp>
      <p:sp>
        <p:nvSpPr>
          <p:cNvPr id="644108" name="Line 12"/>
          <p:cNvSpPr>
            <a:spLocks noChangeShapeType="1"/>
          </p:cNvSpPr>
          <p:nvPr/>
        </p:nvSpPr>
        <p:spPr bwMode="auto">
          <a:xfrm>
            <a:off x="2438400" y="5410200"/>
            <a:ext cx="0" cy="152400"/>
          </a:xfrm>
          <a:prstGeom prst="line">
            <a:avLst/>
          </a:prstGeom>
          <a:noFill/>
          <a:ln w="9525">
            <a:solidFill>
              <a:srgbClr val="66FF33"/>
            </a:solidFill>
            <a:round/>
            <a:headEnd/>
            <a:tailEnd/>
          </a:ln>
          <a:effectLst/>
        </p:spPr>
        <p:txBody>
          <a:bodyPr/>
          <a:lstStyle/>
          <a:p>
            <a:endParaRPr lang="en-US"/>
          </a:p>
        </p:txBody>
      </p:sp>
      <p:sp>
        <p:nvSpPr>
          <p:cNvPr id="644109" name="Line 13"/>
          <p:cNvSpPr>
            <a:spLocks noChangeShapeType="1"/>
          </p:cNvSpPr>
          <p:nvPr/>
        </p:nvSpPr>
        <p:spPr bwMode="auto">
          <a:xfrm>
            <a:off x="3386138" y="5410200"/>
            <a:ext cx="0" cy="152400"/>
          </a:xfrm>
          <a:prstGeom prst="line">
            <a:avLst/>
          </a:prstGeom>
          <a:noFill/>
          <a:ln w="9525">
            <a:solidFill>
              <a:srgbClr val="66FF33"/>
            </a:solidFill>
            <a:round/>
            <a:headEnd/>
            <a:tailEnd/>
          </a:ln>
          <a:effectLst/>
        </p:spPr>
        <p:txBody>
          <a:bodyPr/>
          <a:lstStyle/>
          <a:p>
            <a:endParaRPr lang="en-US"/>
          </a:p>
        </p:txBody>
      </p:sp>
      <p:sp>
        <p:nvSpPr>
          <p:cNvPr id="644110" name="Line 14"/>
          <p:cNvSpPr>
            <a:spLocks noChangeShapeType="1"/>
          </p:cNvSpPr>
          <p:nvPr/>
        </p:nvSpPr>
        <p:spPr bwMode="auto">
          <a:xfrm>
            <a:off x="5148263" y="5410200"/>
            <a:ext cx="0" cy="152400"/>
          </a:xfrm>
          <a:prstGeom prst="line">
            <a:avLst/>
          </a:prstGeom>
          <a:noFill/>
          <a:ln w="9525">
            <a:solidFill>
              <a:srgbClr val="66FF33"/>
            </a:solidFill>
            <a:round/>
            <a:headEnd/>
            <a:tailEnd/>
          </a:ln>
          <a:effectLst/>
        </p:spPr>
        <p:txBody>
          <a:bodyPr/>
          <a:lstStyle/>
          <a:p>
            <a:endParaRPr lang="en-US"/>
          </a:p>
        </p:txBody>
      </p:sp>
      <p:sp>
        <p:nvSpPr>
          <p:cNvPr id="644111" name="Line 15"/>
          <p:cNvSpPr>
            <a:spLocks noChangeShapeType="1"/>
          </p:cNvSpPr>
          <p:nvPr/>
        </p:nvSpPr>
        <p:spPr bwMode="auto">
          <a:xfrm>
            <a:off x="7981950" y="5410200"/>
            <a:ext cx="0" cy="152400"/>
          </a:xfrm>
          <a:prstGeom prst="line">
            <a:avLst/>
          </a:prstGeom>
          <a:noFill/>
          <a:ln w="9525">
            <a:solidFill>
              <a:srgbClr val="66FF33"/>
            </a:solidFill>
            <a:round/>
            <a:headEnd/>
            <a:tailEnd/>
          </a:ln>
          <a:effectLst/>
        </p:spPr>
        <p:txBody>
          <a:bodyPr/>
          <a:lstStyle/>
          <a:p>
            <a:endParaRPr lang="en-US"/>
          </a:p>
        </p:txBody>
      </p:sp>
      <p:sp>
        <p:nvSpPr>
          <p:cNvPr id="644112" name="Line 16"/>
          <p:cNvSpPr>
            <a:spLocks noChangeShapeType="1"/>
          </p:cNvSpPr>
          <p:nvPr/>
        </p:nvSpPr>
        <p:spPr bwMode="auto">
          <a:xfrm>
            <a:off x="4267200" y="5410200"/>
            <a:ext cx="0" cy="152400"/>
          </a:xfrm>
          <a:prstGeom prst="line">
            <a:avLst/>
          </a:prstGeom>
          <a:noFill/>
          <a:ln w="9525">
            <a:solidFill>
              <a:srgbClr val="66FF33"/>
            </a:solidFill>
            <a:round/>
            <a:headEnd/>
            <a:tailEnd/>
          </a:ln>
          <a:effectLst/>
        </p:spPr>
        <p:txBody>
          <a:bodyPr/>
          <a:lstStyle/>
          <a:p>
            <a:endParaRPr lang="en-US"/>
          </a:p>
        </p:txBody>
      </p:sp>
      <p:sp>
        <p:nvSpPr>
          <p:cNvPr id="644113" name="Line 17"/>
          <p:cNvSpPr>
            <a:spLocks noChangeShapeType="1"/>
          </p:cNvSpPr>
          <p:nvPr/>
        </p:nvSpPr>
        <p:spPr bwMode="auto">
          <a:xfrm>
            <a:off x="6027738" y="5410200"/>
            <a:ext cx="0" cy="152400"/>
          </a:xfrm>
          <a:prstGeom prst="line">
            <a:avLst/>
          </a:prstGeom>
          <a:noFill/>
          <a:ln w="9525">
            <a:solidFill>
              <a:srgbClr val="66FF33"/>
            </a:solidFill>
            <a:round/>
            <a:headEnd/>
            <a:tailEnd/>
          </a:ln>
          <a:effectLst/>
        </p:spPr>
        <p:txBody>
          <a:bodyPr/>
          <a:lstStyle/>
          <a:p>
            <a:endParaRPr lang="en-US"/>
          </a:p>
        </p:txBody>
      </p:sp>
      <p:sp>
        <p:nvSpPr>
          <p:cNvPr id="644114" name="Text Box 18"/>
          <p:cNvSpPr txBox="1">
            <a:spLocks noChangeArrowheads="1"/>
          </p:cNvSpPr>
          <p:nvPr/>
        </p:nvSpPr>
        <p:spPr bwMode="auto">
          <a:xfrm>
            <a:off x="1365250" y="5540375"/>
            <a:ext cx="542925" cy="366713"/>
          </a:xfrm>
          <a:prstGeom prst="rect">
            <a:avLst/>
          </a:prstGeom>
          <a:noFill/>
          <a:ln w="9525">
            <a:noFill/>
            <a:miter lim="800000"/>
            <a:headEnd/>
            <a:tailEnd/>
          </a:ln>
          <a:effectLst/>
        </p:spPr>
        <p:txBody>
          <a:bodyPr>
            <a:spAutoFit/>
          </a:bodyPr>
          <a:lstStyle/>
          <a:p>
            <a:pPr algn="l">
              <a:spcBef>
                <a:spcPct val="50000"/>
              </a:spcBef>
            </a:pPr>
            <a:r>
              <a:rPr lang="en-US" b="1"/>
              <a:t>0</a:t>
            </a:r>
          </a:p>
        </p:txBody>
      </p:sp>
      <p:sp>
        <p:nvSpPr>
          <p:cNvPr id="644115" name="Text Box 19"/>
          <p:cNvSpPr txBox="1">
            <a:spLocks noChangeArrowheads="1"/>
          </p:cNvSpPr>
          <p:nvPr/>
        </p:nvSpPr>
        <p:spPr bwMode="auto">
          <a:xfrm>
            <a:off x="3251200" y="5529263"/>
            <a:ext cx="474663" cy="366712"/>
          </a:xfrm>
          <a:prstGeom prst="rect">
            <a:avLst/>
          </a:prstGeom>
          <a:noFill/>
          <a:ln w="9525">
            <a:noFill/>
            <a:miter lim="800000"/>
            <a:headEnd/>
            <a:tailEnd/>
          </a:ln>
          <a:effectLst/>
        </p:spPr>
        <p:txBody>
          <a:bodyPr>
            <a:spAutoFit/>
          </a:bodyPr>
          <a:lstStyle/>
          <a:p>
            <a:pPr algn="l">
              <a:spcBef>
                <a:spcPct val="50000"/>
              </a:spcBef>
            </a:pPr>
            <a:r>
              <a:rPr lang="en-US" b="1"/>
              <a:t>7</a:t>
            </a:r>
          </a:p>
        </p:txBody>
      </p:sp>
      <p:sp>
        <p:nvSpPr>
          <p:cNvPr id="644116" name="Line 20"/>
          <p:cNvSpPr>
            <a:spLocks noChangeShapeType="1"/>
          </p:cNvSpPr>
          <p:nvPr/>
        </p:nvSpPr>
        <p:spPr bwMode="auto">
          <a:xfrm>
            <a:off x="6977063" y="5410200"/>
            <a:ext cx="0" cy="152400"/>
          </a:xfrm>
          <a:prstGeom prst="line">
            <a:avLst/>
          </a:prstGeom>
          <a:noFill/>
          <a:ln w="9525">
            <a:solidFill>
              <a:srgbClr val="66FF33"/>
            </a:solidFill>
            <a:round/>
            <a:headEnd/>
            <a:tailEnd/>
          </a:ln>
          <a:effectLst/>
        </p:spPr>
        <p:txBody>
          <a:bodyPr/>
          <a:lstStyle/>
          <a:p>
            <a:endParaRPr lang="en-US"/>
          </a:p>
        </p:txBody>
      </p:sp>
      <p:sp>
        <p:nvSpPr>
          <p:cNvPr id="644117" name="Text Box 21"/>
          <p:cNvSpPr txBox="1">
            <a:spLocks noChangeArrowheads="1"/>
          </p:cNvSpPr>
          <p:nvPr/>
        </p:nvSpPr>
        <p:spPr bwMode="auto">
          <a:xfrm>
            <a:off x="4919663" y="5530850"/>
            <a:ext cx="609600" cy="366713"/>
          </a:xfrm>
          <a:prstGeom prst="rect">
            <a:avLst/>
          </a:prstGeom>
          <a:noFill/>
          <a:ln w="9525">
            <a:noFill/>
            <a:miter lim="800000"/>
            <a:headEnd/>
            <a:tailEnd/>
          </a:ln>
          <a:effectLst/>
        </p:spPr>
        <p:txBody>
          <a:bodyPr>
            <a:spAutoFit/>
          </a:bodyPr>
          <a:lstStyle/>
          <a:p>
            <a:pPr algn="l">
              <a:spcBef>
                <a:spcPct val="50000"/>
              </a:spcBef>
            </a:pPr>
            <a:r>
              <a:rPr lang="en-US" b="1"/>
              <a:t>14</a:t>
            </a:r>
          </a:p>
        </p:txBody>
      </p:sp>
      <p:sp>
        <p:nvSpPr>
          <p:cNvPr id="644118" name="Text Box 22"/>
          <p:cNvSpPr txBox="1">
            <a:spLocks noChangeArrowheads="1"/>
          </p:cNvSpPr>
          <p:nvPr/>
        </p:nvSpPr>
        <p:spPr bwMode="auto">
          <a:xfrm>
            <a:off x="6826250" y="5514975"/>
            <a:ext cx="677863" cy="366713"/>
          </a:xfrm>
          <a:prstGeom prst="rect">
            <a:avLst/>
          </a:prstGeom>
          <a:noFill/>
          <a:ln w="9525">
            <a:noFill/>
            <a:miter lim="800000"/>
            <a:headEnd/>
            <a:tailEnd/>
          </a:ln>
          <a:effectLst/>
        </p:spPr>
        <p:txBody>
          <a:bodyPr>
            <a:spAutoFit/>
          </a:bodyPr>
          <a:lstStyle/>
          <a:p>
            <a:pPr algn="l">
              <a:spcBef>
                <a:spcPct val="50000"/>
              </a:spcBef>
            </a:pPr>
            <a:r>
              <a:rPr lang="en-US" b="1"/>
              <a:t>21</a:t>
            </a:r>
          </a:p>
        </p:txBody>
      </p:sp>
      <p:sp>
        <p:nvSpPr>
          <p:cNvPr id="644119" name="Text Box 23"/>
          <p:cNvSpPr txBox="1">
            <a:spLocks noChangeArrowheads="1"/>
          </p:cNvSpPr>
          <p:nvPr/>
        </p:nvSpPr>
        <p:spPr bwMode="auto">
          <a:xfrm>
            <a:off x="5689600" y="5653088"/>
            <a:ext cx="1219200" cy="366712"/>
          </a:xfrm>
          <a:prstGeom prst="rect">
            <a:avLst/>
          </a:prstGeom>
          <a:noFill/>
          <a:ln w="9525">
            <a:noFill/>
            <a:miter lim="800000"/>
            <a:headEnd/>
            <a:tailEnd/>
          </a:ln>
          <a:effectLst/>
        </p:spPr>
        <p:txBody>
          <a:bodyPr>
            <a:spAutoFit/>
          </a:bodyPr>
          <a:lstStyle/>
          <a:p>
            <a:pPr algn="l">
              <a:spcBef>
                <a:spcPct val="50000"/>
              </a:spcBef>
            </a:pPr>
            <a:r>
              <a:rPr lang="en-US" b="1"/>
              <a:t>DAYS</a:t>
            </a:r>
          </a:p>
        </p:txBody>
      </p:sp>
      <p:sp>
        <p:nvSpPr>
          <p:cNvPr id="644120" name="Line 24"/>
          <p:cNvSpPr>
            <a:spLocks noChangeShapeType="1"/>
          </p:cNvSpPr>
          <p:nvPr/>
        </p:nvSpPr>
        <p:spPr bwMode="auto">
          <a:xfrm>
            <a:off x="1016000" y="4495800"/>
            <a:ext cx="134938" cy="0"/>
          </a:xfrm>
          <a:prstGeom prst="line">
            <a:avLst/>
          </a:prstGeom>
          <a:noFill/>
          <a:ln w="9525">
            <a:solidFill>
              <a:srgbClr val="66FF33"/>
            </a:solidFill>
            <a:round/>
            <a:headEnd/>
            <a:tailEnd/>
          </a:ln>
          <a:effectLst/>
        </p:spPr>
        <p:txBody>
          <a:bodyPr/>
          <a:lstStyle/>
          <a:p>
            <a:endParaRPr lang="en-US"/>
          </a:p>
        </p:txBody>
      </p:sp>
      <p:sp>
        <p:nvSpPr>
          <p:cNvPr id="644121" name="Line 25"/>
          <p:cNvSpPr>
            <a:spLocks noChangeShapeType="1"/>
          </p:cNvSpPr>
          <p:nvPr/>
        </p:nvSpPr>
        <p:spPr bwMode="auto">
          <a:xfrm>
            <a:off x="1016000" y="2667000"/>
            <a:ext cx="134938" cy="0"/>
          </a:xfrm>
          <a:prstGeom prst="line">
            <a:avLst/>
          </a:prstGeom>
          <a:noFill/>
          <a:ln w="9525">
            <a:solidFill>
              <a:srgbClr val="66FF33"/>
            </a:solidFill>
            <a:round/>
            <a:headEnd/>
            <a:tailEnd/>
          </a:ln>
          <a:effectLst/>
        </p:spPr>
        <p:txBody>
          <a:bodyPr/>
          <a:lstStyle/>
          <a:p>
            <a:endParaRPr lang="en-US"/>
          </a:p>
        </p:txBody>
      </p:sp>
      <p:sp>
        <p:nvSpPr>
          <p:cNvPr id="644122" name="Oval 26"/>
          <p:cNvSpPr>
            <a:spLocks noChangeArrowheads="1"/>
          </p:cNvSpPr>
          <p:nvPr/>
        </p:nvSpPr>
        <p:spPr bwMode="auto">
          <a:xfrm>
            <a:off x="1422400" y="5121275"/>
            <a:ext cx="134938" cy="152400"/>
          </a:xfrm>
          <a:prstGeom prst="ellipse">
            <a:avLst/>
          </a:prstGeom>
          <a:solidFill>
            <a:srgbClr val="FF3300"/>
          </a:solidFill>
          <a:ln w="9525">
            <a:solidFill>
              <a:srgbClr val="FF3300"/>
            </a:solidFill>
            <a:round/>
            <a:headEnd/>
            <a:tailEnd/>
          </a:ln>
          <a:effectLst/>
        </p:spPr>
        <p:txBody>
          <a:bodyPr wrap="none" anchor="ctr"/>
          <a:lstStyle/>
          <a:p>
            <a:endParaRPr lang="en-US" sz="2400" b="1">
              <a:solidFill>
                <a:srgbClr val="FF3300"/>
              </a:solidFill>
            </a:endParaRPr>
          </a:p>
        </p:txBody>
      </p:sp>
      <p:sp>
        <p:nvSpPr>
          <p:cNvPr id="644123" name="Oval 27"/>
          <p:cNvSpPr>
            <a:spLocks noChangeArrowheads="1"/>
          </p:cNvSpPr>
          <p:nvPr/>
        </p:nvSpPr>
        <p:spPr bwMode="auto">
          <a:xfrm>
            <a:off x="3294063" y="5089525"/>
            <a:ext cx="134937" cy="152400"/>
          </a:xfrm>
          <a:prstGeom prst="ellipse">
            <a:avLst/>
          </a:prstGeom>
          <a:solidFill>
            <a:srgbClr val="FF3300"/>
          </a:solidFill>
          <a:ln w="9525">
            <a:solidFill>
              <a:srgbClr val="FF3300"/>
            </a:solidFill>
            <a:round/>
            <a:headEnd/>
            <a:tailEnd/>
          </a:ln>
          <a:effectLst/>
        </p:spPr>
        <p:txBody>
          <a:bodyPr wrap="none" anchor="ctr"/>
          <a:lstStyle/>
          <a:p>
            <a:endParaRPr lang="en-US" sz="2400" b="1">
              <a:solidFill>
                <a:srgbClr val="FF3300"/>
              </a:solidFill>
            </a:endParaRPr>
          </a:p>
        </p:txBody>
      </p:sp>
      <p:sp>
        <p:nvSpPr>
          <p:cNvPr id="644124" name="Oval 28"/>
          <p:cNvSpPr>
            <a:spLocks noChangeArrowheads="1"/>
          </p:cNvSpPr>
          <p:nvPr/>
        </p:nvSpPr>
        <p:spPr bwMode="auto">
          <a:xfrm>
            <a:off x="6908800" y="4968875"/>
            <a:ext cx="134938" cy="152400"/>
          </a:xfrm>
          <a:prstGeom prst="ellipse">
            <a:avLst/>
          </a:prstGeom>
          <a:solidFill>
            <a:srgbClr val="FF3300"/>
          </a:solidFill>
          <a:ln w="9525">
            <a:solidFill>
              <a:srgbClr val="FF3300"/>
            </a:solidFill>
            <a:round/>
            <a:headEnd/>
            <a:tailEnd/>
          </a:ln>
          <a:effectLst/>
        </p:spPr>
        <p:txBody>
          <a:bodyPr wrap="none" anchor="ctr"/>
          <a:lstStyle/>
          <a:p>
            <a:endParaRPr lang="en-US" sz="2400" b="1">
              <a:solidFill>
                <a:srgbClr val="FF3300"/>
              </a:solidFill>
            </a:endParaRPr>
          </a:p>
        </p:txBody>
      </p:sp>
      <p:sp>
        <p:nvSpPr>
          <p:cNvPr id="644125" name="Oval 29"/>
          <p:cNvSpPr>
            <a:spLocks noChangeArrowheads="1"/>
          </p:cNvSpPr>
          <p:nvPr/>
        </p:nvSpPr>
        <p:spPr bwMode="auto">
          <a:xfrm>
            <a:off x="5080000" y="5057775"/>
            <a:ext cx="134938" cy="152400"/>
          </a:xfrm>
          <a:prstGeom prst="ellipse">
            <a:avLst/>
          </a:prstGeom>
          <a:solidFill>
            <a:srgbClr val="FF3300"/>
          </a:solidFill>
          <a:ln w="9525">
            <a:solidFill>
              <a:srgbClr val="FF3300"/>
            </a:solidFill>
            <a:round/>
            <a:headEnd/>
            <a:tailEnd/>
          </a:ln>
          <a:effectLst/>
        </p:spPr>
        <p:txBody>
          <a:bodyPr wrap="none" anchor="ctr"/>
          <a:lstStyle/>
          <a:p>
            <a:endParaRPr lang="en-US" sz="2400" b="1">
              <a:solidFill>
                <a:srgbClr val="FF3300"/>
              </a:solidFill>
            </a:endParaRPr>
          </a:p>
        </p:txBody>
      </p:sp>
      <p:sp>
        <p:nvSpPr>
          <p:cNvPr id="644126" name="Line 30"/>
          <p:cNvSpPr>
            <a:spLocks noChangeShapeType="1"/>
          </p:cNvSpPr>
          <p:nvPr/>
        </p:nvSpPr>
        <p:spPr bwMode="auto">
          <a:xfrm>
            <a:off x="1462088" y="5181600"/>
            <a:ext cx="1963737" cy="0"/>
          </a:xfrm>
          <a:prstGeom prst="line">
            <a:avLst/>
          </a:prstGeom>
          <a:noFill/>
          <a:ln w="28575">
            <a:solidFill>
              <a:srgbClr val="FF3300"/>
            </a:solidFill>
            <a:round/>
            <a:headEnd/>
            <a:tailEnd/>
          </a:ln>
          <a:effectLst/>
        </p:spPr>
        <p:txBody>
          <a:bodyPr/>
          <a:lstStyle/>
          <a:p>
            <a:endParaRPr lang="en-US"/>
          </a:p>
        </p:txBody>
      </p:sp>
      <p:sp>
        <p:nvSpPr>
          <p:cNvPr id="644127" name="Oval 31"/>
          <p:cNvSpPr>
            <a:spLocks noChangeArrowheads="1"/>
          </p:cNvSpPr>
          <p:nvPr/>
        </p:nvSpPr>
        <p:spPr bwMode="auto">
          <a:xfrm>
            <a:off x="1422400" y="4921250"/>
            <a:ext cx="134938" cy="152400"/>
          </a:xfrm>
          <a:prstGeom prst="ellipse">
            <a:avLst/>
          </a:prstGeom>
          <a:noFill/>
          <a:ln w="28575">
            <a:solidFill>
              <a:srgbClr val="FF9900"/>
            </a:solidFill>
            <a:round/>
            <a:headEnd/>
            <a:tailEnd/>
          </a:ln>
          <a:effectLst/>
        </p:spPr>
        <p:txBody>
          <a:bodyPr wrap="none" anchor="ctr"/>
          <a:lstStyle/>
          <a:p>
            <a:endParaRPr lang="en-US" sz="2400" b="1">
              <a:solidFill>
                <a:srgbClr val="FF9900"/>
              </a:solidFill>
            </a:endParaRPr>
          </a:p>
        </p:txBody>
      </p:sp>
      <p:sp>
        <p:nvSpPr>
          <p:cNvPr id="644128" name="Oval 32"/>
          <p:cNvSpPr>
            <a:spLocks noChangeArrowheads="1"/>
          </p:cNvSpPr>
          <p:nvPr/>
        </p:nvSpPr>
        <p:spPr bwMode="auto">
          <a:xfrm>
            <a:off x="3294063" y="4860925"/>
            <a:ext cx="134937" cy="152400"/>
          </a:xfrm>
          <a:prstGeom prst="ellipse">
            <a:avLst/>
          </a:prstGeom>
          <a:noFill/>
          <a:ln w="28575">
            <a:solidFill>
              <a:srgbClr val="FF9900"/>
            </a:solidFill>
            <a:round/>
            <a:headEnd/>
            <a:tailEnd/>
          </a:ln>
          <a:effectLst/>
        </p:spPr>
        <p:txBody>
          <a:bodyPr wrap="none" anchor="ctr"/>
          <a:lstStyle/>
          <a:p>
            <a:endParaRPr lang="en-US" sz="2400" b="1">
              <a:solidFill>
                <a:srgbClr val="FF9900"/>
              </a:solidFill>
            </a:endParaRPr>
          </a:p>
        </p:txBody>
      </p:sp>
      <p:sp>
        <p:nvSpPr>
          <p:cNvPr id="644129" name="Oval 33"/>
          <p:cNvSpPr>
            <a:spLocks noChangeArrowheads="1"/>
          </p:cNvSpPr>
          <p:nvPr/>
        </p:nvSpPr>
        <p:spPr bwMode="auto">
          <a:xfrm>
            <a:off x="5080000" y="4038600"/>
            <a:ext cx="134938" cy="152400"/>
          </a:xfrm>
          <a:prstGeom prst="ellipse">
            <a:avLst/>
          </a:prstGeom>
          <a:noFill/>
          <a:ln w="28575">
            <a:solidFill>
              <a:srgbClr val="FF9900"/>
            </a:solidFill>
            <a:round/>
            <a:headEnd/>
            <a:tailEnd/>
          </a:ln>
          <a:effectLst/>
        </p:spPr>
        <p:txBody>
          <a:bodyPr wrap="none" anchor="ctr"/>
          <a:lstStyle/>
          <a:p>
            <a:endParaRPr lang="en-US" sz="2400" b="1">
              <a:solidFill>
                <a:srgbClr val="FF9900"/>
              </a:solidFill>
            </a:endParaRPr>
          </a:p>
        </p:txBody>
      </p:sp>
      <p:sp>
        <p:nvSpPr>
          <p:cNvPr id="644130" name="Oval 34"/>
          <p:cNvSpPr>
            <a:spLocks noChangeArrowheads="1"/>
          </p:cNvSpPr>
          <p:nvPr/>
        </p:nvSpPr>
        <p:spPr bwMode="auto">
          <a:xfrm>
            <a:off x="7104063" y="3200400"/>
            <a:ext cx="134937" cy="152400"/>
          </a:xfrm>
          <a:prstGeom prst="ellipse">
            <a:avLst/>
          </a:prstGeom>
          <a:noFill/>
          <a:ln w="28575">
            <a:solidFill>
              <a:srgbClr val="FF9900"/>
            </a:solidFill>
            <a:round/>
            <a:headEnd/>
            <a:tailEnd/>
          </a:ln>
          <a:effectLst/>
        </p:spPr>
        <p:txBody>
          <a:bodyPr wrap="none" anchor="ctr"/>
          <a:lstStyle/>
          <a:p>
            <a:endParaRPr lang="en-US" sz="2400" b="1">
              <a:solidFill>
                <a:srgbClr val="FF9900"/>
              </a:solidFill>
            </a:endParaRPr>
          </a:p>
        </p:txBody>
      </p:sp>
      <p:cxnSp>
        <p:nvCxnSpPr>
          <p:cNvPr id="644131" name="AutoShape 35"/>
          <p:cNvCxnSpPr>
            <a:cxnSpLocks noChangeShapeType="1"/>
          </p:cNvCxnSpPr>
          <p:nvPr/>
        </p:nvCxnSpPr>
        <p:spPr bwMode="auto">
          <a:xfrm flipV="1">
            <a:off x="3746500" y="4114800"/>
            <a:ext cx="1968500" cy="787400"/>
          </a:xfrm>
          <a:prstGeom prst="straightConnector1">
            <a:avLst/>
          </a:prstGeom>
          <a:noFill/>
          <a:ln w="28575">
            <a:solidFill>
              <a:srgbClr val="FF9900"/>
            </a:solidFill>
            <a:prstDash val="dash"/>
            <a:round/>
            <a:headEnd/>
            <a:tailEnd/>
          </a:ln>
          <a:effectLst/>
        </p:spPr>
      </p:cxnSp>
      <p:cxnSp>
        <p:nvCxnSpPr>
          <p:cNvPr id="644132" name="AutoShape 36"/>
          <p:cNvCxnSpPr>
            <a:cxnSpLocks noChangeShapeType="1"/>
            <a:stCxn id="644127" idx="3"/>
            <a:endCxn id="644128" idx="1"/>
          </p:cNvCxnSpPr>
          <p:nvPr/>
        </p:nvCxnSpPr>
        <p:spPr bwMode="auto">
          <a:xfrm flipV="1">
            <a:off x="1622425" y="4868863"/>
            <a:ext cx="2105025" cy="196850"/>
          </a:xfrm>
          <a:prstGeom prst="straightConnector1">
            <a:avLst/>
          </a:prstGeom>
          <a:noFill/>
          <a:ln w="28575">
            <a:solidFill>
              <a:srgbClr val="FF9900"/>
            </a:solidFill>
            <a:prstDash val="dash"/>
            <a:round/>
            <a:headEnd/>
            <a:tailEnd/>
          </a:ln>
          <a:effectLst/>
        </p:spPr>
      </p:cxnSp>
      <p:cxnSp>
        <p:nvCxnSpPr>
          <p:cNvPr id="644133" name="AutoShape 37"/>
          <p:cNvCxnSpPr>
            <a:cxnSpLocks noChangeShapeType="1"/>
          </p:cNvCxnSpPr>
          <p:nvPr/>
        </p:nvCxnSpPr>
        <p:spPr bwMode="auto">
          <a:xfrm flipV="1">
            <a:off x="5737225" y="2987675"/>
            <a:ext cx="2111375" cy="1089025"/>
          </a:xfrm>
          <a:prstGeom prst="straightConnector1">
            <a:avLst/>
          </a:prstGeom>
          <a:noFill/>
          <a:ln w="28575">
            <a:solidFill>
              <a:srgbClr val="FF9900"/>
            </a:solidFill>
            <a:prstDash val="dash"/>
            <a:round/>
            <a:headEnd/>
            <a:tailEnd/>
          </a:ln>
          <a:effectLst/>
        </p:spPr>
      </p:cxnSp>
      <p:sp>
        <p:nvSpPr>
          <p:cNvPr id="644136" name="Rectangle 40"/>
          <p:cNvSpPr>
            <a:spLocks noChangeArrowheads="1"/>
          </p:cNvSpPr>
          <p:nvPr/>
        </p:nvSpPr>
        <p:spPr bwMode="auto">
          <a:xfrm>
            <a:off x="1382713" y="5076825"/>
            <a:ext cx="203200" cy="152400"/>
          </a:xfrm>
          <a:prstGeom prst="rect">
            <a:avLst/>
          </a:prstGeom>
          <a:solidFill>
            <a:srgbClr val="FF3300"/>
          </a:solidFill>
          <a:ln w="9525">
            <a:solidFill>
              <a:srgbClr val="FF3300"/>
            </a:solidFill>
            <a:miter lim="800000"/>
            <a:headEnd/>
            <a:tailEnd/>
          </a:ln>
          <a:effectLst/>
        </p:spPr>
        <p:txBody>
          <a:bodyPr wrap="none" anchor="ctr"/>
          <a:lstStyle/>
          <a:p>
            <a:endParaRPr lang="en-US"/>
          </a:p>
        </p:txBody>
      </p:sp>
      <p:sp>
        <p:nvSpPr>
          <p:cNvPr id="644137" name="Rectangle 41"/>
          <p:cNvSpPr>
            <a:spLocks noChangeArrowheads="1"/>
          </p:cNvSpPr>
          <p:nvPr/>
        </p:nvSpPr>
        <p:spPr bwMode="auto">
          <a:xfrm>
            <a:off x="3251200" y="4572000"/>
            <a:ext cx="203200" cy="152400"/>
          </a:xfrm>
          <a:prstGeom prst="rect">
            <a:avLst/>
          </a:prstGeom>
          <a:solidFill>
            <a:srgbClr val="FF3300"/>
          </a:solidFill>
          <a:ln w="28575">
            <a:solidFill>
              <a:srgbClr val="FF3300"/>
            </a:solidFill>
            <a:miter lim="800000"/>
            <a:headEnd/>
            <a:tailEnd/>
          </a:ln>
          <a:effectLst/>
        </p:spPr>
        <p:txBody>
          <a:bodyPr wrap="none" anchor="ctr"/>
          <a:lstStyle/>
          <a:p>
            <a:endParaRPr lang="en-US"/>
          </a:p>
        </p:txBody>
      </p:sp>
      <p:sp>
        <p:nvSpPr>
          <p:cNvPr id="644138" name="Rectangle 42"/>
          <p:cNvSpPr>
            <a:spLocks noChangeArrowheads="1"/>
          </p:cNvSpPr>
          <p:nvPr/>
        </p:nvSpPr>
        <p:spPr bwMode="auto">
          <a:xfrm>
            <a:off x="5026025" y="3873500"/>
            <a:ext cx="203200" cy="152400"/>
          </a:xfrm>
          <a:prstGeom prst="rect">
            <a:avLst/>
          </a:prstGeom>
          <a:solidFill>
            <a:srgbClr val="FF3300"/>
          </a:solidFill>
          <a:ln w="9525">
            <a:solidFill>
              <a:srgbClr val="FF3300"/>
            </a:solidFill>
            <a:miter lim="800000"/>
            <a:headEnd/>
            <a:tailEnd/>
          </a:ln>
          <a:effectLst/>
        </p:spPr>
        <p:txBody>
          <a:bodyPr wrap="none" anchor="ctr"/>
          <a:lstStyle/>
          <a:p>
            <a:endParaRPr lang="en-US"/>
          </a:p>
        </p:txBody>
      </p:sp>
      <p:sp>
        <p:nvSpPr>
          <p:cNvPr id="644139" name="Rectangle 43"/>
          <p:cNvSpPr>
            <a:spLocks noChangeArrowheads="1"/>
          </p:cNvSpPr>
          <p:nvPr/>
        </p:nvSpPr>
        <p:spPr bwMode="auto">
          <a:xfrm>
            <a:off x="6858000" y="3429000"/>
            <a:ext cx="203200" cy="152400"/>
          </a:xfrm>
          <a:prstGeom prst="rect">
            <a:avLst/>
          </a:prstGeom>
          <a:solidFill>
            <a:srgbClr val="FF3300"/>
          </a:solidFill>
          <a:ln w="9525">
            <a:solidFill>
              <a:srgbClr val="FF3300"/>
            </a:solidFill>
            <a:miter lim="800000"/>
            <a:headEnd/>
            <a:tailEnd/>
          </a:ln>
          <a:effectLst/>
        </p:spPr>
        <p:txBody>
          <a:bodyPr wrap="none" anchor="ctr"/>
          <a:lstStyle/>
          <a:p>
            <a:endParaRPr lang="en-US"/>
          </a:p>
        </p:txBody>
      </p:sp>
      <p:cxnSp>
        <p:nvCxnSpPr>
          <p:cNvPr id="644140" name="AutoShape 44"/>
          <p:cNvCxnSpPr>
            <a:cxnSpLocks noChangeShapeType="1"/>
            <a:stCxn id="644137" idx="0"/>
            <a:endCxn id="644138" idx="0"/>
          </p:cNvCxnSpPr>
          <p:nvPr/>
        </p:nvCxnSpPr>
        <p:spPr bwMode="auto">
          <a:xfrm flipV="1">
            <a:off x="3771900" y="3873500"/>
            <a:ext cx="1997075" cy="684213"/>
          </a:xfrm>
          <a:prstGeom prst="straightConnector1">
            <a:avLst/>
          </a:prstGeom>
          <a:noFill/>
          <a:ln w="28575">
            <a:solidFill>
              <a:srgbClr val="FF3300"/>
            </a:solidFill>
            <a:round/>
            <a:headEnd/>
            <a:tailEnd/>
          </a:ln>
          <a:effectLst/>
        </p:spPr>
      </p:cxnSp>
      <p:cxnSp>
        <p:nvCxnSpPr>
          <p:cNvPr id="644141" name="AutoShape 45"/>
          <p:cNvCxnSpPr>
            <a:cxnSpLocks noChangeShapeType="1"/>
            <a:stCxn id="644136" idx="0"/>
            <a:endCxn id="644137" idx="0"/>
          </p:cNvCxnSpPr>
          <p:nvPr/>
        </p:nvCxnSpPr>
        <p:spPr bwMode="auto">
          <a:xfrm flipV="1">
            <a:off x="1670050" y="4557713"/>
            <a:ext cx="2101850" cy="519112"/>
          </a:xfrm>
          <a:prstGeom prst="straightConnector1">
            <a:avLst/>
          </a:prstGeom>
          <a:noFill/>
          <a:ln w="28575">
            <a:solidFill>
              <a:srgbClr val="FF3300"/>
            </a:solidFill>
            <a:round/>
            <a:headEnd/>
            <a:tailEnd/>
          </a:ln>
          <a:effectLst/>
        </p:spPr>
      </p:cxnSp>
      <p:cxnSp>
        <p:nvCxnSpPr>
          <p:cNvPr id="644142" name="AutoShape 46"/>
          <p:cNvCxnSpPr>
            <a:cxnSpLocks noChangeShapeType="1"/>
          </p:cNvCxnSpPr>
          <p:nvPr/>
        </p:nvCxnSpPr>
        <p:spPr bwMode="auto">
          <a:xfrm flipV="1">
            <a:off x="5791200" y="3200400"/>
            <a:ext cx="2057400" cy="660400"/>
          </a:xfrm>
          <a:prstGeom prst="straightConnector1">
            <a:avLst/>
          </a:prstGeom>
          <a:noFill/>
          <a:ln w="28575">
            <a:solidFill>
              <a:srgbClr val="FF3300"/>
            </a:solidFill>
            <a:round/>
            <a:headEnd/>
            <a:tailEnd/>
          </a:ln>
          <a:effectLst/>
        </p:spPr>
      </p:cxnSp>
      <p:sp>
        <p:nvSpPr>
          <p:cNvPr id="644143" name="Rectangle 47"/>
          <p:cNvSpPr>
            <a:spLocks noChangeArrowheads="1"/>
          </p:cNvSpPr>
          <p:nvPr/>
        </p:nvSpPr>
        <p:spPr bwMode="auto">
          <a:xfrm>
            <a:off x="6869113" y="3200400"/>
            <a:ext cx="203200" cy="152400"/>
          </a:xfrm>
          <a:prstGeom prst="rect">
            <a:avLst/>
          </a:prstGeom>
          <a:noFill/>
          <a:ln w="28575">
            <a:solidFill>
              <a:srgbClr val="66FFFF"/>
            </a:solidFill>
            <a:miter lim="800000"/>
            <a:headEnd/>
            <a:tailEnd/>
          </a:ln>
          <a:effectLst/>
        </p:spPr>
        <p:txBody>
          <a:bodyPr wrap="none" anchor="ctr"/>
          <a:lstStyle/>
          <a:p>
            <a:endParaRPr lang="en-US"/>
          </a:p>
        </p:txBody>
      </p:sp>
      <p:sp>
        <p:nvSpPr>
          <p:cNvPr id="644144" name="Rectangle 48"/>
          <p:cNvSpPr>
            <a:spLocks noChangeArrowheads="1"/>
          </p:cNvSpPr>
          <p:nvPr/>
        </p:nvSpPr>
        <p:spPr bwMode="auto">
          <a:xfrm>
            <a:off x="5011738" y="3962400"/>
            <a:ext cx="203200" cy="152400"/>
          </a:xfrm>
          <a:prstGeom prst="rect">
            <a:avLst/>
          </a:prstGeom>
          <a:noFill/>
          <a:ln w="28575">
            <a:solidFill>
              <a:srgbClr val="66FFFF"/>
            </a:solidFill>
            <a:miter lim="800000"/>
            <a:headEnd/>
            <a:tailEnd/>
          </a:ln>
          <a:effectLst/>
        </p:spPr>
        <p:txBody>
          <a:bodyPr wrap="none" anchor="ctr"/>
          <a:lstStyle/>
          <a:p>
            <a:endParaRPr lang="en-US"/>
          </a:p>
        </p:txBody>
      </p:sp>
      <p:sp>
        <p:nvSpPr>
          <p:cNvPr id="644145" name="Rectangle 49"/>
          <p:cNvSpPr>
            <a:spLocks noChangeArrowheads="1"/>
          </p:cNvSpPr>
          <p:nvPr/>
        </p:nvSpPr>
        <p:spPr bwMode="auto">
          <a:xfrm>
            <a:off x="3251200" y="4495800"/>
            <a:ext cx="203200" cy="152400"/>
          </a:xfrm>
          <a:prstGeom prst="rect">
            <a:avLst/>
          </a:prstGeom>
          <a:noFill/>
          <a:ln w="28575">
            <a:solidFill>
              <a:srgbClr val="66FFFF"/>
            </a:solidFill>
            <a:miter lim="800000"/>
            <a:headEnd/>
            <a:tailEnd/>
          </a:ln>
          <a:effectLst/>
        </p:spPr>
        <p:txBody>
          <a:bodyPr wrap="none" anchor="ctr"/>
          <a:lstStyle/>
          <a:p>
            <a:endParaRPr lang="en-US"/>
          </a:p>
        </p:txBody>
      </p:sp>
      <p:sp>
        <p:nvSpPr>
          <p:cNvPr id="644146" name="Rectangle 50"/>
          <p:cNvSpPr>
            <a:spLocks noChangeArrowheads="1"/>
          </p:cNvSpPr>
          <p:nvPr/>
        </p:nvSpPr>
        <p:spPr bwMode="auto">
          <a:xfrm>
            <a:off x="1368425" y="5029200"/>
            <a:ext cx="203200" cy="152400"/>
          </a:xfrm>
          <a:prstGeom prst="rect">
            <a:avLst/>
          </a:prstGeom>
          <a:noFill/>
          <a:ln w="28575">
            <a:solidFill>
              <a:srgbClr val="66FFFF"/>
            </a:solidFill>
            <a:miter lim="800000"/>
            <a:headEnd/>
            <a:tailEnd/>
          </a:ln>
          <a:effectLst/>
        </p:spPr>
        <p:txBody>
          <a:bodyPr wrap="none" anchor="ctr"/>
          <a:lstStyle/>
          <a:p>
            <a:endParaRPr lang="en-US"/>
          </a:p>
        </p:txBody>
      </p:sp>
      <p:cxnSp>
        <p:nvCxnSpPr>
          <p:cNvPr id="644147" name="AutoShape 51"/>
          <p:cNvCxnSpPr>
            <a:cxnSpLocks noChangeShapeType="1"/>
          </p:cNvCxnSpPr>
          <p:nvPr/>
        </p:nvCxnSpPr>
        <p:spPr bwMode="auto">
          <a:xfrm flipV="1">
            <a:off x="1524000" y="4495800"/>
            <a:ext cx="2246313" cy="623888"/>
          </a:xfrm>
          <a:prstGeom prst="straightConnector1">
            <a:avLst/>
          </a:prstGeom>
          <a:noFill/>
          <a:ln w="28575">
            <a:solidFill>
              <a:srgbClr val="66FFFF"/>
            </a:solidFill>
            <a:prstDash val="dash"/>
            <a:round/>
            <a:headEnd/>
            <a:tailEnd/>
          </a:ln>
          <a:effectLst/>
        </p:spPr>
      </p:cxnSp>
      <p:cxnSp>
        <p:nvCxnSpPr>
          <p:cNvPr id="644148" name="AutoShape 52"/>
          <p:cNvCxnSpPr>
            <a:cxnSpLocks noChangeShapeType="1"/>
            <a:stCxn id="644145" idx="0"/>
            <a:endCxn id="644144" idx="1"/>
          </p:cNvCxnSpPr>
          <p:nvPr/>
        </p:nvCxnSpPr>
        <p:spPr bwMode="auto">
          <a:xfrm flipV="1">
            <a:off x="3771900" y="4038600"/>
            <a:ext cx="1852613" cy="442913"/>
          </a:xfrm>
          <a:prstGeom prst="straightConnector1">
            <a:avLst/>
          </a:prstGeom>
          <a:noFill/>
          <a:ln w="28575">
            <a:solidFill>
              <a:srgbClr val="66FFFF"/>
            </a:solidFill>
            <a:prstDash val="dash"/>
            <a:round/>
            <a:headEnd/>
            <a:tailEnd/>
          </a:ln>
          <a:effectLst/>
        </p:spPr>
      </p:cxnSp>
      <p:cxnSp>
        <p:nvCxnSpPr>
          <p:cNvPr id="644149" name="AutoShape 53"/>
          <p:cNvCxnSpPr>
            <a:cxnSpLocks noChangeShapeType="1"/>
            <a:stCxn id="644144" idx="2"/>
            <a:endCxn id="644143" idx="0"/>
          </p:cNvCxnSpPr>
          <p:nvPr/>
        </p:nvCxnSpPr>
        <p:spPr bwMode="auto">
          <a:xfrm flipV="1">
            <a:off x="5113338" y="3186113"/>
            <a:ext cx="1857375" cy="942975"/>
          </a:xfrm>
          <a:prstGeom prst="straightConnector1">
            <a:avLst/>
          </a:prstGeom>
          <a:noFill/>
          <a:ln w="28575">
            <a:solidFill>
              <a:srgbClr val="66FFFF"/>
            </a:solidFill>
            <a:prstDash val="dash"/>
            <a:round/>
            <a:headEnd/>
            <a:tailEnd/>
          </a:ln>
          <a:effectLst/>
        </p:spPr>
      </p:cxnSp>
      <p:sp>
        <p:nvSpPr>
          <p:cNvPr id="644150" name="AutoShape 54"/>
          <p:cNvSpPr>
            <a:spLocks noChangeArrowheads="1"/>
          </p:cNvSpPr>
          <p:nvPr/>
        </p:nvSpPr>
        <p:spPr bwMode="auto">
          <a:xfrm>
            <a:off x="6908800" y="2209800"/>
            <a:ext cx="203200" cy="203200"/>
          </a:xfrm>
          <a:prstGeom prst="diamond">
            <a:avLst/>
          </a:prstGeom>
          <a:solidFill>
            <a:srgbClr val="FFFF00"/>
          </a:solidFill>
          <a:ln w="9525">
            <a:solidFill>
              <a:schemeClr val="tx1"/>
            </a:solidFill>
            <a:miter lim="800000"/>
            <a:headEnd/>
            <a:tailEnd/>
          </a:ln>
          <a:effectLst/>
        </p:spPr>
        <p:txBody>
          <a:bodyPr wrap="none" anchor="ctr"/>
          <a:lstStyle/>
          <a:p>
            <a:endParaRPr lang="en-US" sz="2400" b="1"/>
          </a:p>
        </p:txBody>
      </p:sp>
      <p:sp>
        <p:nvSpPr>
          <p:cNvPr id="644151" name="AutoShape 55"/>
          <p:cNvSpPr>
            <a:spLocks noChangeArrowheads="1"/>
          </p:cNvSpPr>
          <p:nvPr/>
        </p:nvSpPr>
        <p:spPr bwMode="auto">
          <a:xfrm>
            <a:off x="5011738" y="3683000"/>
            <a:ext cx="203200" cy="203200"/>
          </a:xfrm>
          <a:prstGeom prst="diamond">
            <a:avLst/>
          </a:prstGeom>
          <a:solidFill>
            <a:srgbClr val="FFFF00"/>
          </a:solidFill>
          <a:ln w="9525">
            <a:solidFill>
              <a:schemeClr val="tx1"/>
            </a:solidFill>
            <a:miter lim="800000"/>
            <a:headEnd/>
            <a:tailEnd/>
          </a:ln>
          <a:effectLst/>
        </p:spPr>
        <p:txBody>
          <a:bodyPr wrap="none" anchor="ctr"/>
          <a:lstStyle/>
          <a:p>
            <a:endParaRPr lang="en-US" sz="2400" b="1"/>
          </a:p>
        </p:txBody>
      </p:sp>
      <p:sp>
        <p:nvSpPr>
          <p:cNvPr id="644152" name="AutoShape 56"/>
          <p:cNvSpPr>
            <a:spLocks noChangeArrowheads="1"/>
          </p:cNvSpPr>
          <p:nvPr/>
        </p:nvSpPr>
        <p:spPr bwMode="auto">
          <a:xfrm>
            <a:off x="3251200" y="4308475"/>
            <a:ext cx="203200" cy="203200"/>
          </a:xfrm>
          <a:prstGeom prst="diamond">
            <a:avLst/>
          </a:prstGeom>
          <a:solidFill>
            <a:srgbClr val="FFFF00"/>
          </a:solidFill>
          <a:ln w="9525">
            <a:solidFill>
              <a:schemeClr val="tx1"/>
            </a:solidFill>
            <a:miter lim="800000"/>
            <a:headEnd/>
            <a:tailEnd/>
          </a:ln>
          <a:effectLst/>
        </p:spPr>
        <p:txBody>
          <a:bodyPr wrap="none" anchor="ctr"/>
          <a:lstStyle/>
          <a:p>
            <a:endParaRPr lang="en-US" sz="2400" b="1"/>
          </a:p>
        </p:txBody>
      </p:sp>
      <p:sp>
        <p:nvSpPr>
          <p:cNvPr id="644153" name="AutoShape 57"/>
          <p:cNvSpPr>
            <a:spLocks noChangeArrowheads="1"/>
          </p:cNvSpPr>
          <p:nvPr/>
        </p:nvSpPr>
        <p:spPr bwMode="auto">
          <a:xfrm>
            <a:off x="1301750" y="4953000"/>
            <a:ext cx="203200" cy="203200"/>
          </a:xfrm>
          <a:prstGeom prst="diamond">
            <a:avLst/>
          </a:prstGeom>
          <a:solidFill>
            <a:srgbClr val="FFFF00"/>
          </a:solidFill>
          <a:ln w="9525">
            <a:solidFill>
              <a:schemeClr val="tx1"/>
            </a:solidFill>
            <a:miter lim="800000"/>
            <a:headEnd/>
            <a:tailEnd/>
          </a:ln>
          <a:effectLst/>
        </p:spPr>
        <p:txBody>
          <a:bodyPr wrap="none" anchor="ctr"/>
          <a:lstStyle/>
          <a:p>
            <a:endParaRPr lang="en-US" sz="2400" b="1"/>
          </a:p>
        </p:txBody>
      </p:sp>
      <p:cxnSp>
        <p:nvCxnSpPr>
          <p:cNvPr id="644154" name="AutoShape 58"/>
          <p:cNvCxnSpPr>
            <a:cxnSpLocks noChangeShapeType="1"/>
            <a:stCxn id="644153" idx="3"/>
            <a:endCxn id="644152" idx="1"/>
          </p:cNvCxnSpPr>
          <p:nvPr/>
        </p:nvCxnSpPr>
        <p:spPr bwMode="auto">
          <a:xfrm flipV="1">
            <a:off x="1504950" y="4410075"/>
            <a:ext cx="1746250" cy="644525"/>
          </a:xfrm>
          <a:prstGeom prst="straightConnector1">
            <a:avLst/>
          </a:prstGeom>
          <a:noFill/>
          <a:ln w="28575">
            <a:solidFill>
              <a:srgbClr val="FFFF00"/>
            </a:solidFill>
            <a:round/>
            <a:headEnd/>
            <a:tailEnd/>
          </a:ln>
          <a:effectLst/>
        </p:spPr>
      </p:cxnSp>
      <p:sp>
        <p:nvSpPr>
          <p:cNvPr id="644157" name="Oval 61"/>
          <p:cNvSpPr>
            <a:spLocks noChangeArrowheads="1"/>
          </p:cNvSpPr>
          <p:nvPr/>
        </p:nvSpPr>
        <p:spPr bwMode="auto">
          <a:xfrm>
            <a:off x="1150938" y="5867400"/>
            <a:ext cx="136525" cy="152400"/>
          </a:xfrm>
          <a:prstGeom prst="ellipse">
            <a:avLst/>
          </a:prstGeom>
          <a:solidFill>
            <a:srgbClr val="FF3300"/>
          </a:solidFill>
          <a:ln w="9525">
            <a:solidFill>
              <a:srgbClr val="FF3300"/>
            </a:solidFill>
            <a:round/>
            <a:headEnd/>
            <a:tailEnd/>
          </a:ln>
          <a:effectLst/>
        </p:spPr>
        <p:txBody>
          <a:bodyPr wrap="none" anchor="ctr"/>
          <a:lstStyle/>
          <a:p>
            <a:endParaRPr lang="en-US" sz="2400" b="1">
              <a:solidFill>
                <a:srgbClr val="FF3300"/>
              </a:solidFill>
            </a:endParaRPr>
          </a:p>
        </p:txBody>
      </p:sp>
      <p:sp>
        <p:nvSpPr>
          <p:cNvPr id="644158" name="Oval 62"/>
          <p:cNvSpPr>
            <a:spLocks noChangeArrowheads="1"/>
          </p:cNvSpPr>
          <p:nvPr/>
        </p:nvSpPr>
        <p:spPr bwMode="auto">
          <a:xfrm>
            <a:off x="1828800" y="5867400"/>
            <a:ext cx="134938" cy="152400"/>
          </a:xfrm>
          <a:prstGeom prst="ellipse">
            <a:avLst/>
          </a:prstGeom>
          <a:solidFill>
            <a:srgbClr val="FF3300"/>
          </a:solidFill>
          <a:ln w="9525">
            <a:solidFill>
              <a:srgbClr val="FF3300"/>
            </a:solidFill>
            <a:round/>
            <a:headEnd/>
            <a:tailEnd/>
          </a:ln>
          <a:effectLst/>
        </p:spPr>
        <p:txBody>
          <a:bodyPr wrap="none" anchor="ctr"/>
          <a:lstStyle/>
          <a:p>
            <a:endParaRPr lang="en-US" sz="2400" b="1">
              <a:solidFill>
                <a:srgbClr val="FF3300"/>
              </a:solidFill>
            </a:endParaRPr>
          </a:p>
        </p:txBody>
      </p:sp>
      <p:sp>
        <p:nvSpPr>
          <p:cNvPr id="644159" name="Line 63"/>
          <p:cNvSpPr>
            <a:spLocks noChangeShapeType="1"/>
          </p:cNvSpPr>
          <p:nvPr/>
        </p:nvSpPr>
        <p:spPr bwMode="auto">
          <a:xfrm>
            <a:off x="1219200" y="5943600"/>
            <a:ext cx="744538" cy="0"/>
          </a:xfrm>
          <a:prstGeom prst="line">
            <a:avLst/>
          </a:prstGeom>
          <a:noFill/>
          <a:ln w="9525">
            <a:solidFill>
              <a:srgbClr val="FF3300"/>
            </a:solidFill>
            <a:round/>
            <a:headEnd/>
            <a:tailEnd/>
          </a:ln>
          <a:effectLst/>
        </p:spPr>
        <p:txBody>
          <a:bodyPr/>
          <a:lstStyle/>
          <a:p>
            <a:endParaRPr lang="en-US"/>
          </a:p>
        </p:txBody>
      </p:sp>
      <p:sp>
        <p:nvSpPr>
          <p:cNvPr id="644160" name="Text Box 64"/>
          <p:cNvSpPr txBox="1">
            <a:spLocks noChangeArrowheads="1"/>
          </p:cNvSpPr>
          <p:nvPr/>
        </p:nvSpPr>
        <p:spPr bwMode="auto">
          <a:xfrm>
            <a:off x="1963738" y="5776913"/>
            <a:ext cx="1558925" cy="336550"/>
          </a:xfrm>
          <a:prstGeom prst="rect">
            <a:avLst/>
          </a:prstGeom>
          <a:noFill/>
          <a:ln w="9525">
            <a:noFill/>
            <a:miter lim="800000"/>
            <a:headEnd/>
            <a:tailEnd/>
          </a:ln>
          <a:effectLst/>
        </p:spPr>
        <p:txBody>
          <a:bodyPr>
            <a:spAutoFit/>
          </a:bodyPr>
          <a:lstStyle/>
          <a:p>
            <a:pPr algn="l">
              <a:spcBef>
                <a:spcPct val="50000"/>
              </a:spcBef>
            </a:pPr>
            <a:r>
              <a:rPr lang="en-US" sz="1600" b="1"/>
              <a:t>0.12% CHX</a:t>
            </a:r>
          </a:p>
        </p:txBody>
      </p:sp>
      <p:sp>
        <p:nvSpPr>
          <p:cNvPr id="644161" name="Rectangle 65"/>
          <p:cNvSpPr>
            <a:spLocks noChangeArrowheads="1"/>
          </p:cNvSpPr>
          <p:nvPr/>
        </p:nvSpPr>
        <p:spPr bwMode="auto">
          <a:xfrm>
            <a:off x="1150938" y="6172200"/>
            <a:ext cx="136525" cy="152400"/>
          </a:xfrm>
          <a:prstGeom prst="rect">
            <a:avLst/>
          </a:prstGeom>
          <a:solidFill>
            <a:srgbClr val="00FFFF"/>
          </a:solidFill>
          <a:ln w="9525">
            <a:solidFill>
              <a:srgbClr val="00FFFF"/>
            </a:solidFill>
            <a:miter lim="800000"/>
            <a:headEnd/>
            <a:tailEnd/>
          </a:ln>
          <a:effectLst/>
        </p:spPr>
        <p:txBody>
          <a:bodyPr wrap="none" anchor="ctr"/>
          <a:lstStyle/>
          <a:p>
            <a:endParaRPr lang="en-US"/>
          </a:p>
        </p:txBody>
      </p:sp>
      <p:sp>
        <p:nvSpPr>
          <p:cNvPr id="644162" name="Rectangle 66"/>
          <p:cNvSpPr>
            <a:spLocks noChangeArrowheads="1"/>
          </p:cNvSpPr>
          <p:nvPr/>
        </p:nvSpPr>
        <p:spPr bwMode="auto">
          <a:xfrm>
            <a:off x="1828800" y="6172200"/>
            <a:ext cx="134938" cy="152400"/>
          </a:xfrm>
          <a:prstGeom prst="rect">
            <a:avLst/>
          </a:prstGeom>
          <a:solidFill>
            <a:srgbClr val="00FFFF"/>
          </a:solidFill>
          <a:ln w="9525">
            <a:solidFill>
              <a:srgbClr val="00FFFF"/>
            </a:solidFill>
            <a:miter lim="800000"/>
            <a:headEnd/>
            <a:tailEnd/>
          </a:ln>
          <a:effectLst/>
        </p:spPr>
        <p:txBody>
          <a:bodyPr wrap="none" anchor="ctr"/>
          <a:lstStyle/>
          <a:p>
            <a:endParaRPr lang="en-US"/>
          </a:p>
        </p:txBody>
      </p:sp>
      <p:sp>
        <p:nvSpPr>
          <p:cNvPr id="644163" name="Text Box 67"/>
          <p:cNvSpPr txBox="1">
            <a:spLocks noChangeArrowheads="1"/>
          </p:cNvSpPr>
          <p:nvPr/>
        </p:nvSpPr>
        <p:spPr bwMode="auto">
          <a:xfrm>
            <a:off x="1960563" y="6067425"/>
            <a:ext cx="1620837" cy="336550"/>
          </a:xfrm>
          <a:prstGeom prst="rect">
            <a:avLst/>
          </a:prstGeom>
          <a:noFill/>
          <a:ln w="9525">
            <a:noFill/>
            <a:miter lim="800000"/>
            <a:headEnd/>
            <a:tailEnd/>
          </a:ln>
          <a:effectLst/>
        </p:spPr>
        <p:txBody>
          <a:bodyPr>
            <a:spAutoFit/>
          </a:bodyPr>
          <a:lstStyle/>
          <a:p>
            <a:pPr algn="l">
              <a:spcBef>
                <a:spcPct val="50000"/>
              </a:spcBef>
            </a:pPr>
            <a:r>
              <a:rPr lang="en-US" sz="1600" b="1"/>
              <a:t>sanguinarine</a:t>
            </a:r>
          </a:p>
        </p:txBody>
      </p:sp>
      <p:sp>
        <p:nvSpPr>
          <p:cNvPr id="644164" name="Line 68"/>
          <p:cNvSpPr>
            <a:spLocks noChangeShapeType="1"/>
          </p:cNvSpPr>
          <p:nvPr/>
        </p:nvSpPr>
        <p:spPr bwMode="auto">
          <a:xfrm>
            <a:off x="1176338" y="6248400"/>
            <a:ext cx="746125" cy="0"/>
          </a:xfrm>
          <a:prstGeom prst="line">
            <a:avLst/>
          </a:prstGeom>
          <a:noFill/>
          <a:ln w="9525">
            <a:solidFill>
              <a:srgbClr val="00FFFF"/>
            </a:solidFill>
            <a:prstDash val="dash"/>
            <a:round/>
            <a:headEnd/>
            <a:tailEnd/>
          </a:ln>
          <a:effectLst/>
        </p:spPr>
        <p:txBody>
          <a:bodyPr/>
          <a:lstStyle/>
          <a:p>
            <a:endParaRPr lang="en-US"/>
          </a:p>
        </p:txBody>
      </p:sp>
      <p:sp>
        <p:nvSpPr>
          <p:cNvPr id="644165" name="Oval 69"/>
          <p:cNvSpPr>
            <a:spLocks noChangeArrowheads="1"/>
          </p:cNvSpPr>
          <p:nvPr/>
        </p:nvSpPr>
        <p:spPr bwMode="auto">
          <a:xfrm>
            <a:off x="1150938" y="6448425"/>
            <a:ext cx="136525" cy="152400"/>
          </a:xfrm>
          <a:prstGeom prst="ellipse">
            <a:avLst/>
          </a:prstGeom>
          <a:noFill/>
          <a:ln w="28575">
            <a:solidFill>
              <a:srgbClr val="FF9900"/>
            </a:solidFill>
            <a:round/>
            <a:headEnd/>
            <a:tailEnd/>
          </a:ln>
          <a:effectLst/>
        </p:spPr>
        <p:txBody>
          <a:bodyPr wrap="none" anchor="ctr"/>
          <a:lstStyle/>
          <a:p>
            <a:endParaRPr lang="en-US"/>
          </a:p>
        </p:txBody>
      </p:sp>
      <p:sp>
        <p:nvSpPr>
          <p:cNvPr id="644166" name="Oval 70"/>
          <p:cNvSpPr>
            <a:spLocks noChangeArrowheads="1"/>
          </p:cNvSpPr>
          <p:nvPr/>
        </p:nvSpPr>
        <p:spPr bwMode="auto">
          <a:xfrm>
            <a:off x="1828800" y="6457950"/>
            <a:ext cx="134938" cy="152400"/>
          </a:xfrm>
          <a:prstGeom prst="ellipse">
            <a:avLst/>
          </a:prstGeom>
          <a:noFill/>
          <a:ln w="28575">
            <a:solidFill>
              <a:srgbClr val="FF9900"/>
            </a:solidFill>
            <a:round/>
            <a:headEnd/>
            <a:tailEnd/>
          </a:ln>
          <a:effectLst/>
        </p:spPr>
        <p:txBody>
          <a:bodyPr wrap="none" anchor="ctr"/>
          <a:lstStyle/>
          <a:p>
            <a:endParaRPr lang="en-US"/>
          </a:p>
        </p:txBody>
      </p:sp>
      <p:sp>
        <p:nvSpPr>
          <p:cNvPr id="644167" name="Line 71"/>
          <p:cNvSpPr>
            <a:spLocks noChangeShapeType="1"/>
          </p:cNvSpPr>
          <p:nvPr/>
        </p:nvSpPr>
        <p:spPr bwMode="auto">
          <a:xfrm>
            <a:off x="1219200" y="6505575"/>
            <a:ext cx="677863" cy="0"/>
          </a:xfrm>
          <a:prstGeom prst="line">
            <a:avLst/>
          </a:prstGeom>
          <a:noFill/>
          <a:ln w="19050">
            <a:solidFill>
              <a:srgbClr val="FF9900"/>
            </a:solidFill>
            <a:prstDash val="dash"/>
            <a:round/>
            <a:headEnd/>
            <a:tailEnd/>
          </a:ln>
          <a:effectLst/>
        </p:spPr>
        <p:txBody>
          <a:bodyPr/>
          <a:lstStyle/>
          <a:p>
            <a:endParaRPr lang="en-US"/>
          </a:p>
        </p:txBody>
      </p:sp>
      <p:sp>
        <p:nvSpPr>
          <p:cNvPr id="644168" name="Text Box 72"/>
          <p:cNvSpPr txBox="1">
            <a:spLocks noChangeArrowheads="1"/>
          </p:cNvSpPr>
          <p:nvPr/>
        </p:nvSpPr>
        <p:spPr bwMode="auto">
          <a:xfrm>
            <a:off x="1951038" y="6367463"/>
            <a:ext cx="1782762" cy="336550"/>
          </a:xfrm>
          <a:prstGeom prst="rect">
            <a:avLst/>
          </a:prstGeom>
          <a:noFill/>
          <a:ln w="9525">
            <a:noFill/>
            <a:miter lim="800000"/>
            <a:headEnd/>
            <a:tailEnd/>
          </a:ln>
          <a:effectLst/>
        </p:spPr>
        <p:txBody>
          <a:bodyPr>
            <a:spAutoFit/>
          </a:bodyPr>
          <a:lstStyle/>
          <a:p>
            <a:pPr algn="l">
              <a:spcBef>
                <a:spcPct val="50000"/>
              </a:spcBef>
            </a:pPr>
            <a:r>
              <a:rPr lang="en-US" sz="1600" b="1"/>
              <a:t>0.075% CPC</a:t>
            </a:r>
          </a:p>
        </p:txBody>
      </p:sp>
      <p:sp>
        <p:nvSpPr>
          <p:cNvPr id="644169" name="AutoShape 73"/>
          <p:cNvSpPr>
            <a:spLocks noChangeArrowheads="1"/>
          </p:cNvSpPr>
          <p:nvPr/>
        </p:nvSpPr>
        <p:spPr bwMode="auto">
          <a:xfrm>
            <a:off x="3522663" y="5867400"/>
            <a:ext cx="134937" cy="228600"/>
          </a:xfrm>
          <a:prstGeom prst="diamond">
            <a:avLst/>
          </a:prstGeom>
          <a:solidFill>
            <a:srgbClr val="FFFF00"/>
          </a:solidFill>
          <a:ln w="9525">
            <a:solidFill>
              <a:schemeClr val="tx1"/>
            </a:solidFill>
            <a:miter lim="800000"/>
            <a:headEnd/>
            <a:tailEnd/>
          </a:ln>
          <a:effectLst/>
        </p:spPr>
        <p:txBody>
          <a:bodyPr wrap="none" anchor="ctr"/>
          <a:lstStyle/>
          <a:p>
            <a:endParaRPr lang="en-US"/>
          </a:p>
        </p:txBody>
      </p:sp>
      <p:sp>
        <p:nvSpPr>
          <p:cNvPr id="644170" name="AutoShape 74"/>
          <p:cNvSpPr>
            <a:spLocks noChangeArrowheads="1"/>
          </p:cNvSpPr>
          <p:nvPr/>
        </p:nvSpPr>
        <p:spPr bwMode="auto">
          <a:xfrm>
            <a:off x="4198938" y="5867400"/>
            <a:ext cx="136525" cy="228600"/>
          </a:xfrm>
          <a:prstGeom prst="diamond">
            <a:avLst/>
          </a:prstGeom>
          <a:solidFill>
            <a:srgbClr val="FFFF00"/>
          </a:solidFill>
          <a:ln w="9525">
            <a:solidFill>
              <a:schemeClr val="tx1"/>
            </a:solidFill>
            <a:miter lim="800000"/>
            <a:headEnd/>
            <a:tailEnd/>
          </a:ln>
          <a:effectLst/>
        </p:spPr>
        <p:txBody>
          <a:bodyPr wrap="none" anchor="ctr"/>
          <a:lstStyle/>
          <a:p>
            <a:endParaRPr lang="en-US"/>
          </a:p>
        </p:txBody>
      </p:sp>
      <p:sp>
        <p:nvSpPr>
          <p:cNvPr id="644171" name="Line 75"/>
          <p:cNvSpPr>
            <a:spLocks noChangeShapeType="1"/>
          </p:cNvSpPr>
          <p:nvPr/>
        </p:nvSpPr>
        <p:spPr bwMode="auto">
          <a:xfrm>
            <a:off x="3589338" y="5986463"/>
            <a:ext cx="677862" cy="0"/>
          </a:xfrm>
          <a:prstGeom prst="line">
            <a:avLst/>
          </a:prstGeom>
          <a:noFill/>
          <a:ln w="9525">
            <a:solidFill>
              <a:schemeClr val="tx1"/>
            </a:solidFill>
            <a:round/>
            <a:headEnd/>
            <a:tailEnd/>
          </a:ln>
          <a:effectLst/>
        </p:spPr>
        <p:txBody>
          <a:bodyPr/>
          <a:lstStyle/>
          <a:p>
            <a:endParaRPr lang="en-US"/>
          </a:p>
        </p:txBody>
      </p:sp>
      <p:sp>
        <p:nvSpPr>
          <p:cNvPr id="644172" name="Text Box 76"/>
          <p:cNvSpPr txBox="1">
            <a:spLocks noChangeArrowheads="1"/>
          </p:cNvSpPr>
          <p:nvPr/>
        </p:nvSpPr>
        <p:spPr bwMode="auto">
          <a:xfrm>
            <a:off x="4330700" y="5819775"/>
            <a:ext cx="1155700" cy="336550"/>
          </a:xfrm>
          <a:prstGeom prst="rect">
            <a:avLst/>
          </a:prstGeom>
          <a:noFill/>
          <a:ln w="9525">
            <a:noFill/>
            <a:miter lim="800000"/>
            <a:headEnd/>
            <a:tailEnd/>
          </a:ln>
          <a:effectLst/>
        </p:spPr>
        <p:txBody>
          <a:bodyPr>
            <a:spAutoFit/>
          </a:bodyPr>
          <a:lstStyle/>
          <a:p>
            <a:pPr algn="l">
              <a:spcBef>
                <a:spcPct val="50000"/>
              </a:spcBef>
            </a:pPr>
            <a:r>
              <a:rPr lang="en-US" sz="1600" b="1"/>
              <a:t>Placebo</a:t>
            </a:r>
          </a:p>
        </p:txBody>
      </p:sp>
      <p:sp>
        <p:nvSpPr>
          <p:cNvPr id="644173" name="Rectangle 77"/>
          <p:cNvSpPr>
            <a:spLocks noChangeArrowheads="1"/>
          </p:cNvSpPr>
          <p:nvPr/>
        </p:nvSpPr>
        <p:spPr bwMode="auto">
          <a:xfrm>
            <a:off x="3492500" y="6200775"/>
            <a:ext cx="203200" cy="228600"/>
          </a:xfrm>
          <a:prstGeom prst="rect">
            <a:avLst/>
          </a:prstGeom>
          <a:solidFill>
            <a:srgbClr val="FF3300"/>
          </a:solidFill>
          <a:ln w="9525">
            <a:solidFill>
              <a:srgbClr val="FF3300"/>
            </a:solidFill>
            <a:miter lim="800000"/>
            <a:headEnd/>
            <a:tailEnd/>
          </a:ln>
          <a:effectLst/>
        </p:spPr>
        <p:txBody>
          <a:bodyPr wrap="none" anchor="ctr"/>
          <a:lstStyle/>
          <a:p>
            <a:endParaRPr lang="en-US"/>
          </a:p>
        </p:txBody>
      </p:sp>
      <p:sp>
        <p:nvSpPr>
          <p:cNvPr id="644174" name="Rectangle 78"/>
          <p:cNvSpPr>
            <a:spLocks noChangeArrowheads="1"/>
          </p:cNvSpPr>
          <p:nvPr/>
        </p:nvSpPr>
        <p:spPr bwMode="auto">
          <a:xfrm>
            <a:off x="4135438" y="6200775"/>
            <a:ext cx="203200" cy="228600"/>
          </a:xfrm>
          <a:prstGeom prst="rect">
            <a:avLst/>
          </a:prstGeom>
          <a:solidFill>
            <a:srgbClr val="FF3300"/>
          </a:solidFill>
          <a:ln w="9525">
            <a:solidFill>
              <a:srgbClr val="FF3300"/>
            </a:solidFill>
            <a:miter lim="800000"/>
            <a:headEnd/>
            <a:tailEnd/>
          </a:ln>
          <a:effectLst/>
        </p:spPr>
        <p:txBody>
          <a:bodyPr wrap="none" anchor="ctr"/>
          <a:lstStyle/>
          <a:p>
            <a:endParaRPr lang="en-US"/>
          </a:p>
        </p:txBody>
      </p:sp>
      <p:sp>
        <p:nvSpPr>
          <p:cNvPr id="644175" name="Line 79"/>
          <p:cNvSpPr>
            <a:spLocks noChangeShapeType="1"/>
          </p:cNvSpPr>
          <p:nvPr/>
        </p:nvSpPr>
        <p:spPr bwMode="auto">
          <a:xfrm>
            <a:off x="3522663" y="6324600"/>
            <a:ext cx="744537" cy="0"/>
          </a:xfrm>
          <a:prstGeom prst="line">
            <a:avLst/>
          </a:prstGeom>
          <a:noFill/>
          <a:ln w="28575">
            <a:solidFill>
              <a:srgbClr val="FF3300"/>
            </a:solidFill>
            <a:round/>
            <a:headEnd/>
            <a:tailEnd/>
          </a:ln>
          <a:effectLst/>
        </p:spPr>
        <p:txBody>
          <a:bodyPr/>
          <a:lstStyle/>
          <a:p>
            <a:endParaRPr lang="en-US"/>
          </a:p>
        </p:txBody>
      </p:sp>
      <p:sp>
        <p:nvSpPr>
          <p:cNvPr id="644176" name="Text Box 80"/>
          <p:cNvSpPr txBox="1">
            <a:spLocks noChangeArrowheads="1"/>
          </p:cNvSpPr>
          <p:nvPr/>
        </p:nvSpPr>
        <p:spPr bwMode="auto">
          <a:xfrm>
            <a:off x="4343400" y="6172200"/>
            <a:ext cx="1082675" cy="336550"/>
          </a:xfrm>
          <a:prstGeom prst="rect">
            <a:avLst/>
          </a:prstGeom>
          <a:noFill/>
          <a:ln w="9525">
            <a:noFill/>
            <a:miter lim="800000"/>
            <a:headEnd/>
            <a:tailEnd/>
          </a:ln>
          <a:effectLst/>
        </p:spPr>
        <p:txBody>
          <a:bodyPr>
            <a:spAutoFit/>
          </a:bodyPr>
          <a:lstStyle/>
          <a:p>
            <a:pPr algn="l">
              <a:spcBef>
                <a:spcPct val="50000"/>
              </a:spcBef>
            </a:pPr>
            <a:r>
              <a:rPr lang="en-US" sz="1600" b="1"/>
              <a:t>Listerine</a:t>
            </a:r>
          </a:p>
        </p:txBody>
      </p:sp>
      <p:sp>
        <p:nvSpPr>
          <p:cNvPr id="644177" name="Line 81"/>
          <p:cNvSpPr>
            <a:spLocks noChangeShapeType="1"/>
          </p:cNvSpPr>
          <p:nvPr/>
        </p:nvSpPr>
        <p:spPr bwMode="auto">
          <a:xfrm flipV="1">
            <a:off x="3429000" y="3733800"/>
            <a:ext cx="1752600" cy="685800"/>
          </a:xfrm>
          <a:prstGeom prst="line">
            <a:avLst/>
          </a:prstGeom>
          <a:noFill/>
          <a:ln w="28575">
            <a:solidFill>
              <a:srgbClr val="FFFF00"/>
            </a:solidFill>
            <a:round/>
            <a:headEnd/>
            <a:tailEnd/>
          </a:ln>
          <a:effectLst/>
        </p:spPr>
        <p:txBody>
          <a:bodyPr/>
          <a:lstStyle/>
          <a:p>
            <a:endParaRPr lang="en-US"/>
          </a:p>
        </p:txBody>
      </p:sp>
      <p:sp>
        <p:nvSpPr>
          <p:cNvPr id="644178" name="Line 82"/>
          <p:cNvSpPr>
            <a:spLocks noChangeShapeType="1"/>
          </p:cNvSpPr>
          <p:nvPr/>
        </p:nvSpPr>
        <p:spPr bwMode="auto">
          <a:xfrm flipV="1">
            <a:off x="5105400" y="2286000"/>
            <a:ext cx="1981200" cy="1447800"/>
          </a:xfrm>
          <a:prstGeom prst="line">
            <a:avLst/>
          </a:prstGeom>
          <a:noFill/>
          <a:ln w="28575">
            <a:solidFill>
              <a:srgbClr val="FFFF00"/>
            </a:solidFill>
            <a:round/>
            <a:headEnd/>
            <a:tailEnd/>
          </a:ln>
          <a:effectLst/>
        </p:spPr>
        <p:txBody>
          <a:bodyPr/>
          <a:lstStyle/>
          <a:p>
            <a:endParaRPr lang="en-US"/>
          </a:p>
        </p:txBody>
      </p:sp>
      <p:sp>
        <p:nvSpPr>
          <p:cNvPr id="644179" name="Line 83"/>
          <p:cNvSpPr>
            <a:spLocks noChangeShapeType="1"/>
          </p:cNvSpPr>
          <p:nvPr/>
        </p:nvSpPr>
        <p:spPr bwMode="auto">
          <a:xfrm>
            <a:off x="3352800" y="5168900"/>
            <a:ext cx="1752600" cy="12700"/>
          </a:xfrm>
          <a:prstGeom prst="line">
            <a:avLst/>
          </a:prstGeom>
          <a:noFill/>
          <a:ln w="28575">
            <a:solidFill>
              <a:srgbClr val="FF3300"/>
            </a:solidFill>
            <a:round/>
            <a:headEnd/>
            <a:tailEnd/>
          </a:ln>
          <a:effectLst/>
        </p:spPr>
        <p:txBody>
          <a:bodyPr/>
          <a:lstStyle/>
          <a:p>
            <a:endParaRPr lang="en-US"/>
          </a:p>
        </p:txBody>
      </p:sp>
      <p:sp>
        <p:nvSpPr>
          <p:cNvPr id="644180" name="Line 84"/>
          <p:cNvSpPr>
            <a:spLocks noChangeShapeType="1"/>
          </p:cNvSpPr>
          <p:nvPr/>
        </p:nvSpPr>
        <p:spPr bwMode="auto">
          <a:xfrm flipV="1">
            <a:off x="5105400" y="5029200"/>
            <a:ext cx="1905000" cy="152400"/>
          </a:xfrm>
          <a:prstGeom prst="line">
            <a:avLst/>
          </a:prstGeom>
          <a:noFill/>
          <a:ln w="28575">
            <a:solidFill>
              <a:srgbClr val="FF3300"/>
            </a:solidFill>
            <a:round/>
            <a:headEnd/>
            <a:tailEnd/>
          </a:ln>
          <a:effectLst/>
        </p:spPr>
        <p:txBody>
          <a:bodyPr/>
          <a:lstStyle/>
          <a:p>
            <a:endParaRPr lang="en-US"/>
          </a:p>
        </p:txBody>
      </p:sp>
      <p:sp>
        <p:nvSpPr>
          <p:cNvPr id="644181" name="Text Box 85"/>
          <p:cNvSpPr txBox="1">
            <a:spLocks noChangeArrowheads="1"/>
          </p:cNvSpPr>
          <p:nvPr/>
        </p:nvSpPr>
        <p:spPr bwMode="auto">
          <a:xfrm>
            <a:off x="2438400" y="1385888"/>
            <a:ext cx="4114800" cy="366712"/>
          </a:xfrm>
          <a:prstGeom prst="rect">
            <a:avLst/>
          </a:prstGeom>
          <a:noFill/>
          <a:ln w="9525">
            <a:noFill/>
            <a:miter lim="800000"/>
            <a:headEnd/>
            <a:tailEnd/>
          </a:ln>
          <a:effectLst/>
        </p:spPr>
        <p:txBody>
          <a:bodyPr>
            <a:spAutoFit/>
          </a:bodyPr>
          <a:lstStyle/>
          <a:p>
            <a:pPr>
              <a:spcBef>
                <a:spcPct val="50000"/>
              </a:spcBef>
            </a:pPr>
            <a:r>
              <a:rPr lang="en-US" b="1" i="1"/>
              <a:t>Lang and Brecx, JPR 1986</a:t>
            </a:r>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slide10"/>
          <p:cNvPicPr>
            <a:picLocks noChangeAspect="1" noChangeArrowheads="1"/>
          </p:cNvPicPr>
          <p:nvPr/>
        </p:nvPicPr>
        <p:blipFill>
          <a:blip r:embed="rId2" cstate="print"/>
          <a:srcRect/>
          <a:stretch>
            <a:fillRect/>
          </a:stretch>
        </p:blipFill>
        <p:spPr bwMode="auto">
          <a:xfrm>
            <a:off x="236538" y="511175"/>
            <a:ext cx="4233862" cy="3222625"/>
          </a:xfrm>
          <a:prstGeom prst="rect">
            <a:avLst/>
          </a:prstGeom>
          <a:noFill/>
        </p:spPr>
      </p:pic>
      <p:pic>
        <p:nvPicPr>
          <p:cNvPr id="129027" name="Picture 3" descr="slide9"/>
          <p:cNvPicPr>
            <a:picLocks noChangeAspect="1" noChangeArrowheads="1"/>
          </p:cNvPicPr>
          <p:nvPr/>
        </p:nvPicPr>
        <p:blipFill>
          <a:blip r:embed="rId3" cstate="print"/>
          <a:srcRect/>
          <a:stretch>
            <a:fillRect/>
          </a:stretch>
        </p:blipFill>
        <p:spPr bwMode="auto">
          <a:xfrm>
            <a:off x="4775200" y="3352800"/>
            <a:ext cx="4165600" cy="3114675"/>
          </a:xfrm>
          <a:prstGeom prst="rect">
            <a:avLst/>
          </a:prstGeom>
          <a:noFill/>
        </p:spPr>
      </p:pic>
      <p:sp>
        <p:nvSpPr>
          <p:cNvPr id="129028" name="Text Box 4"/>
          <p:cNvSpPr txBox="1">
            <a:spLocks noChangeArrowheads="1"/>
          </p:cNvSpPr>
          <p:nvPr/>
        </p:nvSpPr>
        <p:spPr bwMode="auto">
          <a:xfrm>
            <a:off x="5621338" y="920750"/>
            <a:ext cx="2235200" cy="1136650"/>
          </a:xfrm>
          <a:prstGeom prst="rect">
            <a:avLst/>
          </a:prstGeom>
          <a:noFill/>
          <a:ln w="9525">
            <a:noFill/>
            <a:miter lim="800000"/>
            <a:headEnd/>
            <a:tailEnd/>
          </a:ln>
          <a:effectLst/>
        </p:spPr>
        <p:txBody>
          <a:bodyPr>
            <a:spAutoFit/>
          </a:bodyPr>
          <a:lstStyle/>
          <a:p>
            <a:pPr>
              <a:lnSpc>
                <a:spcPct val="80000"/>
              </a:lnSpc>
              <a:spcBef>
                <a:spcPct val="30000"/>
              </a:spcBef>
            </a:pPr>
            <a:r>
              <a:rPr lang="en-US" sz="3600" b="1"/>
              <a:t>Control</a:t>
            </a:r>
          </a:p>
          <a:p>
            <a:pPr>
              <a:lnSpc>
                <a:spcPct val="80000"/>
              </a:lnSpc>
              <a:spcBef>
                <a:spcPct val="30000"/>
              </a:spcBef>
            </a:pPr>
            <a:r>
              <a:rPr lang="en-US" sz="3600" b="1"/>
              <a:t>(10 days)</a:t>
            </a:r>
          </a:p>
        </p:txBody>
      </p:sp>
      <p:sp>
        <p:nvSpPr>
          <p:cNvPr id="129029" name="Line 5"/>
          <p:cNvSpPr>
            <a:spLocks noChangeShapeType="1"/>
          </p:cNvSpPr>
          <p:nvPr/>
        </p:nvSpPr>
        <p:spPr bwMode="auto">
          <a:xfrm flipH="1">
            <a:off x="4579938" y="1143000"/>
            <a:ext cx="1287462" cy="0"/>
          </a:xfrm>
          <a:prstGeom prst="line">
            <a:avLst/>
          </a:prstGeom>
          <a:noFill/>
          <a:ln w="76200">
            <a:solidFill>
              <a:srgbClr val="FF3300"/>
            </a:solidFill>
            <a:round/>
            <a:headEnd/>
            <a:tailEnd type="triangle" w="med" len="med"/>
          </a:ln>
          <a:effectLst/>
        </p:spPr>
        <p:txBody>
          <a:bodyPr/>
          <a:lstStyle/>
          <a:p>
            <a:endParaRPr lang="en-US"/>
          </a:p>
        </p:txBody>
      </p:sp>
      <p:sp>
        <p:nvSpPr>
          <p:cNvPr id="129030" name="Text Box 6"/>
          <p:cNvSpPr txBox="1">
            <a:spLocks noChangeArrowheads="1"/>
          </p:cNvSpPr>
          <p:nvPr/>
        </p:nvSpPr>
        <p:spPr bwMode="auto">
          <a:xfrm>
            <a:off x="685800" y="4357688"/>
            <a:ext cx="2535238" cy="1190625"/>
          </a:xfrm>
          <a:prstGeom prst="rect">
            <a:avLst/>
          </a:prstGeom>
          <a:noFill/>
          <a:ln w="9525">
            <a:noFill/>
            <a:miter lim="800000"/>
            <a:headEnd/>
            <a:tailEnd/>
          </a:ln>
          <a:effectLst/>
        </p:spPr>
        <p:txBody>
          <a:bodyPr>
            <a:spAutoFit/>
          </a:bodyPr>
          <a:lstStyle/>
          <a:p>
            <a:pPr>
              <a:spcBef>
                <a:spcPct val="50000"/>
              </a:spcBef>
            </a:pPr>
            <a:r>
              <a:rPr lang="en-US" sz="3600" b="1"/>
              <a:t>Octinidine (10 days)</a:t>
            </a:r>
          </a:p>
        </p:txBody>
      </p:sp>
      <p:sp>
        <p:nvSpPr>
          <p:cNvPr id="129031" name="Line 7"/>
          <p:cNvSpPr>
            <a:spLocks noChangeShapeType="1"/>
          </p:cNvSpPr>
          <p:nvPr/>
        </p:nvSpPr>
        <p:spPr bwMode="auto">
          <a:xfrm>
            <a:off x="3251200" y="4724400"/>
            <a:ext cx="1422400" cy="0"/>
          </a:xfrm>
          <a:prstGeom prst="line">
            <a:avLst/>
          </a:prstGeom>
          <a:noFill/>
          <a:ln w="76200">
            <a:solidFill>
              <a:srgbClr val="FF3300"/>
            </a:solidFill>
            <a:round/>
            <a:headEnd/>
            <a:tailEnd type="triangle" w="med" len="med"/>
          </a:ln>
          <a:effectLst/>
        </p:spPr>
        <p:txBody>
          <a:bodyPr/>
          <a:lstStyle/>
          <a:p>
            <a:endParaRPr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Rot="1" noChangeArrowheads="1"/>
          </p:cNvSpPr>
          <p:nvPr>
            <p:ph type="title"/>
          </p:nvPr>
        </p:nvSpPr>
        <p:spPr/>
        <p:txBody>
          <a:bodyPr/>
          <a:lstStyle/>
          <a:p>
            <a:r>
              <a:rPr lang="en-US" dirty="0" smtClean="0"/>
              <a:t>New Product</a:t>
            </a:r>
            <a:endParaRPr lang="en-US" baseline="30000" dirty="0"/>
          </a:p>
        </p:txBody>
      </p:sp>
      <p:sp>
        <p:nvSpPr>
          <p:cNvPr id="1092611" name="Rectangle 3"/>
          <p:cNvSpPr>
            <a:spLocks noGrp="1" noChangeArrowheads="1"/>
          </p:cNvSpPr>
          <p:nvPr>
            <p:ph type="body" idx="1"/>
          </p:nvPr>
        </p:nvSpPr>
        <p:spPr>
          <a:xfrm>
            <a:off x="228600" y="1798637"/>
            <a:ext cx="4648200" cy="4449763"/>
          </a:xfrm>
        </p:spPr>
        <p:txBody>
          <a:bodyPr/>
          <a:lstStyle/>
          <a:p>
            <a:r>
              <a:rPr lang="en-US" dirty="0" err="1"/>
              <a:t>Delmopinol</a:t>
            </a:r>
            <a:r>
              <a:rPr lang="en-US" dirty="0"/>
              <a:t> </a:t>
            </a:r>
            <a:r>
              <a:rPr lang="en-US" dirty="0" err="1"/>
              <a:t>HCl</a:t>
            </a:r>
            <a:r>
              <a:rPr lang="en-US" dirty="0"/>
              <a:t> 0.2</a:t>
            </a:r>
            <a:r>
              <a:rPr lang="en-US" dirty="0" smtClean="0"/>
              <a:t>%</a:t>
            </a:r>
          </a:p>
          <a:p>
            <a:r>
              <a:rPr lang="en-US" dirty="0" err="1" smtClean="0"/>
              <a:t>PerioShield</a:t>
            </a:r>
            <a:r>
              <a:rPr lang="en-US" dirty="0" smtClean="0"/>
              <a:t> / </a:t>
            </a:r>
            <a:r>
              <a:rPr lang="en-US" dirty="0" err="1" smtClean="0"/>
              <a:t>Sunstar</a:t>
            </a:r>
            <a:endParaRPr lang="en-US" dirty="0"/>
          </a:p>
          <a:p>
            <a:r>
              <a:rPr lang="en-US" dirty="0" smtClean="0"/>
              <a:t>Reduce </a:t>
            </a:r>
            <a:r>
              <a:rPr lang="en-US" dirty="0"/>
              <a:t>viscosity of plaque </a:t>
            </a:r>
            <a:r>
              <a:rPr lang="en-US" dirty="0" err="1"/>
              <a:t>glucans</a:t>
            </a:r>
            <a:endParaRPr lang="en-US" dirty="0"/>
          </a:p>
          <a:p>
            <a:r>
              <a:rPr lang="en-US" dirty="0"/>
              <a:t>Forms barrier interfering with bacterial aggregation and colonization</a:t>
            </a:r>
          </a:p>
        </p:txBody>
      </p:sp>
      <p:pic>
        <p:nvPicPr>
          <p:cNvPr id="4" name="Picture 3" descr="Perio_Shield.JPG"/>
          <p:cNvPicPr>
            <a:picLocks noChangeAspect="1"/>
          </p:cNvPicPr>
          <p:nvPr/>
        </p:nvPicPr>
        <p:blipFill>
          <a:blip r:embed="rId2" cstate="print"/>
          <a:stretch>
            <a:fillRect/>
          </a:stretch>
        </p:blipFill>
        <p:spPr>
          <a:xfrm>
            <a:off x="5029200" y="2057400"/>
            <a:ext cx="3733800" cy="3733800"/>
          </a:xfrm>
          <a:prstGeom prst="rect">
            <a:avLst/>
          </a:prstGeom>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Rot="1" noChangeArrowheads="1"/>
          </p:cNvSpPr>
          <p:nvPr>
            <p:ph type="title"/>
          </p:nvPr>
        </p:nvSpPr>
        <p:spPr/>
        <p:txBody>
          <a:bodyPr/>
          <a:lstStyle/>
          <a:p>
            <a:r>
              <a:rPr lang="en-US"/>
              <a:t>Total</a:t>
            </a:r>
            <a:r>
              <a:rPr lang="en-US" baseline="30000">
                <a:cs typeface="Arial" pitchFamily="34" charset="0"/>
              </a:rPr>
              <a:t>®</a:t>
            </a:r>
            <a:r>
              <a:rPr lang="en-US"/>
              <a:t> Toothpaste </a:t>
            </a:r>
            <a:endParaRPr lang="en-US" baseline="30000"/>
          </a:p>
        </p:txBody>
      </p:sp>
      <p:pic>
        <p:nvPicPr>
          <p:cNvPr id="477187" name="Picture 3" descr="slide11"/>
          <p:cNvPicPr>
            <a:picLocks noChangeAspect="1" noChangeArrowheads="1"/>
          </p:cNvPicPr>
          <p:nvPr/>
        </p:nvPicPr>
        <p:blipFill>
          <a:blip r:embed="rId2" cstate="print"/>
          <a:srcRect/>
          <a:stretch>
            <a:fillRect/>
          </a:stretch>
        </p:blipFill>
        <p:spPr bwMode="auto">
          <a:xfrm>
            <a:off x="203200" y="2209800"/>
            <a:ext cx="5486400" cy="3906838"/>
          </a:xfrm>
          <a:prstGeom prst="rect">
            <a:avLst/>
          </a:prstGeom>
          <a:noFill/>
        </p:spPr>
      </p:pic>
      <p:sp>
        <p:nvSpPr>
          <p:cNvPr id="477188" name="Text Box 4"/>
          <p:cNvSpPr txBox="1">
            <a:spLocks noChangeArrowheads="1"/>
          </p:cNvSpPr>
          <p:nvPr/>
        </p:nvSpPr>
        <p:spPr bwMode="auto">
          <a:xfrm>
            <a:off x="5892800" y="2590800"/>
            <a:ext cx="3048000" cy="1004888"/>
          </a:xfrm>
          <a:prstGeom prst="rect">
            <a:avLst/>
          </a:prstGeom>
          <a:noFill/>
          <a:ln w="9525">
            <a:noFill/>
            <a:miter lim="800000"/>
            <a:headEnd/>
            <a:tailEnd/>
          </a:ln>
          <a:effectLst/>
        </p:spPr>
        <p:txBody>
          <a:bodyPr>
            <a:spAutoFit/>
          </a:bodyPr>
          <a:lstStyle/>
          <a:p>
            <a:pPr algn="l">
              <a:spcBef>
                <a:spcPct val="50000"/>
              </a:spcBef>
              <a:buFontTx/>
              <a:buChar char="•"/>
            </a:pPr>
            <a:r>
              <a:rPr lang="en-US" sz="2400" b="1"/>
              <a:t> Triclosan</a:t>
            </a:r>
          </a:p>
          <a:p>
            <a:pPr algn="l">
              <a:spcBef>
                <a:spcPct val="50000"/>
              </a:spcBef>
              <a:buFontTx/>
              <a:buChar char="•"/>
            </a:pPr>
            <a:r>
              <a:rPr lang="en-US" sz="2400" b="1"/>
              <a:t> Copolymer PVM/MA</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Rot="1" noChangeArrowheads="1"/>
          </p:cNvSpPr>
          <p:nvPr>
            <p:ph type="title"/>
          </p:nvPr>
        </p:nvSpPr>
        <p:spPr/>
        <p:txBody>
          <a:bodyPr/>
          <a:lstStyle/>
          <a:p>
            <a:r>
              <a:rPr lang="en-US"/>
              <a:t>Total</a:t>
            </a:r>
            <a:r>
              <a:rPr lang="en-US" baseline="30000">
                <a:cs typeface="Arial" pitchFamily="34" charset="0"/>
              </a:rPr>
              <a:t>®</a:t>
            </a:r>
          </a:p>
        </p:txBody>
      </p:sp>
      <p:sp>
        <p:nvSpPr>
          <p:cNvPr id="645123" name="Rectangle 3"/>
          <p:cNvSpPr>
            <a:spLocks noGrp="1" noChangeArrowheads="1"/>
          </p:cNvSpPr>
          <p:nvPr>
            <p:ph type="body" idx="1"/>
          </p:nvPr>
        </p:nvSpPr>
        <p:spPr>
          <a:xfrm>
            <a:off x="914400" y="2133600"/>
            <a:ext cx="7848600" cy="4267200"/>
          </a:xfrm>
        </p:spPr>
        <p:txBody>
          <a:bodyPr/>
          <a:lstStyle/>
          <a:p>
            <a:r>
              <a:rPr lang="en-US" sz="2800"/>
              <a:t>Dual antibacterial/anti-inflammatory action</a:t>
            </a:r>
          </a:p>
          <a:p>
            <a:r>
              <a:rPr lang="en-US" sz="2800"/>
              <a:t>12 hrs antibacterial action</a:t>
            </a:r>
          </a:p>
          <a:p>
            <a:r>
              <a:rPr lang="en-US" sz="2800"/>
              <a:t>27% plaque reduction</a:t>
            </a:r>
          </a:p>
          <a:p>
            <a:r>
              <a:rPr lang="en-US" sz="2800"/>
              <a:t>57% gingivitis reduction</a:t>
            </a:r>
          </a:p>
          <a:p>
            <a:r>
              <a:rPr lang="en-US" sz="2800"/>
              <a:t>37% decrease in supragingival calculus</a:t>
            </a:r>
          </a:p>
          <a:p>
            <a:pPr>
              <a:buFont typeface="Wingdings" pitchFamily="2" charset="2"/>
              <a:buNone/>
            </a:pPr>
            <a:endParaRPr lang="en-US" sz="2800">
              <a:cs typeface="Arial" pitchFamily="34" charset="0"/>
            </a:endParaRPr>
          </a:p>
          <a:p>
            <a:endParaRPr lang="el-GR" sz="280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lide2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9939" name="Text Box 3"/>
          <p:cNvSpPr txBox="1">
            <a:spLocks noChangeArrowheads="1"/>
          </p:cNvSpPr>
          <p:nvPr/>
        </p:nvSpPr>
        <p:spPr bwMode="auto">
          <a:xfrm>
            <a:off x="474663" y="152400"/>
            <a:ext cx="1082675" cy="639763"/>
          </a:xfrm>
          <a:prstGeom prst="rect">
            <a:avLst/>
          </a:prstGeom>
          <a:noFill/>
          <a:ln w="9525">
            <a:noFill/>
            <a:miter lim="800000"/>
            <a:headEnd/>
            <a:tailEnd/>
          </a:ln>
          <a:effectLst/>
        </p:spPr>
        <p:txBody>
          <a:bodyPr>
            <a:spAutoFit/>
          </a:bodyPr>
          <a:lstStyle/>
          <a:p>
            <a:pPr algn="l">
              <a:spcBef>
                <a:spcPct val="50000"/>
              </a:spcBef>
            </a:pPr>
            <a:r>
              <a:rPr lang="en-US" sz="1200" b="1"/>
              <a:t>Percentage of total viable bacteria</a:t>
            </a:r>
          </a:p>
        </p:txBody>
      </p:sp>
      <p:sp>
        <p:nvSpPr>
          <p:cNvPr id="39940" name="Text Box 4"/>
          <p:cNvSpPr txBox="1">
            <a:spLocks noChangeArrowheads="1"/>
          </p:cNvSpPr>
          <p:nvPr/>
        </p:nvSpPr>
        <p:spPr bwMode="auto">
          <a:xfrm>
            <a:off x="3251200" y="152400"/>
            <a:ext cx="4064000" cy="641350"/>
          </a:xfrm>
          <a:prstGeom prst="rect">
            <a:avLst/>
          </a:prstGeom>
          <a:noFill/>
          <a:ln w="9525">
            <a:noFill/>
            <a:miter lim="800000"/>
            <a:headEnd/>
            <a:tailEnd/>
          </a:ln>
          <a:effectLst/>
        </p:spPr>
        <p:txBody>
          <a:bodyPr>
            <a:spAutoFit/>
          </a:bodyPr>
          <a:lstStyle/>
          <a:p>
            <a:pPr>
              <a:spcBef>
                <a:spcPct val="50000"/>
              </a:spcBef>
            </a:pPr>
            <a:r>
              <a:rPr lang="en-US" b="1"/>
              <a:t>Predominant Cultivable Microbial Flora in Chronic Periodontitis</a:t>
            </a:r>
          </a:p>
        </p:txBody>
      </p:sp>
      <p:sp>
        <p:nvSpPr>
          <p:cNvPr id="39941" name="Text Box 5"/>
          <p:cNvSpPr txBox="1">
            <a:spLocks noChangeArrowheads="1"/>
          </p:cNvSpPr>
          <p:nvPr/>
        </p:nvSpPr>
        <p:spPr bwMode="auto">
          <a:xfrm>
            <a:off x="4462463" y="882650"/>
            <a:ext cx="1938337" cy="336550"/>
          </a:xfrm>
          <a:prstGeom prst="rect">
            <a:avLst/>
          </a:prstGeom>
          <a:noFill/>
          <a:ln w="9525">
            <a:noFill/>
            <a:miter lim="800000"/>
            <a:headEnd/>
            <a:tailEnd/>
          </a:ln>
          <a:effectLst/>
        </p:spPr>
        <p:txBody>
          <a:bodyPr>
            <a:spAutoFit/>
          </a:bodyPr>
          <a:lstStyle/>
          <a:p>
            <a:pPr>
              <a:spcBef>
                <a:spcPct val="50000"/>
              </a:spcBef>
            </a:pPr>
            <a:r>
              <a:rPr lang="en-US" sz="1600" b="1"/>
              <a:t>SLOTS, 1977</a:t>
            </a:r>
          </a:p>
        </p:txBody>
      </p:sp>
      <p:sp>
        <p:nvSpPr>
          <p:cNvPr id="39942" name="Text Box 6"/>
          <p:cNvSpPr txBox="1">
            <a:spLocks noChangeArrowheads="1"/>
          </p:cNvSpPr>
          <p:nvPr/>
        </p:nvSpPr>
        <p:spPr bwMode="auto">
          <a:xfrm>
            <a:off x="1109663" y="1295400"/>
            <a:ext cx="566737" cy="366713"/>
          </a:xfrm>
          <a:prstGeom prst="rect">
            <a:avLst/>
          </a:prstGeom>
          <a:noFill/>
          <a:ln w="9525">
            <a:noFill/>
            <a:miter lim="800000"/>
            <a:headEnd/>
            <a:tailEnd/>
          </a:ln>
          <a:effectLst/>
        </p:spPr>
        <p:txBody>
          <a:bodyPr>
            <a:spAutoFit/>
          </a:bodyPr>
          <a:lstStyle/>
          <a:p>
            <a:pPr algn="l">
              <a:spcBef>
                <a:spcPct val="50000"/>
              </a:spcBef>
            </a:pPr>
            <a:r>
              <a:rPr lang="en-US" b="1"/>
              <a:t>70</a:t>
            </a:r>
          </a:p>
        </p:txBody>
      </p:sp>
      <p:sp>
        <p:nvSpPr>
          <p:cNvPr id="39943" name="Text Box 7"/>
          <p:cNvSpPr txBox="1">
            <a:spLocks noChangeArrowheads="1"/>
          </p:cNvSpPr>
          <p:nvPr/>
        </p:nvSpPr>
        <p:spPr bwMode="auto">
          <a:xfrm>
            <a:off x="1062038" y="1843088"/>
            <a:ext cx="614362" cy="366712"/>
          </a:xfrm>
          <a:prstGeom prst="rect">
            <a:avLst/>
          </a:prstGeom>
          <a:noFill/>
          <a:ln w="9525">
            <a:noFill/>
            <a:miter lim="800000"/>
            <a:headEnd/>
            <a:tailEnd/>
          </a:ln>
          <a:effectLst/>
        </p:spPr>
        <p:txBody>
          <a:bodyPr>
            <a:spAutoFit/>
          </a:bodyPr>
          <a:lstStyle/>
          <a:p>
            <a:pPr algn="l">
              <a:spcBef>
                <a:spcPct val="50000"/>
              </a:spcBef>
            </a:pPr>
            <a:r>
              <a:rPr lang="en-US" b="1"/>
              <a:t>60</a:t>
            </a:r>
          </a:p>
        </p:txBody>
      </p:sp>
      <p:sp>
        <p:nvSpPr>
          <p:cNvPr id="39944" name="Text Box 8"/>
          <p:cNvSpPr txBox="1">
            <a:spLocks noChangeArrowheads="1"/>
          </p:cNvSpPr>
          <p:nvPr/>
        </p:nvSpPr>
        <p:spPr bwMode="auto">
          <a:xfrm>
            <a:off x="1122363" y="2362200"/>
            <a:ext cx="473075" cy="366713"/>
          </a:xfrm>
          <a:prstGeom prst="rect">
            <a:avLst/>
          </a:prstGeom>
          <a:noFill/>
          <a:ln w="9525">
            <a:noFill/>
            <a:miter lim="800000"/>
            <a:headEnd/>
            <a:tailEnd/>
          </a:ln>
          <a:effectLst/>
        </p:spPr>
        <p:txBody>
          <a:bodyPr>
            <a:spAutoFit/>
          </a:bodyPr>
          <a:lstStyle/>
          <a:p>
            <a:pPr algn="l">
              <a:spcBef>
                <a:spcPct val="50000"/>
              </a:spcBef>
            </a:pPr>
            <a:r>
              <a:rPr lang="en-US" b="1"/>
              <a:t>50</a:t>
            </a:r>
          </a:p>
        </p:txBody>
      </p:sp>
      <p:sp>
        <p:nvSpPr>
          <p:cNvPr id="39945" name="Text Box 9"/>
          <p:cNvSpPr txBox="1">
            <a:spLocks noChangeArrowheads="1"/>
          </p:cNvSpPr>
          <p:nvPr/>
        </p:nvSpPr>
        <p:spPr bwMode="auto">
          <a:xfrm>
            <a:off x="1122363" y="2924175"/>
            <a:ext cx="473075" cy="366713"/>
          </a:xfrm>
          <a:prstGeom prst="rect">
            <a:avLst/>
          </a:prstGeom>
          <a:noFill/>
          <a:ln w="9525">
            <a:noFill/>
            <a:miter lim="800000"/>
            <a:headEnd/>
            <a:tailEnd/>
          </a:ln>
          <a:effectLst/>
        </p:spPr>
        <p:txBody>
          <a:bodyPr>
            <a:spAutoFit/>
          </a:bodyPr>
          <a:lstStyle/>
          <a:p>
            <a:pPr algn="l">
              <a:spcBef>
                <a:spcPct val="50000"/>
              </a:spcBef>
            </a:pPr>
            <a:r>
              <a:rPr lang="en-US" b="1"/>
              <a:t>40</a:t>
            </a:r>
          </a:p>
        </p:txBody>
      </p:sp>
      <p:sp>
        <p:nvSpPr>
          <p:cNvPr id="39946" name="Text Box 10"/>
          <p:cNvSpPr txBox="1">
            <a:spLocks noChangeArrowheads="1"/>
          </p:cNvSpPr>
          <p:nvPr/>
        </p:nvSpPr>
        <p:spPr bwMode="auto">
          <a:xfrm>
            <a:off x="1147763" y="3471863"/>
            <a:ext cx="541337" cy="366712"/>
          </a:xfrm>
          <a:prstGeom prst="rect">
            <a:avLst/>
          </a:prstGeom>
          <a:noFill/>
          <a:ln w="9525">
            <a:noFill/>
            <a:miter lim="800000"/>
            <a:headEnd/>
            <a:tailEnd/>
          </a:ln>
          <a:effectLst/>
        </p:spPr>
        <p:txBody>
          <a:bodyPr>
            <a:spAutoFit/>
          </a:bodyPr>
          <a:lstStyle/>
          <a:p>
            <a:pPr algn="l">
              <a:spcBef>
                <a:spcPct val="50000"/>
              </a:spcBef>
            </a:pPr>
            <a:r>
              <a:rPr lang="en-US" b="1"/>
              <a:t>30</a:t>
            </a:r>
          </a:p>
        </p:txBody>
      </p:sp>
      <p:sp>
        <p:nvSpPr>
          <p:cNvPr id="39947" name="Text Box 11"/>
          <p:cNvSpPr txBox="1">
            <a:spLocks noChangeArrowheads="1"/>
          </p:cNvSpPr>
          <p:nvPr/>
        </p:nvSpPr>
        <p:spPr bwMode="auto">
          <a:xfrm>
            <a:off x="1147763" y="4038600"/>
            <a:ext cx="473075" cy="366713"/>
          </a:xfrm>
          <a:prstGeom prst="rect">
            <a:avLst/>
          </a:prstGeom>
          <a:noFill/>
          <a:ln w="9525">
            <a:noFill/>
            <a:miter lim="800000"/>
            <a:headEnd/>
            <a:tailEnd/>
          </a:ln>
          <a:effectLst/>
        </p:spPr>
        <p:txBody>
          <a:bodyPr>
            <a:spAutoFit/>
          </a:bodyPr>
          <a:lstStyle/>
          <a:p>
            <a:pPr algn="l">
              <a:spcBef>
                <a:spcPct val="50000"/>
              </a:spcBef>
            </a:pPr>
            <a:r>
              <a:rPr lang="en-US" b="1"/>
              <a:t>20</a:t>
            </a:r>
          </a:p>
        </p:txBody>
      </p:sp>
      <p:sp>
        <p:nvSpPr>
          <p:cNvPr id="39948" name="Text Box 12"/>
          <p:cNvSpPr txBox="1">
            <a:spLocks noChangeArrowheads="1"/>
          </p:cNvSpPr>
          <p:nvPr/>
        </p:nvSpPr>
        <p:spPr bwMode="auto">
          <a:xfrm>
            <a:off x="1138238" y="4567238"/>
            <a:ext cx="609600" cy="366712"/>
          </a:xfrm>
          <a:prstGeom prst="rect">
            <a:avLst/>
          </a:prstGeom>
          <a:noFill/>
          <a:ln w="9525">
            <a:noFill/>
            <a:miter lim="800000"/>
            <a:headEnd/>
            <a:tailEnd/>
          </a:ln>
          <a:effectLst/>
        </p:spPr>
        <p:txBody>
          <a:bodyPr>
            <a:spAutoFit/>
          </a:bodyPr>
          <a:lstStyle/>
          <a:p>
            <a:pPr algn="l">
              <a:spcBef>
                <a:spcPct val="50000"/>
              </a:spcBef>
            </a:pPr>
            <a:r>
              <a:rPr lang="en-US" b="1"/>
              <a:t>10</a:t>
            </a:r>
          </a:p>
        </p:txBody>
      </p:sp>
      <p:sp>
        <p:nvSpPr>
          <p:cNvPr id="39949" name="Text Box 13"/>
          <p:cNvSpPr txBox="1">
            <a:spLocks noChangeArrowheads="1"/>
          </p:cNvSpPr>
          <p:nvPr/>
        </p:nvSpPr>
        <p:spPr bwMode="auto">
          <a:xfrm>
            <a:off x="2979738" y="3962400"/>
            <a:ext cx="2371725" cy="304800"/>
          </a:xfrm>
          <a:prstGeom prst="rect">
            <a:avLst/>
          </a:prstGeom>
          <a:noFill/>
          <a:ln w="9525">
            <a:noFill/>
            <a:miter lim="800000"/>
            <a:headEnd/>
            <a:tailEnd/>
          </a:ln>
          <a:effectLst/>
        </p:spPr>
        <p:txBody>
          <a:bodyPr>
            <a:spAutoFit/>
          </a:bodyPr>
          <a:lstStyle/>
          <a:p>
            <a:pPr algn="l">
              <a:spcBef>
                <a:spcPct val="50000"/>
              </a:spcBef>
            </a:pPr>
            <a:endParaRPr lang="en-US" sz="1400" b="1"/>
          </a:p>
        </p:txBody>
      </p:sp>
      <p:sp>
        <p:nvSpPr>
          <p:cNvPr id="39950" name="Text Box 14"/>
          <p:cNvSpPr txBox="1">
            <a:spLocks noChangeArrowheads="1"/>
          </p:cNvSpPr>
          <p:nvPr/>
        </p:nvSpPr>
        <p:spPr bwMode="auto">
          <a:xfrm>
            <a:off x="3182938" y="5541963"/>
            <a:ext cx="1897062" cy="1316037"/>
          </a:xfrm>
          <a:prstGeom prst="rect">
            <a:avLst/>
          </a:prstGeom>
          <a:noFill/>
          <a:ln w="9525">
            <a:noFill/>
            <a:miter lim="800000"/>
            <a:headEnd/>
            <a:tailEnd/>
          </a:ln>
          <a:effectLst/>
        </p:spPr>
        <p:txBody>
          <a:bodyPr>
            <a:spAutoFit/>
          </a:bodyPr>
          <a:lstStyle/>
          <a:p>
            <a:pPr algn="l">
              <a:lnSpc>
                <a:spcPct val="85000"/>
              </a:lnSpc>
              <a:spcBef>
                <a:spcPct val="50000"/>
              </a:spcBef>
            </a:pPr>
            <a:r>
              <a:rPr lang="en-US" sz="1400" b="1">
                <a:solidFill>
                  <a:srgbClr val="FFFFEF"/>
                </a:solidFill>
              </a:rPr>
              <a:t>G+ Facultative        Rods and Cocci Predominantly: Actinomyces Streptococci</a:t>
            </a:r>
          </a:p>
          <a:p>
            <a:pPr algn="l">
              <a:spcBef>
                <a:spcPct val="50000"/>
              </a:spcBef>
            </a:pPr>
            <a:endParaRPr lang="en-US" sz="1400" b="1"/>
          </a:p>
        </p:txBody>
      </p:sp>
      <p:sp>
        <p:nvSpPr>
          <p:cNvPr id="39951" name="Text Box 15"/>
          <p:cNvSpPr txBox="1">
            <a:spLocks noChangeArrowheads="1"/>
          </p:cNvSpPr>
          <p:nvPr/>
        </p:nvSpPr>
        <p:spPr bwMode="auto">
          <a:xfrm>
            <a:off x="6434138" y="5562600"/>
            <a:ext cx="1828800" cy="942975"/>
          </a:xfrm>
          <a:prstGeom prst="rect">
            <a:avLst/>
          </a:prstGeom>
          <a:noFill/>
          <a:ln w="9525">
            <a:noFill/>
            <a:miter lim="800000"/>
            <a:headEnd/>
            <a:tailEnd/>
          </a:ln>
          <a:effectLst/>
        </p:spPr>
        <p:txBody>
          <a:bodyPr>
            <a:spAutoFit/>
          </a:bodyPr>
          <a:lstStyle/>
          <a:p>
            <a:pPr algn="l">
              <a:spcBef>
                <a:spcPct val="50000"/>
              </a:spcBef>
            </a:pPr>
            <a:r>
              <a:rPr lang="en-US" sz="1400" b="1">
                <a:solidFill>
                  <a:srgbClr val="FFFFEF"/>
                </a:solidFill>
              </a:rPr>
              <a:t>G- Anaerobic Rods Predominantly: Bacteroides Fusobacteria</a:t>
            </a:r>
          </a:p>
        </p:txBody>
      </p:sp>
      <p:pic>
        <p:nvPicPr>
          <p:cNvPr id="39952" name="Picture 16" descr="slide11"/>
          <p:cNvPicPr>
            <a:picLocks noChangeAspect="1" noChangeArrowheads="1"/>
          </p:cNvPicPr>
          <p:nvPr/>
        </p:nvPicPr>
        <p:blipFill>
          <a:blip r:embed="rId3" cstate="print"/>
          <a:srcRect/>
          <a:stretch>
            <a:fillRect/>
          </a:stretch>
        </p:blipFill>
        <p:spPr bwMode="auto">
          <a:xfrm>
            <a:off x="2590800" y="1417638"/>
            <a:ext cx="2895600" cy="2011362"/>
          </a:xfrm>
          <a:prstGeom prst="rect">
            <a:avLst/>
          </a:prstGeom>
          <a:noFill/>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Text Box 2"/>
          <p:cNvSpPr txBox="1">
            <a:spLocks noChangeArrowheads="1"/>
          </p:cNvSpPr>
          <p:nvPr/>
        </p:nvSpPr>
        <p:spPr bwMode="auto">
          <a:xfrm>
            <a:off x="762000" y="533400"/>
            <a:ext cx="7543800" cy="457200"/>
          </a:xfrm>
          <a:prstGeom prst="rect">
            <a:avLst/>
          </a:prstGeom>
          <a:noFill/>
          <a:ln w="9525">
            <a:noFill/>
            <a:miter lim="800000"/>
            <a:headEnd/>
            <a:tailEnd/>
          </a:ln>
          <a:effectLst/>
        </p:spPr>
        <p:txBody>
          <a:bodyPr>
            <a:spAutoFit/>
          </a:bodyPr>
          <a:lstStyle/>
          <a:p>
            <a:pPr>
              <a:spcBef>
                <a:spcPct val="50000"/>
              </a:spcBef>
            </a:pPr>
            <a:r>
              <a:rPr lang="en-US" sz="2400" b="1"/>
              <a:t>Membrane Phospholipids</a:t>
            </a:r>
          </a:p>
        </p:txBody>
      </p:sp>
      <p:sp>
        <p:nvSpPr>
          <p:cNvPr id="654339" name="Text Box 3"/>
          <p:cNvSpPr txBox="1">
            <a:spLocks noChangeArrowheads="1"/>
          </p:cNvSpPr>
          <p:nvPr/>
        </p:nvSpPr>
        <p:spPr bwMode="auto">
          <a:xfrm>
            <a:off x="4876800" y="1295400"/>
            <a:ext cx="4038600" cy="457200"/>
          </a:xfrm>
          <a:prstGeom prst="rect">
            <a:avLst/>
          </a:prstGeom>
          <a:noFill/>
          <a:ln w="9525">
            <a:noFill/>
            <a:miter lim="800000"/>
            <a:headEnd/>
            <a:tailEnd/>
          </a:ln>
          <a:effectLst/>
        </p:spPr>
        <p:txBody>
          <a:bodyPr>
            <a:spAutoFit/>
          </a:bodyPr>
          <a:lstStyle/>
          <a:p>
            <a:pPr algn="l">
              <a:spcBef>
                <a:spcPct val="50000"/>
              </a:spcBef>
            </a:pPr>
            <a:r>
              <a:rPr lang="en-US" sz="2400" b="1"/>
              <a:t>Phospholipase A</a:t>
            </a:r>
            <a:r>
              <a:rPr lang="en-US" sz="2400" b="1" baseline="-25000"/>
              <a:t>2</a:t>
            </a:r>
          </a:p>
        </p:txBody>
      </p:sp>
      <p:sp>
        <p:nvSpPr>
          <p:cNvPr id="654340" name="Text Box 4"/>
          <p:cNvSpPr txBox="1">
            <a:spLocks noChangeArrowheads="1"/>
          </p:cNvSpPr>
          <p:nvPr/>
        </p:nvSpPr>
        <p:spPr bwMode="auto">
          <a:xfrm>
            <a:off x="2209800" y="1981200"/>
            <a:ext cx="4876800" cy="457200"/>
          </a:xfrm>
          <a:prstGeom prst="rect">
            <a:avLst/>
          </a:prstGeom>
          <a:noFill/>
          <a:ln w="9525">
            <a:noFill/>
            <a:miter lim="800000"/>
            <a:headEnd/>
            <a:tailEnd/>
          </a:ln>
          <a:effectLst/>
        </p:spPr>
        <p:txBody>
          <a:bodyPr>
            <a:spAutoFit/>
          </a:bodyPr>
          <a:lstStyle/>
          <a:p>
            <a:pPr>
              <a:spcBef>
                <a:spcPct val="50000"/>
              </a:spcBef>
            </a:pPr>
            <a:r>
              <a:rPr lang="en-US" sz="2400" b="1"/>
              <a:t>Arachidonic Acid</a:t>
            </a:r>
          </a:p>
        </p:txBody>
      </p:sp>
      <p:sp>
        <p:nvSpPr>
          <p:cNvPr id="654341" name="Text Box 5"/>
          <p:cNvSpPr txBox="1">
            <a:spLocks noChangeArrowheads="1"/>
          </p:cNvSpPr>
          <p:nvPr/>
        </p:nvSpPr>
        <p:spPr bwMode="auto">
          <a:xfrm>
            <a:off x="257175" y="2940050"/>
            <a:ext cx="1724025" cy="457200"/>
          </a:xfrm>
          <a:prstGeom prst="rect">
            <a:avLst/>
          </a:prstGeom>
          <a:noFill/>
          <a:ln w="9525">
            <a:noFill/>
            <a:miter lim="800000"/>
            <a:headEnd/>
            <a:tailEnd/>
          </a:ln>
          <a:effectLst/>
        </p:spPr>
        <p:txBody>
          <a:bodyPr>
            <a:spAutoFit/>
          </a:bodyPr>
          <a:lstStyle/>
          <a:p>
            <a:pPr algn="l">
              <a:spcBef>
                <a:spcPct val="50000"/>
              </a:spcBef>
            </a:pPr>
            <a:r>
              <a:rPr lang="en-US" sz="2400" b="1"/>
              <a:t>Cox 1 &amp; 2</a:t>
            </a:r>
          </a:p>
        </p:txBody>
      </p:sp>
      <p:sp>
        <p:nvSpPr>
          <p:cNvPr id="654342" name="Rectangle 6"/>
          <p:cNvSpPr>
            <a:spLocks noChangeArrowheads="1"/>
          </p:cNvSpPr>
          <p:nvPr/>
        </p:nvSpPr>
        <p:spPr bwMode="auto">
          <a:xfrm>
            <a:off x="4106863" y="2895600"/>
            <a:ext cx="2554287" cy="457200"/>
          </a:xfrm>
          <a:prstGeom prst="rect">
            <a:avLst/>
          </a:prstGeom>
          <a:noFill/>
          <a:ln w="9525">
            <a:noFill/>
            <a:miter lim="800000"/>
            <a:headEnd/>
            <a:tailEnd/>
          </a:ln>
          <a:effectLst/>
        </p:spPr>
        <p:txBody>
          <a:bodyPr wrap="none">
            <a:spAutoFit/>
          </a:bodyPr>
          <a:lstStyle/>
          <a:p>
            <a:pPr algn="l"/>
            <a:r>
              <a:rPr lang="en-US" sz="2400" b="1"/>
              <a:t>5 - lipoxygenase</a:t>
            </a:r>
          </a:p>
        </p:txBody>
      </p:sp>
      <p:sp>
        <p:nvSpPr>
          <p:cNvPr id="654343" name="Text Box 7"/>
          <p:cNvSpPr txBox="1">
            <a:spLocks noChangeArrowheads="1"/>
          </p:cNvSpPr>
          <p:nvPr/>
        </p:nvSpPr>
        <p:spPr bwMode="auto">
          <a:xfrm>
            <a:off x="7023100" y="2911475"/>
            <a:ext cx="1905000" cy="822325"/>
          </a:xfrm>
          <a:prstGeom prst="rect">
            <a:avLst/>
          </a:prstGeom>
          <a:noFill/>
          <a:ln w="9525">
            <a:noFill/>
            <a:miter lim="800000"/>
            <a:headEnd/>
            <a:tailEnd/>
          </a:ln>
          <a:effectLst/>
        </p:spPr>
        <p:txBody>
          <a:bodyPr>
            <a:spAutoFit/>
          </a:bodyPr>
          <a:lstStyle/>
          <a:p>
            <a:pPr algn="l">
              <a:spcBef>
                <a:spcPct val="50000"/>
              </a:spcBef>
            </a:pPr>
            <a:r>
              <a:rPr lang="en-US" sz="2400" b="1"/>
              <a:t>Cell-Cell interaction</a:t>
            </a:r>
          </a:p>
        </p:txBody>
      </p:sp>
      <p:sp>
        <p:nvSpPr>
          <p:cNvPr id="654344" name="Text Box 8"/>
          <p:cNvSpPr txBox="1">
            <a:spLocks noChangeArrowheads="1"/>
          </p:cNvSpPr>
          <p:nvPr/>
        </p:nvSpPr>
        <p:spPr bwMode="auto">
          <a:xfrm>
            <a:off x="228600" y="4419600"/>
            <a:ext cx="1600200" cy="457200"/>
          </a:xfrm>
          <a:prstGeom prst="rect">
            <a:avLst/>
          </a:prstGeom>
          <a:noFill/>
          <a:ln w="9525">
            <a:noFill/>
            <a:miter lim="800000"/>
            <a:headEnd/>
            <a:tailEnd/>
          </a:ln>
          <a:effectLst/>
        </p:spPr>
        <p:txBody>
          <a:bodyPr>
            <a:spAutoFit/>
          </a:bodyPr>
          <a:lstStyle/>
          <a:p>
            <a:pPr algn="l">
              <a:spcBef>
                <a:spcPct val="50000"/>
              </a:spcBef>
            </a:pPr>
            <a:r>
              <a:rPr lang="en-US" sz="2400" b="1"/>
              <a:t>Triclosan </a:t>
            </a:r>
          </a:p>
        </p:txBody>
      </p:sp>
      <p:sp>
        <p:nvSpPr>
          <p:cNvPr id="654345" name="Text Box 9"/>
          <p:cNvSpPr txBox="1">
            <a:spLocks noChangeArrowheads="1"/>
          </p:cNvSpPr>
          <p:nvPr/>
        </p:nvSpPr>
        <p:spPr bwMode="auto">
          <a:xfrm>
            <a:off x="4100513" y="4419600"/>
            <a:ext cx="1905000" cy="457200"/>
          </a:xfrm>
          <a:prstGeom prst="rect">
            <a:avLst/>
          </a:prstGeom>
          <a:noFill/>
          <a:ln w="9525">
            <a:noFill/>
            <a:miter lim="800000"/>
            <a:headEnd/>
            <a:tailEnd/>
          </a:ln>
          <a:effectLst/>
        </p:spPr>
        <p:txBody>
          <a:bodyPr>
            <a:spAutoFit/>
          </a:bodyPr>
          <a:lstStyle/>
          <a:p>
            <a:pPr algn="l">
              <a:spcBef>
                <a:spcPct val="50000"/>
              </a:spcBef>
            </a:pPr>
            <a:r>
              <a:rPr lang="en-US" sz="2400" b="1"/>
              <a:t>Triclosan</a:t>
            </a:r>
          </a:p>
        </p:txBody>
      </p:sp>
      <p:sp>
        <p:nvSpPr>
          <p:cNvPr id="654347" name="Text Box 11"/>
          <p:cNvSpPr txBox="1">
            <a:spLocks noChangeArrowheads="1"/>
          </p:cNvSpPr>
          <p:nvPr/>
        </p:nvSpPr>
        <p:spPr bwMode="auto">
          <a:xfrm>
            <a:off x="304800" y="5518150"/>
            <a:ext cx="2819400" cy="457200"/>
          </a:xfrm>
          <a:prstGeom prst="rect">
            <a:avLst/>
          </a:prstGeom>
          <a:noFill/>
          <a:ln w="9525">
            <a:noFill/>
            <a:miter lim="800000"/>
            <a:headEnd/>
            <a:tailEnd/>
          </a:ln>
          <a:effectLst/>
        </p:spPr>
        <p:txBody>
          <a:bodyPr>
            <a:spAutoFit/>
          </a:bodyPr>
          <a:lstStyle/>
          <a:p>
            <a:pPr algn="l">
              <a:spcBef>
                <a:spcPct val="50000"/>
              </a:spcBef>
            </a:pPr>
            <a:r>
              <a:rPr lang="en-US" sz="2400" b="1"/>
              <a:t>Prostaglandins</a:t>
            </a:r>
          </a:p>
        </p:txBody>
      </p:sp>
      <p:sp>
        <p:nvSpPr>
          <p:cNvPr id="654348" name="Text Box 12"/>
          <p:cNvSpPr txBox="1">
            <a:spLocks noChangeArrowheads="1"/>
          </p:cNvSpPr>
          <p:nvPr/>
        </p:nvSpPr>
        <p:spPr bwMode="auto">
          <a:xfrm>
            <a:off x="3657600" y="5486400"/>
            <a:ext cx="2133600" cy="457200"/>
          </a:xfrm>
          <a:prstGeom prst="rect">
            <a:avLst/>
          </a:prstGeom>
          <a:noFill/>
          <a:ln w="9525">
            <a:noFill/>
            <a:miter lim="800000"/>
            <a:headEnd/>
            <a:tailEnd/>
          </a:ln>
          <a:effectLst/>
        </p:spPr>
        <p:txBody>
          <a:bodyPr>
            <a:spAutoFit/>
          </a:bodyPr>
          <a:lstStyle/>
          <a:p>
            <a:pPr algn="l">
              <a:spcBef>
                <a:spcPct val="50000"/>
              </a:spcBef>
            </a:pPr>
            <a:r>
              <a:rPr lang="en-US" sz="2400" b="1"/>
              <a:t>Leukotrienes</a:t>
            </a:r>
          </a:p>
        </p:txBody>
      </p:sp>
      <p:sp>
        <p:nvSpPr>
          <p:cNvPr id="654349" name="Text Box 13"/>
          <p:cNvSpPr txBox="1">
            <a:spLocks noChangeArrowheads="1"/>
          </p:cNvSpPr>
          <p:nvPr/>
        </p:nvSpPr>
        <p:spPr bwMode="auto">
          <a:xfrm>
            <a:off x="6629400" y="5461000"/>
            <a:ext cx="1752600" cy="457200"/>
          </a:xfrm>
          <a:prstGeom prst="rect">
            <a:avLst/>
          </a:prstGeom>
          <a:noFill/>
          <a:ln w="9525">
            <a:noFill/>
            <a:miter lim="800000"/>
            <a:headEnd/>
            <a:tailEnd/>
          </a:ln>
          <a:effectLst/>
        </p:spPr>
        <p:txBody>
          <a:bodyPr>
            <a:spAutoFit/>
          </a:bodyPr>
          <a:lstStyle/>
          <a:p>
            <a:pPr algn="l">
              <a:spcBef>
                <a:spcPct val="50000"/>
              </a:spcBef>
            </a:pPr>
            <a:r>
              <a:rPr lang="en-US" sz="2400" b="1"/>
              <a:t>Lipoxins</a:t>
            </a:r>
          </a:p>
        </p:txBody>
      </p:sp>
      <p:sp>
        <p:nvSpPr>
          <p:cNvPr id="654350" name="Line 14"/>
          <p:cNvSpPr>
            <a:spLocks noChangeShapeType="1"/>
          </p:cNvSpPr>
          <p:nvPr/>
        </p:nvSpPr>
        <p:spPr bwMode="auto">
          <a:xfrm>
            <a:off x="4495800" y="977900"/>
            <a:ext cx="0" cy="990600"/>
          </a:xfrm>
          <a:prstGeom prst="line">
            <a:avLst/>
          </a:prstGeom>
          <a:noFill/>
          <a:ln w="76200">
            <a:solidFill>
              <a:srgbClr val="FF3300"/>
            </a:solidFill>
            <a:round/>
            <a:headEnd/>
            <a:tailEnd type="triangle" w="med" len="med"/>
          </a:ln>
          <a:effectLst/>
        </p:spPr>
        <p:txBody>
          <a:bodyPr/>
          <a:lstStyle/>
          <a:p>
            <a:endParaRPr lang="en-US"/>
          </a:p>
        </p:txBody>
      </p:sp>
      <p:sp>
        <p:nvSpPr>
          <p:cNvPr id="654351" name="Line 15"/>
          <p:cNvSpPr>
            <a:spLocks noChangeShapeType="1"/>
          </p:cNvSpPr>
          <p:nvPr/>
        </p:nvSpPr>
        <p:spPr bwMode="auto">
          <a:xfrm flipH="1">
            <a:off x="1816100" y="2422525"/>
            <a:ext cx="1828800" cy="1524000"/>
          </a:xfrm>
          <a:prstGeom prst="line">
            <a:avLst/>
          </a:prstGeom>
          <a:noFill/>
          <a:ln w="76200">
            <a:solidFill>
              <a:srgbClr val="FF3300"/>
            </a:solidFill>
            <a:round/>
            <a:headEnd/>
            <a:tailEnd/>
          </a:ln>
          <a:effectLst/>
        </p:spPr>
        <p:txBody>
          <a:bodyPr/>
          <a:lstStyle/>
          <a:p>
            <a:endParaRPr lang="en-US"/>
          </a:p>
        </p:txBody>
      </p:sp>
      <p:sp>
        <p:nvSpPr>
          <p:cNvPr id="654352" name="Line 16"/>
          <p:cNvSpPr>
            <a:spLocks noChangeShapeType="1"/>
          </p:cNvSpPr>
          <p:nvPr/>
        </p:nvSpPr>
        <p:spPr bwMode="auto">
          <a:xfrm>
            <a:off x="1816100" y="3930650"/>
            <a:ext cx="0" cy="1524000"/>
          </a:xfrm>
          <a:prstGeom prst="line">
            <a:avLst/>
          </a:prstGeom>
          <a:noFill/>
          <a:ln w="76200">
            <a:solidFill>
              <a:srgbClr val="FF3300"/>
            </a:solidFill>
            <a:round/>
            <a:headEnd/>
            <a:tailEnd type="triangle" w="med" len="med"/>
          </a:ln>
          <a:effectLst/>
        </p:spPr>
        <p:txBody>
          <a:bodyPr/>
          <a:lstStyle/>
          <a:p>
            <a:endParaRPr lang="en-US"/>
          </a:p>
        </p:txBody>
      </p:sp>
      <p:sp>
        <p:nvSpPr>
          <p:cNvPr id="654353" name="Line 17"/>
          <p:cNvSpPr>
            <a:spLocks noChangeShapeType="1"/>
          </p:cNvSpPr>
          <p:nvPr/>
        </p:nvSpPr>
        <p:spPr bwMode="auto">
          <a:xfrm>
            <a:off x="4114800" y="2438400"/>
            <a:ext cx="0" cy="2971800"/>
          </a:xfrm>
          <a:prstGeom prst="line">
            <a:avLst/>
          </a:prstGeom>
          <a:noFill/>
          <a:ln w="76200">
            <a:solidFill>
              <a:srgbClr val="FF3300"/>
            </a:solidFill>
            <a:round/>
            <a:headEnd/>
            <a:tailEnd type="triangle" w="med" len="med"/>
          </a:ln>
          <a:effectLst/>
        </p:spPr>
        <p:txBody>
          <a:bodyPr/>
          <a:lstStyle/>
          <a:p>
            <a:endParaRPr lang="en-US"/>
          </a:p>
        </p:txBody>
      </p:sp>
      <p:sp>
        <p:nvSpPr>
          <p:cNvPr id="654354" name="Line 18"/>
          <p:cNvSpPr>
            <a:spLocks noChangeShapeType="1"/>
          </p:cNvSpPr>
          <p:nvPr/>
        </p:nvSpPr>
        <p:spPr bwMode="auto">
          <a:xfrm>
            <a:off x="5807075" y="2393950"/>
            <a:ext cx="1219200" cy="762000"/>
          </a:xfrm>
          <a:prstGeom prst="line">
            <a:avLst/>
          </a:prstGeom>
          <a:noFill/>
          <a:ln w="76200">
            <a:solidFill>
              <a:srgbClr val="FF3300"/>
            </a:solidFill>
            <a:round/>
            <a:headEnd/>
            <a:tailEnd/>
          </a:ln>
          <a:effectLst/>
        </p:spPr>
        <p:txBody>
          <a:bodyPr/>
          <a:lstStyle/>
          <a:p>
            <a:endParaRPr lang="en-US"/>
          </a:p>
        </p:txBody>
      </p:sp>
      <p:sp>
        <p:nvSpPr>
          <p:cNvPr id="654355" name="Line 19"/>
          <p:cNvSpPr>
            <a:spLocks noChangeShapeType="1"/>
          </p:cNvSpPr>
          <p:nvPr/>
        </p:nvSpPr>
        <p:spPr bwMode="auto">
          <a:xfrm>
            <a:off x="7010400" y="3152775"/>
            <a:ext cx="0" cy="2209800"/>
          </a:xfrm>
          <a:prstGeom prst="line">
            <a:avLst/>
          </a:prstGeom>
          <a:noFill/>
          <a:ln w="76200">
            <a:solidFill>
              <a:srgbClr val="FF33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203200" y="228600"/>
            <a:ext cx="8737600" cy="1524000"/>
          </a:xfrm>
          <a:prstGeom prst="rect">
            <a:avLst/>
          </a:prstGeom>
          <a:noFill/>
          <a:ln w="9525">
            <a:noFill/>
            <a:miter lim="800000"/>
            <a:headEnd/>
            <a:tailEnd/>
          </a:ln>
          <a:effectLst/>
        </p:spPr>
        <p:txBody>
          <a:bodyPr anchor="ctr"/>
          <a:lstStyle/>
          <a:p>
            <a:pPr eaLnBrk="1" hangingPunct="1"/>
            <a:r>
              <a:rPr lang="en-US" sz="4800" b="1">
                <a:effectLst>
                  <a:outerShdw blurRad="38100" dist="38100" dir="2700000" algn="tl">
                    <a:srgbClr val="000000"/>
                  </a:outerShdw>
                </a:effectLst>
              </a:rPr>
              <a:t>Local Delivery</a:t>
            </a:r>
            <a:br>
              <a:rPr lang="en-US" sz="4800" b="1">
                <a:effectLst>
                  <a:outerShdw blurRad="38100" dist="38100" dir="2700000" algn="tl">
                    <a:srgbClr val="000000"/>
                  </a:outerShdw>
                </a:effectLst>
              </a:rPr>
            </a:br>
            <a:r>
              <a:rPr lang="en-US" sz="4800" b="1">
                <a:solidFill>
                  <a:srgbClr val="FFFFFF"/>
                </a:solidFill>
                <a:effectLst>
                  <a:outerShdw blurRad="38100" dist="38100" dir="2700000" algn="tl">
                    <a:srgbClr val="000000"/>
                  </a:outerShdw>
                </a:effectLst>
              </a:rPr>
              <a:t>Irrigation</a:t>
            </a:r>
            <a:endParaRPr lang="en-US" sz="4800" b="1">
              <a:effectLst>
                <a:outerShdw blurRad="38100" dist="38100" dir="2700000" algn="tl">
                  <a:srgbClr val="000000"/>
                </a:outerShdw>
              </a:effectLst>
            </a:endParaRPr>
          </a:p>
        </p:txBody>
      </p:sp>
      <p:pic>
        <p:nvPicPr>
          <p:cNvPr id="130051" name="Picture 3" descr="slide3"/>
          <p:cNvPicPr>
            <a:picLocks noChangeAspect="1" noChangeArrowheads="1"/>
          </p:cNvPicPr>
          <p:nvPr/>
        </p:nvPicPr>
        <p:blipFill>
          <a:blip r:embed="rId2" cstate="print"/>
          <a:srcRect/>
          <a:stretch>
            <a:fillRect/>
          </a:stretch>
        </p:blipFill>
        <p:spPr bwMode="auto">
          <a:xfrm>
            <a:off x="1727200" y="2095500"/>
            <a:ext cx="5689600" cy="4229100"/>
          </a:xfrm>
          <a:prstGeom prst="rect">
            <a:avLst/>
          </a:prstGeom>
          <a:noFill/>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slide6"/>
          <p:cNvPicPr>
            <a:picLocks noChangeAspect="1" noChangeArrowheads="1"/>
          </p:cNvPicPr>
          <p:nvPr/>
        </p:nvPicPr>
        <p:blipFill>
          <a:blip r:embed="rId2" cstate="print"/>
          <a:srcRect/>
          <a:stretch>
            <a:fillRect/>
          </a:stretch>
        </p:blipFill>
        <p:spPr bwMode="auto">
          <a:xfrm>
            <a:off x="203200" y="457200"/>
            <a:ext cx="4132263" cy="3200400"/>
          </a:xfrm>
          <a:prstGeom prst="rect">
            <a:avLst/>
          </a:prstGeom>
          <a:noFill/>
        </p:spPr>
      </p:pic>
      <p:pic>
        <p:nvPicPr>
          <p:cNvPr id="131075" name="Picture 3" descr="slide5"/>
          <p:cNvPicPr>
            <a:picLocks noChangeAspect="1" noChangeArrowheads="1"/>
          </p:cNvPicPr>
          <p:nvPr/>
        </p:nvPicPr>
        <p:blipFill>
          <a:blip r:embed="rId3" cstate="print"/>
          <a:srcRect/>
          <a:stretch>
            <a:fillRect/>
          </a:stretch>
        </p:blipFill>
        <p:spPr bwMode="auto">
          <a:xfrm>
            <a:off x="4572000" y="3173413"/>
            <a:ext cx="4368800" cy="3227387"/>
          </a:xfrm>
          <a:prstGeom prst="rect">
            <a:avLst/>
          </a:prstGeom>
          <a:noFill/>
        </p:spPr>
      </p:pic>
      <p:sp>
        <p:nvSpPr>
          <p:cNvPr id="131076" name="Text Box 4"/>
          <p:cNvSpPr txBox="1">
            <a:spLocks noChangeArrowheads="1"/>
          </p:cNvSpPr>
          <p:nvPr/>
        </p:nvSpPr>
        <p:spPr bwMode="auto">
          <a:xfrm>
            <a:off x="5011738" y="990600"/>
            <a:ext cx="3657600" cy="1190625"/>
          </a:xfrm>
          <a:prstGeom prst="rect">
            <a:avLst/>
          </a:prstGeom>
          <a:noFill/>
          <a:ln w="9525">
            <a:noFill/>
            <a:miter lim="800000"/>
            <a:headEnd/>
            <a:tailEnd/>
          </a:ln>
          <a:effectLst/>
        </p:spPr>
        <p:txBody>
          <a:bodyPr>
            <a:spAutoFit/>
          </a:bodyPr>
          <a:lstStyle/>
          <a:p>
            <a:pPr algn="l">
              <a:spcBef>
                <a:spcPct val="50000"/>
              </a:spcBef>
            </a:pPr>
            <a:r>
              <a:rPr lang="en-US" sz="3600" b="1"/>
              <a:t>Patient Delivered Irrigation</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Text Box 4"/>
          <p:cNvSpPr txBox="1">
            <a:spLocks noChangeArrowheads="1"/>
          </p:cNvSpPr>
          <p:nvPr/>
        </p:nvSpPr>
        <p:spPr bwMode="auto">
          <a:xfrm>
            <a:off x="609600" y="2286000"/>
            <a:ext cx="7924800" cy="914400"/>
          </a:xfrm>
          <a:prstGeom prst="rect">
            <a:avLst/>
          </a:prstGeom>
          <a:noFill/>
          <a:ln w="9525">
            <a:noFill/>
            <a:miter lim="800000"/>
            <a:headEnd/>
            <a:tailEnd/>
          </a:ln>
          <a:effectLst/>
        </p:spPr>
        <p:txBody>
          <a:bodyPr>
            <a:spAutoFit/>
          </a:bodyPr>
          <a:lstStyle/>
          <a:p>
            <a:pPr>
              <a:spcBef>
                <a:spcPct val="50000"/>
              </a:spcBef>
            </a:pPr>
            <a:r>
              <a:rPr lang="en-US" sz="5400" b="1" dirty="0"/>
              <a:t>Professional Irrigation</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203200" y="304800"/>
            <a:ext cx="8737600" cy="1524000"/>
          </a:xfrm>
          <a:prstGeom prst="rect">
            <a:avLst/>
          </a:prstGeom>
          <a:noFill/>
          <a:ln w="9525">
            <a:noFill/>
            <a:miter lim="800000"/>
            <a:headEnd/>
            <a:tailEnd/>
          </a:ln>
          <a:effectLst/>
        </p:spPr>
        <p:txBody>
          <a:bodyPr anchor="ctr"/>
          <a:lstStyle/>
          <a:p>
            <a:pPr eaLnBrk="1" hangingPunct="1"/>
            <a:r>
              <a:rPr lang="en-US" sz="4800" b="1">
                <a:effectLst>
                  <a:outerShdw blurRad="38100" dist="38100" dir="2700000" algn="tl">
                    <a:srgbClr val="000000"/>
                  </a:outerShdw>
                </a:effectLst>
              </a:rPr>
              <a:t>How far subgingivally do irrigants extend?</a:t>
            </a:r>
          </a:p>
        </p:txBody>
      </p:sp>
      <p:sp>
        <p:nvSpPr>
          <p:cNvPr id="133123" name="Rectangle 3"/>
          <p:cNvSpPr>
            <a:spLocks noChangeArrowheads="1"/>
          </p:cNvSpPr>
          <p:nvPr/>
        </p:nvSpPr>
        <p:spPr bwMode="auto">
          <a:xfrm>
            <a:off x="203200" y="2466975"/>
            <a:ext cx="4064000" cy="3657600"/>
          </a:xfrm>
          <a:prstGeom prst="rect">
            <a:avLst/>
          </a:prstGeom>
          <a:noFill/>
          <a:ln w="9525">
            <a:noFill/>
            <a:miter lim="800000"/>
            <a:headEnd/>
            <a:tailEnd/>
          </a:ln>
          <a:effectLst/>
        </p:spPr>
        <p:txBody>
          <a:bodyPr/>
          <a:lstStyle/>
          <a:p>
            <a:pPr marL="342900" indent="-342900" algn="l" eaLnBrk="1" hangingPunct="1">
              <a:spcBef>
                <a:spcPct val="20000"/>
              </a:spcBef>
              <a:buClr>
                <a:schemeClr val="hlink"/>
              </a:buClr>
              <a:buSzPct val="70000"/>
              <a:buFont typeface="Wingdings" pitchFamily="2" charset="2"/>
              <a:buChar char="n"/>
            </a:pPr>
            <a:r>
              <a:rPr lang="en-US" sz="2800" b="1">
                <a:solidFill>
                  <a:schemeClr val="hlink"/>
                </a:solidFill>
                <a:effectLst>
                  <a:outerShdw blurRad="38100" dist="38100" dir="2700000" algn="tl">
                    <a:srgbClr val="000000"/>
                  </a:outerShdw>
                </a:effectLst>
              </a:rPr>
              <a:t>Supragingivally – only a few millimeters at best</a:t>
            </a:r>
          </a:p>
          <a:p>
            <a:pPr marL="342900" indent="-342900" algn="l" eaLnBrk="1" hangingPunct="1">
              <a:spcBef>
                <a:spcPct val="20000"/>
              </a:spcBef>
              <a:buClr>
                <a:schemeClr val="hlink"/>
              </a:buClr>
              <a:buSzPct val="70000"/>
              <a:buFont typeface="Wingdings" pitchFamily="2" charset="2"/>
              <a:buChar char="n"/>
            </a:pPr>
            <a:r>
              <a:rPr lang="en-US" sz="2800" b="1">
                <a:solidFill>
                  <a:schemeClr val="hlink"/>
                </a:solidFill>
                <a:effectLst>
                  <a:outerShdw blurRad="38100" dist="38100" dir="2700000" algn="tl">
                    <a:srgbClr val="000000"/>
                  </a:outerShdw>
                </a:effectLst>
              </a:rPr>
              <a:t>Subgingivally – much  more</a:t>
            </a:r>
          </a:p>
        </p:txBody>
      </p:sp>
      <p:pic>
        <p:nvPicPr>
          <p:cNvPr id="133124" name="Picture 4" descr="slide4"/>
          <p:cNvPicPr>
            <a:picLocks noChangeAspect="1" noChangeArrowheads="1"/>
          </p:cNvPicPr>
          <p:nvPr/>
        </p:nvPicPr>
        <p:blipFill>
          <a:blip r:embed="rId2" cstate="print"/>
          <a:srcRect/>
          <a:stretch>
            <a:fillRect/>
          </a:stretch>
        </p:blipFill>
        <p:spPr bwMode="auto">
          <a:xfrm>
            <a:off x="4097338" y="2557463"/>
            <a:ext cx="4708525" cy="3614737"/>
          </a:xfrm>
          <a:prstGeom prst="rect">
            <a:avLst/>
          </a:prstGeom>
          <a:noFill/>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ctrTitle"/>
          </p:nvPr>
        </p:nvSpPr>
        <p:spPr>
          <a:xfrm>
            <a:off x="685800" y="457200"/>
            <a:ext cx="7772400" cy="1295400"/>
          </a:xfrm>
        </p:spPr>
        <p:txBody>
          <a:bodyPr/>
          <a:lstStyle/>
          <a:p>
            <a:r>
              <a:rPr lang="en-US" sz="5400"/>
              <a:t>Consensus Report:</a:t>
            </a:r>
          </a:p>
        </p:txBody>
      </p:sp>
      <p:sp>
        <p:nvSpPr>
          <p:cNvPr id="646147" name="Rectangle 3"/>
          <p:cNvSpPr>
            <a:spLocks noGrp="1" noChangeArrowheads="1"/>
          </p:cNvSpPr>
          <p:nvPr>
            <p:ph type="subTitle" idx="1"/>
          </p:nvPr>
        </p:nvSpPr>
        <p:spPr>
          <a:xfrm>
            <a:off x="1066800" y="2057400"/>
            <a:ext cx="6858000" cy="3581400"/>
          </a:xfrm>
        </p:spPr>
        <p:txBody>
          <a:bodyPr/>
          <a:lstStyle/>
          <a:p>
            <a:pPr algn="l"/>
            <a:r>
              <a:rPr lang="en-US"/>
              <a:t>There is strong evidence for a lack of an adjunctive benefit of therapist delivered chlorhexidine irrigation during SRP to achieve reductions in PD and BOP in patients with chronic periodontitis</a:t>
            </a:r>
          </a:p>
        </p:txBody>
      </p:sp>
      <p:sp>
        <p:nvSpPr>
          <p:cNvPr id="646148" name="Rectangle 4"/>
          <p:cNvSpPr>
            <a:spLocks noChangeArrowheads="1"/>
          </p:cNvSpPr>
          <p:nvPr/>
        </p:nvSpPr>
        <p:spPr bwMode="auto">
          <a:xfrm>
            <a:off x="4883150" y="5881688"/>
            <a:ext cx="3041650" cy="366712"/>
          </a:xfrm>
          <a:prstGeom prst="rect">
            <a:avLst/>
          </a:prstGeom>
          <a:noFill/>
          <a:ln w="9525">
            <a:noFill/>
            <a:miter lim="800000"/>
            <a:headEnd/>
            <a:tailEnd/>
          </a:ln>
          <a:effectLst/>
        </p:spPr>
        <p:txBody>
          <a:bodyPr wrap="none">
            <a:spAutoFit/>
          </a:bodyPr>
          <a:lstStyle/>
          <a:p>
            <a:pPr algn="l"/>
            <a:r>
              <a:rPr lang="en-US" b="1" i="1"/>
              <a:t>Annals of Perio, Dec. 2003</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r>
              <a:rPr lang="en-US"/>
              <a:t>Local Sustained Release</a:t>
            </a:r>
          </a:p>
        </p:txBody>
      </p:sp>
      <p:sp>
        <p:nvSpPr>
          <p:cNvPr id="134147" name="Rectangle 3"/>
          <p:cNvSpPr>
            <a:spLocks noGrp="1" noChangeArrowheads="1"/>
          </p:cNvSpPr>
          <p:nvPr>
            <p:ph type="body" idx="1"/>
          </p:nvPr>
        </p:nvSpPr>
        <p:spPr>
          <a:xfrm>
            <a:off x="2598738" y="2433638"/>
            <a:ext cx="3730625" cy="3692525"/>
          </a:xfrm>
        </p:spPr>
        <p:txBody>
          <a:bodyPr/>
          <a:lstStyle/>
          <a:p>
            <a:r>
              <a:rPr lang="en-US" sz="4400"/>
              <a:t>Actisite</a:t>
            </a:r>
          </a:p>
          <a:p>
            <a:r>
              <a:rPr lang="en-US" sz="4400"/>
              <a:t>PerioChip</a:t>
            </a:r>
          </a:p>
          <a:p>
            <a:r>
              <a:rPr lang="en-US" sz="4400"/>
              <a:t>Atridox</a:t>
            </a:r>
          </a:p>
          <a:p>
            <a:r>
              <a:rPr lang="en-US" sz="4400"/>
              <a:t>Arestin</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a:xfrm>
            <a:off x="203200" y="228600"/>
            <a:ext cx="8737600" cy="1143000"/>
          </a:xfrm>
        </p:spPr>
        <p:txBody>
          <a:bodyPr/>
          <a:lstStyle/>
          <a:p>
            <a:r>
              <a:rPr lang="en-US"/>
              <a:t>Local Sustained Release</a:t>
            </a:r>
          </a:p>
        </p:txBody>
      </p:sp>
      <p:sp>
        <p:nvSpPr>
          <p:cNvPr id="135171" name="Rectangle 3"/>
          <p:cNvSpPr>
            <a:spLocks noGrp="1" noChangeArrowheads="1"/>
          </p:cNvSpPr>
          <p:nvPr>
            <p:ph type="body" idx="1"/>
          </p:nvPr>
        </p:nvSpPr>
        <p:spPr>
          <a:xfrm>
            <a:off x="304800" y="1981200"/>
            <a:ext cx="8534400" cy="4114800"/>
          </a:xfrm>
        </p:spPr>
        <p:txBody>
          <a:bodyPr/>
          <a:lstStyle/>
          <a:p>
            <a:pPr>
              <a:buFont typeface="Wingdings" pitchFamily="2" charset="2"/>
              <a:buNone/>
            </a:pPr>
            <a:r>
              <a:rPr lang="en-US"/>
              <a:t>May produce marginal improvements in:</a:t>
            </a:r>
          </a:p>
          <a:p>
            <a:pPr>
              <a:buFont typeface="Wingdings" pitchFamily="2" charset="2"/>
              <a:buNone/>
            </a:pPr>
            <a:endParaRPr lang="en-US"/>
          </a:p>
          <a:p>
            <a:pPr lvl="1"/>
            <a:r>
              <a:rPr lang="en-US" sz="3200" b="0"/>
              <a:t>Attachment levels</a:t>
            </a:r>
          </a:p>
          <a:p>
            <a:pPr lvl="1"/>
            <a:r>
              <a:rPr lang="en-US" sz="3200" b="0"/>
              <a:t>Probing depths</a:t>
            </a:r>
          </a:p>
          <a:p>
            <a:pPr lvl="1"/>
            <a:r>
              <a:rPr lang="en-US" sz="3200" b="0"/>
              <a:t>Gingival bleeding</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idx="4294967295"/>
          </p:nvPr>
        </p:nvSpPr>
        <p:spPr>
          <a:xfrm>
            <a:off x="203200" y="76200"/>
            <a:ext cx="8737600" cy="1143000"/>
          </a:xfrm>
        </p:spPr>
        <p:txBody>
          <a:bodyPr/>
          <a:lstStyle/>
          <a:p>
            <a:r>
              <a:rPr lang="en-US"/>
              <a:t>Perio Chip </a:t>
            </a:r>
            <a:r>
              <a:rPr lang="en-US" baseline="30000">
                <a:cs typeface="Arial" pitchFamily="34" charset="0"/>
              </a:rPr>
              <a:t>®</a:t>
            </a:r>
          </a:p>
        </p:txBody>
      </p:sp>
      <p:sp>
        <p:nvSpPr>
          <p:cNvPr id="144387" name="Rectangle 3"/>
          <p:cNvSpPr>
            <a:spLocks noGrp="1" noChangeArrowheads="1"/>
          </p:cNvSpPr>
          <p:nvPr>
            <p:ph type="body" idx="4294967295"/>
          </p:nvPr>
        </p:nvSpPr>
        <p:spPr>
          <a:xfrm>
            <a:off x="68263" y="1600200"/>
            <a:ext cx="7772400" cy="3962400"/>
          </a:xfrm>
        </p:spPr>
        <p:txBody>
          <a:bodyPr/>
          <a:lstStyle/>
          <a:p>
            <a:r>
              <a:rPr lang="en-US" sz="2600"/>
              <a:t>2.5 mg chlorhexidine gluconate</a:t>
            </a:r>
          </a:p>
          <a:p>
            <a:r>
              <a:rPr lang="en-US" sz="2600"/>
              <a:t>4 mm x 5 mm x 350  um chip</a:t>
            </a:r>
          </a:p>
          <a:p>
            <a:r>
              <a:rPr lang="en-US" sz="2600"/>
              <a:t>&lt;1 minute to insert</a:t>
            </a:r>
          </a:p>
          <a:p>
            <a:r>
              <a:rPr lang="en-US" sz="2600"/>
              <a:t>No bacterial resistance</a:t>
            </a:r>
          </a:p>
          <a:p>
            <a:r>
              <a:rPr lang="en-US" sz="2600"/>
              <a:t>Controlled release</a:t>
            </a:r>
          </a:p>
          <a:p>
            <a:r>
              <a:rPr lang="en-US" sz="2600"/>
              <a:t>Bioabsorbable</a:t>
            </a:r>
          </a:p>
        </p:txBody>
      </p:sp>
      <p:pic>
        <p:nvPicPr>
          <p:cNvPr id="144388" name="Picture 4" descr="Image_8"/>
          <p:cNvPicPr>
            <a:picLocks noChangeAspect="1" noChangeArrowheads="1"/>
          </p:cNvPicPr>
          <p:nvPr/>
        </p:nvPicPr>
        <p:blipFill>
          <a:blip r:embed="rId2" cstate="print"/>
          <a:srcRect/>
          <a:stretch>
            <a:fillRect/>
          </a:stretch>
        </p:blipFill>
        <p:spPr bwMode="auto">
          <a:xfrm>
            <a:off x="4267200" y="2994025"/>
            <a:ext cx="4741863" cy="3482975"/>
          </a:xfrm>
          <a:prstGeom prst="rect">
            <a:avLst/>
          </a:prstGeom>
          <a:noFill/>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p:txBody>
          <a:bodyPr/>
          <a:lstStyle/>
          <a:p>
            <a:r>
              <a:rPr lang="en-US" sz="5400"/>
              <a:t>Pharmacokinetics</a:t>
            </a:r>
          </a:p>
        </p:txBody>
      </p:sp>
      <p:sp>
        <p:nvSpPr>
          <p:cNvPr id="145411" name="Rectangle 3"/>
          <p:cNvSpPr>
            <a:spLocks noGrp="1" noChangeArrowheads="1"/>
          </p:cNvSpPr>
          <p:nvPr>
            <p:ph type="body" idx="1"/>
          </p:nvPr>
        </p:nvSpPr>
        <p:spPr>
          <a:xfrm>
            <a:off x="1092200" y="2362200"/>
            <a:ext cx="6967538" cy="3276600"/>
          </a:xfrm>
        </p:spPr>
        <p:txBody>
          <a:bodyPr/>
          <a:lstStyle/>
          <a:p>
            <a:r>
              <a:rPr lang="en-US" sz="4000"/>
              <a:t>40% released within 24 hrs.</a:t>
            </a:r>
          </a:p>
          <a:p>
            <a:r>
              <a:rPr lang="en-US" sz="4000"/>
              <a:t>&gt;1,000 ug/ml at 4 hrs.</a:t>
            </a:r>
          </a:p>
          <a:p>
            <a:r>
              <a:rPr lang="en-US" sz="4000"/>
              <a:t>480 ug/ml at 3 days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06400" y="2133600"/>
            <a:ext cx="8399463" cy="1828800"/>
          </a:xfrm>
          <a:noFill/>
          <a:ln/>
        </p:spPr>
        <p:txBody>
          <a:bodyPr/>
          <a:lstStyle/>
          <a:p>
            <a:r>
              <a:rPr lang="en-US" sz="5400"/>
              <a:t>Specific Plaque Hypothesis</a:t>
            </a:r>
            <a:br>
              <a:rPr lang="en-US" sz="5400"/>
            </a:br>
            <a:r>
              <a:rPr lang="en-US" sz="5400" i="1"/>
              <a:t>(Plaque Quality)</a:t>
            </a:r>
            <a:endParaRPr lang="en-US" sz="540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a:xfrm>
            <a:off x="203200" y="76200"/>
            <a:ext cx="8737600" cy="1143000"/>
          </a:xfrm>
        </p:spPr>
        <p:txBody>
          <a:bodyPr/>
          <a:lstStyle/>
          <a:p>
            <a:r>
              <a:rPr lang="en-US"/>
              <a:t>Atridox</a:t>
            </a:r>
            <a:r>
              <a:rPr lang="en-US" baseline="30000">
                <a:cs typeface="Arial" pitchFamily="34" charset="0"/>
              </a:rPr>
              <a:t>®</a:t>
            </a:r>
          </a:p>
        </p:txBody>
      </p:sp>
      <p:sp>
        <p:nvSpPr>
          <p:cNvPr id="146435" name="Rectangle 3"/>
          <p:cNvSpPr>
            <a:spLocks noGrp="1" noChangeArrowheads="1"/>
          </p:cNvSpPr>
          <p:nvPr>
            <p:ph type="body" idx="1"/>
          </p:nvPr>
        </p:nvSpPr>
        <p:spPr>
          <a:xfrm>
            <a:off x="68263" y="1371600"/>
            <a:ext cx="7772400" cy="4114800"/>
          </a:xfrm>
        </p:spPr>
        <p:txBody>
          <a:bodyPr/>
          <a:lstStyle/>
          <a:p>
            <a:r>
              <a:rPr lang="en-US" sz="2800"/>
              <a:t>Controlled –release product</a:t>
            </a:r>
          </a:p>
          <a:p>
            <a:r>
              <a:rPr lang="en-US" sz="2800"/>
              <a:t>Doxycycline hyclate (10%)</a:t>
            </a:r>
          </a:p>
          <a:p>
            <a:r>
              <a:rPr lang="en-US" sz="2800"/>
              <a:t>50 mg doxycycline</a:t>
            </a:r>
          </a:p>
          <a:p>
            <a:r>
              <a:rPr lang="en-US" sz="2800"/>
              <a:t>2 syringe system</a:t>
            </a:r>
          </a:p>
          <a:p>
            <a:r>
              <a:rPr lang="en-US" sz="2800"/>
              <a:t>Coe-Pak/Octyldent</a:t>
            </a:r>
          </a:p>
          <a:p>
            <a:r>
              <a:rPr lang="en-US" sz="2800"/>
              <a:t>Bioabsorbable</a:t>
            </a:r>
          </a:p>
        </p:txBody>
      </p:sp>
      <p:pic>
        <p:nvPicPr>
          <p:cNvPr id="146436" name="Picture 4" descr="Image_1"/>
          <p:cNvPicPr>
            <a:picLocks noChangeAspect="1" noChangeArrowheads="1"/>
          </p:cNvPicPr>
          <p:nvPr/>
        </p:nvPicPr>
        <p:blipFill>
          <a:blip r:embed="rId2" cstate="print"/>
          <a:srcRect/>
          <a:stretch>
            <a:fillRect/>
          </a:stretch>
        </p:blipFill>
        <p:spPr bwMode="auto">
          <a:xfrm>
            <a:off x="4198938" y="2898775"/>
            <a:ext cx="4876800" cy="3883025"/>
          </a:xfrm>
          <a:prstGeom prst="rect">
            <a:avLst/>
          </a:prstGeom>
          <a:noFill/>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p:txBody>
          <a:bodyPr/>
          <a:lstStyle/>
          <a:p>
            <a:r>
              <a:rPr lang="en-US" sz="6000"/>
              <a:t>Doxycycline</a:t>
            </a:r>
          </a:p>
        </p:txBody>
      </p:sp>
      <p:sp>
        <p:nvSpPr>
          <p:cNvPr id="147459" name="Rectangle 3"/>
          <p:cNvSpPr>
            <a:spLocks noGrp="1" noChangeArrowheads="1"/>
          </p:cNvSpPr>
          <p:nvPr>
            <p:ph type="body" idx="1"/>
          </p:nvPr>
        </p:nvSpPr>
        <p:spPr>
          <a:xfrm>
            <a:off x="1084263" y="2209800"/>
            <a:ext cx="7373937" cy="3962400"/>
          </a:xfrm>
        </p:spPr>
        <p:txBody>
          <a:bodyPr/>
          <a:lstStyle/>
          <a:p>
            <a:r>
              <a:rPr lang="en-US" sz="4000"/>
              <a:t>Broad-spectrum</a:t>
            </a:r>
          </a:p>
          <a:p>
            <a:r>
              <a:rPr lang="en-US" sz="4000"/>
              <a:t>Bacteriostatic</a:t>
            </a:r>
          </a:p>
          <a:p>
            <a:r>
              <a:rPr lang="en-US" sz="4000"/>
              <a:t>MIC</a:t>
            </a:r>
            <a:r>
              <a:rPr lang="en-US" sz="4000" baseline="-25000"/>
              <a:t>90</a:t>
            </a:r>
            <a:r>
              <a:rPr lang="en-US" sz="4000"/>
              <a:t> &lt; 6.0 ug/ml</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p:txBody>
          <a:bodyPr/>
          <a:lstStyle/>
          <a:p>
            <a:r>
              <a:rPr lang="en-US"/>
              <a:t>Pharmacokinetics</a:t>
            </a:r>
          </a:p>
        </p:txBody>
      </p:sp>
      <p:graphicFrame>
        <p:nvGraphicFramePr>
          <p:cNvPr id="148483" name="Object 3"/>
          <p:cNvGraphicFramePr>
            <a:graphicFrameLocks noChangeAspect="1"/>
          </p:cNvGraphicFramePr>
          <p:nvPr/>
        </p:nvGraphicFramePr>
        <p:xfrm>
          <a:off x="1371600" y="1030288"/>
          <a:ext cx="6400800" cy="4800600"/>
        </p:xfrm>
        <a:graphic>
          <a:graphicData uri="http://schemas.openxmlformats.org/presentationml/2006/ole">
            <p:oleObj spid="_x0000_s148483" name="Chart" r:id="rId3" imgW="7200900" imgH="4800600" progId="MSGraph.Chart.8">
              <p:embed followColorScheme="full"/>
            </p:oleObj>
          </a:graphicData>
        </a:graphic>
      </p:graphicFrame>
      <p:graphicFrame>
        <p:nvGraphicFramePr>
          <p:cNvPr id="148484" name="Object 4"/>
          <p:cNvGraphicFramePr>
            <a:graphicFrameLocks noChangeAspect="1"/>
          </p:cNvGraphicFramePr>
          <p:nvPr/>
        </p:nvGraphicFramePr>
        <p:xfrm>
          <a:off x="609600" y="1828800"/>
          <a:ext cx="8262938" cy="4038600"/>
        </p:xfrm>
        <a:graphic>
          <a:graphicData uri="http://schemas.openxmlformats.org/presentationml/2006/ole">
            <p:oleObj spid="_x0000_s148484" name="Chart" r:id="rId4" imgW="7639202" imgH="4572000" progId="MSGraph.Chart.8">
              <p:embed followColorScheme="full"/>
            </p:oleObj>
          </a:graphicData>
        </a:graphic>
      </p:graphicFrame>
      <p:sp>
        <p:nvSpPr>
          <p:cNvPr id="148485" name="Text Box 5"/>
          <p:cNvSpPr txBox="1">
            <a:spLocks noChangeArrowheads="1"/>
          </p:cNvSpPr>
          <p:nvPr/>
        </p:nvSpPr>
        <p:spPr bwMode="auto">
          <a:xfrm>
            <a:off x="3251200" y="6019800"/>
            <a:ext cx="2979738" cy="366713"/>
          </a:xfrm>
          <a:prstGeom prst="rect">
            <a:avLst/>
          </a:prstGeom>
          <a:noFill/>
          <a:ln w="9525">
            <a:noFill/>
            <a:miter lim="800000"/>
            <a:headEnd/>
            <a:tailEnd/>
          </a:ln>
          <a:effectLst/>
        </p:spPr>
        <p:txBody>
          <a:bodyPr>
            <a:spAutoFit/>
          </a:bodyPr>
          <a:lstStyle/>
          <a:p>
            <a:pPr algn="l">
              <a:spcBef>
                <a:spcPct val="50000"/>
              </a:spcBef>
            </a:pPr>
            <a:r>
              <a:rPr lang="en-US" b="1">
                <a:solidFill>
                  <a:srgbClr val="FFFFFF"/>
                </a:solidFill>
              </a:rPr>
              <a:t>Time (Hours)</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Image_9"/>
          <p:cNvPicPr>
            <a:picLocks noChangeAspect="1" noChangeArrowheads="1"/>
          </p:cNvPicPr>
          <p:nvPr/>
        </p:nvPicPr>
        <p:blipFill>
          <a:blip r:embed="rId2" cstate="print"/>
          <a:srcRect/>
          <a:stretch>
            <a:fillRect/>
          </a:stretch>
        </p:blipFill>
        <p:spPr bwMode="auto">
          <a:xfrm>
            <a:off x="609600" y="604838"/>
            <a:ext cx="7924800" cy="5554662"/>
          </a:xfrm>
          <a:prstGeom prst="rect">
            <a:avLst/>
          </a:prstGeom>
          <a:noFill/>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Image_2"/>
          <p:cNvPicPr>
            <a:picLocks noChangeAspect="1" noChangeArrowheads="1"/>
          </p:cNvPicPr>
          <p:nvPr/>
        </p:nvPicPr>
        <p:blipFill>
          <a:blip r:embed="rId2" cstate="print"/>
          <a:srcRect/>
          <a:stretch>
            <a:fillRect/>
          </a:stretch>
        </p:blipFill>
        <p:spPr bwMode="auto">
          <a:xfrm>
            <a:off x="947738" y="560388"/>
            <a:ext cx="7180262" cy="5610225"/>
          </a:xfrm>
          <a:prstGeom prst="rect">
            <a:avLst/>
          </a:prstGeom>
          <a:noFill/>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Image_5"/>
          <p:cNvPicPr>
            <a:picLocks noChangeAspect="1" noChangeArrowheads="1"/>
          </p:cNvPicPr>
          <p:nvPr/>
        </p:nvPicPr>
        <p:blipFill>
          <a:blip r:embed="rId2" cstate="print"/>
          <a:srcRect/>
          <a:stretch>
            <a:fillRect/>
          </a:stretch>
        </p:blipFill>
        <p:spPr bwMode="auto">
          <a:xfrm>
            <a:off x="609600" y="608013"/>
            <a:ext cx="7993063" cy="5691187"/>
          </a:xfrm>
          <a:prstGeom prst="rect">
            <a:avLst/>
          </a:prstGeom>
          <a:noFill/>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77863" y="381000"/>
            <a:ext cx="7788275" cy="1143000"/>
          </a:xfrm>
        </p:spPr>
        <p:txBody>
          <a:bodyPr/>
          <a:lstStyle/>
          <a:p>
            <a:r>
              <a:rPr lang="en-US" sz="8000"/>
              <a:t>Arestin</a:t>
            </a:r>
          </a:p>
        </p:txBody>
      </p:sp>
      <p:sp>
        <p:nvSpPr>
          <p:cNvPr id="155651" name="Rectangle 3"/>
          <p:cNvSpPr>
            <a:spLocks noGrp="1" noChangeArrowheads="1"/>
          </p:cNvSpPr>
          <p:nvPr>
            <p:ph type="subTitle" idx="1"/>
          </p:nvPr>
        </p:nvSpPr>
        <p:spPr>
          <a:xfrm>
            <a:off x="203200" y="1828800"/>
            <a:ext cx="6434138" cy="1752600"/>
          </a:xfrm>
        </p:spPr>
        <p:txBody>
          <a:bodyPr/>
          <a:lstStyle/>
          <a:p>
            <a:pPr algn="l">
              <a:buFont typeface="Wingdings" pitchFamily="2" charset="2"/>
              <a:buChar char="n"/>
            </a:pPr>
            <a:r>
              <a:rPr lang="en-US" sz="2800"/>
              <a:t> minocycline 1 mg.</a:t>
            </a:r>
          </a:p>
          <a:p>
            <a:pPr algn="l">
              <a:buFont typeface="Wingdings" pitchFamily="2" charset="2"/>
              <a:buChar char="n"/>
            </a:pPr>
            <a:r>
              <a:rPr lang="en-US" sz="2800"/>
              <a:t> microsphere technology</a:t>
            </a:r>
          </a:p>
          <a:p>
            <a:pPr algn="l">
              <a:buFont typeface="Wingdings" pitchFamily="2" charset="2"/>
              <a:buChar char="n"/>
            </a:pPr>
            <a:r>
              <a:rPr lang="en-US" sz="2800"/>
              <a:t> bioabsorbable</a:t>
            </a:r>
          </a:p>
          <a:p>
            <a:pPr algn="l">
              <a:buFont typeface="Wingdings" pitchFamily="2" charset="2"/>
              <a:buChar char="n"/>
            </a:pPr>
            <a:r>
              <a:rPr lang="en-US" sz="2800"/>
              <a:t> easy to place/use</a:t>
            </a:r>
          </a:p>
          <a:p>
            <a:pPr marL="457200" lvl="1" indent="0"/>
            <a:r>
              <a:rPr lang="en-US" sz="2400" b="0"/>
              <a:t>No reconstitution</a:t>
            </a:r>
          </a:p>
          <a:p>
            <a:pPr marL="457200" lvl="1" indent="0"/>
            <a:r>
              <a:rPr lang="en-US" sz="2400" b="0"/>
              <a:t>No refrigeration</a:t>
            </a:r>
          </a:p>
          <a:p>
            <a:pPr algn="l">
              <a:buFont typeface="Wingdings" pitchFamily="2" charset="2"/>
              <a:buChar char="n"/>
            </a:pPr>
            <a:r>
              <a:rPr lang="en-US" sz="2800"/>
              <a:t> sustained drug delivery</a:t>
            </a:r>
          </a:p>
        </p:txBody>
      </p:sp>
      <p:pic>
        <p:nvPicPr>
          <p:cNvPr id="155652" name="Picture 4" descr="Image_1"/>
          <p:cNvPicPr>
            <a:picLocks noChangeAspect="1" noChangeArrowheads="1"/>
          </p:cNvPicPr>
          <p:nvPr/>
        </p:nvPicPr>
        <p:blipFill>
          <a:blip r:embed="rId2" cstate="print"/>
          <a:srcRect/>
          <a:stretch>
            <a:fillRect/>
          </a:stretch>
        </p:blipFill>
        <p:spPr bwMode="auto">
          <a:xfrm>
            <a:off x="4945063" y="1905000"/>
            <a:ext cx="3792537" cy="4495800"/>
          </a:xfrm>
          <a:prstGeom prst="rect">
            <a:avLst/>
          </a:prstGeom>
          <a:noFill/>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a:xfrm>
            <a:off x="203200" y="76200"/>
            <a:ext cx="8737600" cy="1143000"/>
          </a:xfrm>
        </p:spPr>
        <p:txBody>
          <a:bodyPr/>
          <a:lstStyle/>
          <a:p>
            <a:r>
              <a:rPr lang="en-US" sz="5400"/>
              <a:t>Arestin Polymer PGLA</a:t>
            </a:r>
          </a:p>
        </p:txBody>
      </p:sp>
      <p:sp>
        <p:nvSpPr>
          <p:cNvPr id="156675" name="Rectangle 3"/>
          <p:cNvSpPr>
            <a:spLocks noGrp="1" noChangeArrowheads="1"/>
          </p:cNvSpPr>
          <p:nvPr>
            <p:ph type="body" sz="half" idx="2"/>
          </p:nvPr>
        </p:nvSpPr>
        <p:spPr>
          <a:xfrm>
            <a:off x="4919663" y="1524000"/>
            <a:ext cx="3817937" cy="4953000"/>
          </a:xfrm>
        </p:spPr>
        <p:txBody>
          <a:bodyPr/>
          <a:lstStyle/>
          <a:p>
            <a:pPr>
              <a:buFont typeface="Wingdings" pitchFamily="2" charset="2"/>
              <a:buNone/>
            </a:pPr>
            <a:r>
              <a:rPr lang="en-US" sz="3600">
                <a:solidFill>
                  <a:schemeClr val="tx2"/>
                </a:solidFill>
              </a:rPr>
              <a:t>Characteristics</a:t>
            </a:r>
          </a:p>
          <a:p>
            <a:r>
              <a:rPr lang="en-US" sz="2800"/>
              <a:t>Bioadhesive</a:t>
            </a:r>
          </a:p>
          <a:p>
            <a:pPr lvl="1"/>
            <a:r>
              <a:rPr lang="en-US" sz="2400" b="0"/>
              <a:t>No retentive dressing necessary</a:t>
            </a:r>
          </a:p>
          <a:p>
            <a:r>
              <a:rPr lang="en-US" sz="2800"/>
              <a:t>Bioabsorbable</a:t>
            </a:r>
          </a:p>
          <a:p>
            <a:pPr lvl="1"/>
            <a:r>
              <a:rPr lang="en-US" sz="2400" b="0"/>
              <a:t>Hydrolyzes to CO2 and H2O – nothing to remove</a:t>
            </a:r>
          </a:p>
          <a:p>
            <a:r>
              <a:rPr lang="en-US" sz="2800"/>
              <a:t>Proven Safety</a:t>
            </a:r>
          </a:p>
          <a:p>
            <a:pPr lvl="1"/>
            <a:r>
              <a:rPr lang="en-US" sz="2400" b="0"/>
              <a:t>Suture Material</a:t>
            </a:r>
          </a:p>
        </p:txBody>
      </p:sp>
      <p:pic>
        <p:nvPicPr>
          <p:cNvPr id="156676" name="Picture 4" descr="Image_4"/>
          <p:cNvPicPr>
            <a:picLocks noChangeAspect="1" noChangeArrowheads="1"/>
          </p:cNvPicPr>
          <p:nvPr/>
        </p:nvPicPr>
        <p:blipFill>
          <a:blip r:embed="rId2" cstate="print"/>
          <a:srcRect/>
          <a:stretch>
            <a:fillRect/>
          </a:stretch>
        </p:blipFill>
        <p:spPr bwMode="auto">
          <a:xfrm>
            <a:off x="677863" y="1524000"/>
            <a:ext cx="3803650" cy="5105400"/>
          </a:xfrm>
          <a:prstGeom prst="rect">
            <a:avLst/>
          </a:prstGeom>
          <a:noFill/>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a:xfrm>
            <a:off x="203200" y="152400"/>
            <a:ext cx="8737600" cy="990600"/>
          </a:xfrm>
        </p:spPr>
        <p:txBody>
          <a:bodyPr/>
          <a:lstStyle/>
          <a:p>
            <a:r>
              <a:rPr lang="en-US" sz="5400"/>
              <a:t>Minocycline</a:t>
            </a:r>
          </a:p>
        </p:txBody>
      </p:sp>
      <p:sp>
        <p:nvSpPr>
          <p:cNvPr id="157699" name="Rectangle 3"/>
          <p:cNvSpPr>
            <a:spLocks noGrp="1" noChangeArrowheads="1"/>
          </p:cNvSpPr>
          <p:nvPr>
            <p:ph type="body" idx="1"/>
          </p:nvPr>
        </p:nvSpPr>
        <p:spPr>
          <a:xfrm>
            <a:off x="304800" y="1524000"/>
            <a:ext cx="8534400" cy="4953000"/>
          </a:xfrm>
        </p:spPr>
        <p:txBody>
          <a:bodyPr/>
          <a:lstStyle/>
          <a:p>
            <a:r>
              <a:rPr lang="en-US" sz="2400"/>
              <a:t>Potent, broad spectrum antibiotic</a:t>
            </a:r>
          </a:p>
          <a:p>
            <a:r>
              <a:rPr lang="en-US" sz="2400"/>
              <a:t>Semi-synthetic derivative of tetracycline</a:t>
            </a:r>
          </a:p>
          <a:p>
            <a:r>
              <a:rPr lang="en-US" sz="2400"/>
              <a:t>Effective against periodontal pathogens</a:t>
            </a:r>
          </a:p>
          <a:p>
            <a:pPr lvl="1"/>
            <a:endParaRPr lang="en-US" sz="2400"/>
          </a:p>
          <a:p>
            <a:pPr lvl="1">
              <a:buFont typeface="Wingdings" pitchFamily="2" charset="2"/>
              <a:buNone/>
            </a:pPr>
            <a:r>
              <a:rPr lang="en-US" sz="2400"/>
              <a:t>	</a:t>
            </a:r>
            <a:r>
              <a:rPr lang="en-US" sz="2000"/>
              <a:t>Periodontal Pathogens			 		MIC</a:t>
            </a:r>
            <a:r>
              <a:rPr lang="en-US" sz="2000" baseline="-25000"/>
              <a:t>90</a:t>
            </a:r>
            <a:endParaRPr lang="en-US" sz="2000"/>
          </a:p>
          <a:p>
            <a:pPr lvl="1">
              <a:buFont typeface="Wingdings" pitchFamily="2" charset="2"/>
              <a:buNone/>
            </a:pPr>
            <a:r>
              <a:rPr lang="en-US" sz="2000"/>
              <a:t>								         (mcg/ml)</a:t>
            </a:r>
          </a:p>
          <a:p>
            <a:pPr lvl="1">
              <a:buFont typeface="Wingdings" pitchFamily="2" charset="2"/>
              <a:buNone/>
            </a:pPr>
            <a:r>
              <a:rPr lang="en-US" sz="3200"/>
              <a:t>	</a:t>
            </a:r>
            <a:r>
              <a:rPr lang="en-US" sz="2400"/>
              <a:t>Bacteroides                     			     	     4</a:t>
            </a:r>
          </a:p>
          <a:p>
            <a:pPr lvl="1">
              <a:buFont typeface="Wingdings" pitchFamily="2" charset="2"/>
              <a:buNone/>
            </a:pPr>
            <a:r>
              <a:rPr lang="en-US" sz="2400"/>
              <a:t>	Porphyromonas Gingivalis    			     1</a:t>
            </a:r>
          </a:p>
          <a:p>
            <a:pPr lvl="1">
              <a:buFont typeface="Wingdings" pitchFamily="2" charset="2"/>
              <a:buNone/>
            </a:pPr>
            <a:r>
              <a:rPr lang="en-US" sz="2400"/>
              <a:t>	Actinobacillus Actinomycetemcomitams     	     4</a:t>
            </a:r>
          </a:p>
          <a:p>
            <a:pPr lvl="1">
              <a:buFont typeface="Wingdings" pitchFamily="2" charset="2"/>
              <a:buNone/>
            </a:pPr>
            <a:r>
              <a:rPr lang="en-US" sz="2400"/>
              <a:t>	Prevotella Intermedia  				     4</a:t>
            </a:r>
          </a:p>
          <a:p>
            <a:pPr lvl="1">
              <a:buFont typeface="Wingdings" pitchFamily="2" charset="2"/>
              <a:buNone/>
            </a:pPr>
            <a:r>
              <a:rPr lang="en-US" sz="2400"/>
              <a:t>	Treponema Denticola  				     0.06</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Image_5"/>
          <p:cNvPicPr>
            <a:picLocks noChangeAspect="1" noChangeArrowheads="1"/>
          </p:cNvPicPr>
          <p:nvPr/>
        </p:nvPicPr>
        <p:blipFill>
          <a:blip r:embed="rId2" cstate="print"/>
          <a:srcRect/>
          <a:stretch>
            <a:fillRect/>
          </a:stretch>
        </p:blipFill>
        <p:spPr bwMode="auto">
          <a:xfrm>
            <a:off x="881063" y="2057400"/>
            <a:ext cx="7112000" cy="4175125"/>
          </a:xfrm>
          <a:prstGeom prst="rect">
            <a:avLst/>
          </a:prstGeom>
          <a:noFill/>
        </p:spPr>
      </p:pic>
      <p:sp>
        <p:nvSpPr>
          <p:cNvPr id="158723" name="Rectangle 3"/>
          <p:cNvSpPr>
            <a:spLocks noGrp="1" noRot="1" noChangeArrowheads="1"/>
          </p:cNvSpPr>
          <p:nvPr>
            <p:ph type="title"/>
          </p:nvPr>
        </p:nvSpPr>
        <p:spPr/>
        <p:txBody>
          <a:bodyPr/>
          <a:lstStyle/>
          <a:p>
            <a:r>
              <a:rPr lang="en-US" sz="5400"/>
              <a:t>Pharmacokinetics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685800" y="152400"/>
            <a:ext cx="7772400" cy="1143000"/>
          </a:xfrm>
        </p:spPr>
        <p:txBody>
          <a:bodyPr/>
          <a:lstStyle/>
          <a:p>
            <a:r>
              <a:rPr lang="en-US" sz="6000"/>
              <a:t>Active Microflora</a:t>
            </a:r>
          </a:p>
        </p:txBody>
      </p:sp>
      <p:sp>
        <p:nvSpPr>
          <p:cNvPr id="43011" name="Rectangle 3"/>
          <p:cNvSpPr>
            <a:spLocks noGrp="1" noChangeArrowheads="1"/>
          </p:cNvSpPr>
          <p:nvPr>
            <p:ph type="body" sz="half" idx="1"/>
          </p:nvPr>
        </p:nvSpPr>
        <p:spPr>
          <a:xfrm>
            <a:off x="1295400" y="1600200"/>
            <a:ext cx="6553200" cy="5029200"/>
          </a:xfrm>
        </p:spPr>
        <p:txBody>
          <a:bodyPr/>
          <a:lstStyle/>
          <a:p>
            <a:r>
              <a:rPr lang="en-US" sz="3200" b="0" i="1"/>
              <a:t>A. actinomycetemcomitans</a:t>
            </a:r>
          </a:p>
          <a:p>
            <a:r>
              <a:rPr lang="en-US" sz="3200" b="0" i="1"/>
              <a:t>P. gingivalis</a:t>
            </a:r>
          </a:p>
          <a:p>
            <a:r>
              <a:rPr lang="en-US" sz="3200" b="0" i="1"/>
              <a:t>E. corrodens</a:t>
            </a:r>
          </a:p>
          <a:p>
            <a:r>
              <a:rPr lang="en-US" sz="3200" b="0" i="1"/>
              <a:t>P. micros</a:t>
            </a:r>
          </a:p>
          <a:p>
            <a:r>
              <a:rPr lang="en-US" sz="3200" b="0" i="1"/>
              <a:t>P. intermedia</a:t>
            </a:r>
          </a:p>
          <a:p>
            <a:r>
              <a:rPr lang="en-US" sz="3200" b="0" i="1"/>
              <a:t>F. nucleatum</a:t>
            </a:r>
          </a:p>
          <a:p>
            <a:r>
              <a:rPr lang="en-US" sz="3200" b="0" i="1"/>
              <a:t>T. forsythia</a:t>
            </a:r>
          </a:p>
          <a:p>
            <a:r>
              <a:rPr lang="en-US" sz="3200" b="0" i="1"/>
              <a:t>T. denticola</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a:xfrm>
            <a:off x="203200" y="76200"/>
            <a:ext cx="8737600" cy="1143000"/>
          </a:xfrm>
        </p:spPr>
        <p:txBody>
          <a:bodyPr/>
          <a:lstStyle/>
          <a:p>
            <a:r>
              <a:rPr lang="en-US" sz="5400"/>
              <a:t>How To Use</a:t>
            </a:r>
          </a:p>
        </p:txBody>
      </p:sp>
      <p:sp>
        <p:nvSpPr>
          <p:cNvPr id="159747" name="Rectangle 3"/>
          <p:cNvSpPr>
            <a:spLocks noGrp="1" noChangeArrowheads="1"/>
          </p:cNvSpPr>
          <p:nvPr>
            <p:ph type="body" idx="4294967295"/>
          </p:nvPr>
        </p:nvSpPr>
        <p:spPr>
          <a:xfrm>
            <a:off x="685800" y="1295400"/>
            <a:ext cx="7772400" cy="762000"/>
          </a:xfrm>
        </p:spPr>
        <p:txBody>
          <a:bodyPr/>
          <a:lstStyle/>
          <a:p>
            <a:pPr algn="ctr">
              <a:buFont typeface="Wingdings" pitchFamily="2" charset="2"/>
              <a:buNone/>
            </a:pPr>
            <a:r>
              <a:rPr lang="en-US"/>
              <a:t>Chair-side Preparation</a:t>
            </a:r>
          </a:p>
        </p:txBody>
      </p:sp>
      <p:pic>
        <p:nvPicPr>
          <p:cNvPr id="159748" name="Picture 4" descr="Image_6"/>
          <p:cNvPicPr>
            <a:picLocks noChangeAspect="1" noChangeArrowheads="1"/>
          </p:cNvPicPr>
          <p:nvPr/>
        </p:nvPicPr>
        <p:blipFill>
          <a:blip r:embed="rId2" cstate="print"/>
          <a:srcRect/>
          <a:stretch>
            <a:fillRect/>
          </a:stretch>
        </p:blipFill>
        <p:spPr bwMode="auto">
          <a:xfrm>
            <a:off x="1693863" y="2209800"/>
            <a:ext cx="5689600" cy="4044950"/>
          </a:xfrm>
          <a:prstGeom prst="rect">
            <a:avLst/>
          </a:prstGeom>
          <a:noFill/>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a:xfrm>
            <a:off x="203200" y="76200"/>
            <a:ext cx="8737600" cy="1143000"/>
          </a:xfrm>
        </p:spPr>
        <p:txBody>
          <a:bodyPr/>
          <a:lstStyle/>
          <a:p>
            <a:r>
              <a:rPr lang="en-US" sz="5400"/>
              <a:t>How To Use</a:t>
            </a:r>
          </a:p>
        </p:txBody>
      </p:sp>
      <p:sp>
        <p:nvSpPr>
          <p:cNvPr id="160771" name="Rectangle 3"/>
          <p:cNvSpPr>
            <a:spLocks noGrp="1" noChangeArrowheads="1"/>
          </p:cNvSpPr>
          <p:nvPr>
            <p:ph type="body" idx="4294967295"/>
          </p:nvPr>
        </p:nvSpPr>
        <p:spPr>
          <a:xfrm>
            <a:off x="685800" y="1219200"/>
            <a:ext cx="7772400" cy="838200"/>
          </a:xfrm>
        </p:spPr>
        <p:txBody>
          <a:bodyPr/>
          <a:lstStyle/>
          <a:p>
            <a:pPr algn="ctr">
              <a:buFont typeface="Wingdings" pitchFamily="2" charset="2"/>
              <a:buNone/>
            </a:pPr>
            <a:r>
              <a:rPr lang="en-US"/>
              <a:t>Remove Tip from Cartridge</a:t>
            </a:r>
          </a:p>
        </p:txBody>
      </p:sp>
      <p:pic>
        <p:nvPicPr>
          <p:cNvPr id="160772" name="Picture 4" descr="Image_7"/>
          <p:cNvPicPr>
            <a:picLocks noChangeAspect="1" noChangeArrowheads="1"/>
          </p:cNvPicPr>
          <p:nvPr/>
        </p:nvPicPr>
        <p:blipFill>
          <a:blip r:embed="rId2" cstate="print"/>
          <a:srcRect/>
          <a:stretch>
            <a:fillRect/>
          </a:stretch>
        </p:blipFill>
        <p:spPr bwMode="auto">
          <a:xfrm>
            <a:off x="1727200" y="2209800"/>
            <a:ext cx="5689600" cy="4051300"/>
          </a:xfrm>
          <a:prstGeom prst="rect">
            <a:avLst/>
          </a:prstGeom>
          <a:noFill/>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a:xfrm>
            <a:off x="203200" y="228600"/>
            <a:ext cx="8737600" cy="990600"/>
          </a:xfrm>
        </p:spPr>
        <p:txBody>
          <a:bodyPr/>
          <a:lstStyle/>
          <a:p>
            <a:r>
              <a:rPr lang="en-US" sz="5400"/>
              <a:t>How To Use</a:t>
            </a:r>
          </a:p>
        </p:txBody>
      </p:sp>
      <p:sp>
        <p:nvSpPr>
          <p:cNvPr id="161795" name="Rectangle 3"/>
          <p:cNvSpPr>
            <a:spLocks noGrp="1" noChangeArrowheads="1"/>
          </p:cNvSpPr>
          <p:nvPr>
            <p:ph type="body" idx="4294967295"/>
          </p:nvPr>
        </p:nvSpPr>
        <p:spPr>
          <a:xfrm>
            <a:off x="609600" y="1295400"/>
            <a:ext cx="7772400" cy="762000"/>
          </a:xfrm>
        </p:spPr>
        <p:txBody>
          <a:bodyPr/>
          <a:lstStyle/>
          <a:p>
            <a:pPr algn="ctr">
              <a:buFont typeface="Wingdings" pitchFamily="2" charset="2"/>
              <a:buNone/>
            </a:pPr>
            <a:r>
              <a:rPr lang="en-US"/>
              <a:t>Place Subgingivally</a:t>
            </a:r>
          </a:p>
        </p:txBody>
      </p:sp>
      <p:pic>
        <p:nvPicPr>
          <p:cNvPr id="161796" name="Picture 4" descr="Image_2"/>
          <p:cNvPicPr>
            <a:picLocks noChangeAspect="1" noChangeArrowheads="1"/>
          </p:cNvPicPr>
          <p:nvPr/>
        </p:nvPicPr>
        <p:blipFill>
          <a:blip r:embed="rId2" cstate="print"/>
          <a:srcRect/>
          <a:stretch>
            <a:fillRect/>
          </a:stretch>
        </p:blipFill>
        <p:spPr bwMode="auto">
          <a:xfrm>
            <a:off x="1727200" y="2209800"/>
            <a:ext cx="5689600" cy="4025900"/>
          </a:xfrm>
          <a:prstGeom prst="rect">
            <a:avLst/>
          </a:prstGeom>
          <a:noFill/>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ext Box 2"/>
          <p:cNvSpPr txBox="1">
            <a:spLocks noChangeArrowheads="1"/>
          </p:cNvSpPr>
          <p:nvPr/>
        </p:nvSpPr>
        <p:spPr bwMode="auto">
          <a:xfrm>
            <a:off x="196850" y="260350"/>
            <a:ext cx="8763000" cy="822325"/>
          </a:xfrm>
          <a:prstGeom prst="rect">
            <a:avLst/>
          </a:prstGeom>
          <a:noFill/>
          <a:ln w="9525">
            <a:noFill/>
            <a:miter lim="800000"/>
            <a:headEnd/>
            <a:tailEnd/>
          </a:ln>
          <a:effectLst/>
        </p:spPr>
        <p:txBody>
          <a:bodyPr>
            <a:spAutoFit/>
          </a:bodyPr>
          <a:lstStyle/>
          <a:p>
            <a:pPr>
              <a:spcBef>
                <a:spcPct val="50000"/>
              </a:spcBef>
            </a:pPr>
            <a:r>
              <a:rPr lang="en-US" sz="2400" b="1"/>
              <a:t>Probing Depth Reduction (Clinical Attachment Gain) With Local Drug Delivery (mm)</a:t>
            </a:r>
          </a:p>
        </p:txBody>
      </p:sp>
      <p:sp>
        <p:nvSpPr>
          <p:cNvPr id="481283" name="Text Box 3"/>
          <p:cNvSpPr txBox="1">
            <a:spLocks noChangeArrowheads="1"/>
          </p:cNvSpPr>
          <p:nvPr/>
        </p:nvSpPr>
        <p:spPr bwMode="auto">
          <a:xfrm>
            <a:off x="152400" y="1219200"/>
            <a:ext cx="8763000" cy="1054100"/>
          </a:xfrm>
          <a:prstGeom prst="rect">
            <a:avLst/>
          </a:prstGeom>
          <a:noFill/>
          <a:ln w="9525">
            <a:noFill/>
            <a:miter lim="800000"/>
            <a:headEnd/>
            <a:tailEnd/>
          </a:ln>
          <a:effectLst/>
        </p:spPr>
        <p:txBody>
          <a:bodyPr>
            <a:spAutoFit/>
          </a:bodyPr>
          <a:lstStyle/>
          <a:p>
            <a:pPr algn="l">
              <a:spcBef>
                <a:spcPct val="50000"/>
              </a:spcBef>
              <a:tabLst>
                <a:tab pos="2978150" algn="l"/>
                <a:tab pos="3886200" algn="l"/>
                <a:tab pos="5380038" algn="l"/>
                <a:tab pos="7086600" algn="l"/>
              </a:tabLst>
            </a:pPr>
            <a:r>
              <a:rPr lang="en-US" b="1">
                <a:solidFill>
                  <a:srgbClr val="FF9900"/>
                </a:solidFill>
              </a:rPr>
              <a:t>Study	N	SC/RP	Combined 	Number of 				Applications</a:t>
            </a:r>
          </a:p>
          <a:p>
            <a:pPr algn="l">
              <a:spcBef>
                <a:spcPct val="50000"/>
              </a:spcBef>
              <a:tabLst>
                <a:tab pos="2978150" algn="l"/>
                <a:tab pos="3886200" algn="l"/>
                <a:tab pos="5380038" algn="l"/>
                <a:tab pos="7086600" algn="l"/>
              </a:tabLst>
            </a:pPr>
            <a:endParaRPr lang="en-US" b="1">
              <a:solidFill>
                <a:srgbClr val="FF9900"/>
              </a:solidFill>
            </a:endParaRPr>
          </a:p>
        </p:txBody>
      </p:sp>
      <p:sp>
        <p:nvSpPr>
          <p:cNvPr id="481284" name="Line 4"/>
          <p:cNvSpPr>
            <a:spLocks noChangeShapeType="1"/>
          </p:cNvSpPr>
          <p:nvPr/>
        </p:nvSpPr>
        <p:spPr bwMode="auto">
          <a:xfrm>
            <a:off x="152400" y="1862138"/>
            <a:ext cx="8763000" cy="0"/>
          </a:xfrm>
          <a:prstGeom prst="line">
            <a:avLst/>
          </a:prstGeom>
          <a:noFill/>
          <a:ln w="38100">
            <a:solidFill>
              <a:srgbClr val="FF3300"/>
            </a:solidFill>
            <a:round/>
            <a:headEnd/>
            <a:tailEnd/>
          </a:ln>
          <a:effectLst/>
        </p:spPr>
        <p:txBody>
          <a:bodyPr/>
          <a:lstStyle/>
          <a:p>
            <a:endParaRPr lang="en-US"/>
          </a:p>
        </p:txBody>
      </p:sp>
      <p:sp>
        <p:nvSpPr>
          <p:cNvPr id="481285" name="Text Box 5"/>
          <p:cNvSpPr txBox="1">
            <a:spLocks noChangeArrowheads="1"/>
          </p:cNvSpPr>
          <p:nvPr/>
        </p:nvSpPr>
        <p:spPr bwMode="auto">
          <a:xfrm>
            <a:off x="152400" y="2057400"/>
            <a:ext cx="8686800" cy="4613275"/>
          </a:xfrm>
          <a:prstGeom prst="rect">
            <a:avLst/>
          </a:prstGeom>
          <a:noFill/>
          <a:ln w="9525">
            <a:noFill/>
            <a:miter lim="800000"/>
            <a:headEnd/>
            <a:tailEnd/>
          </a:ln>
          <a:effectLst/>
        </p:spPr>
        <p:txBody>
          <a:bodyPr>
            <a:spAutoFit/>
          </a:bodyPr>
          <a:lstStyle/>
          <a:p>
            <a:pPr algn="l">
              <a:spcBef>
                <a:spcPct val="50000"/>
              </a:spcBef>
              <a:tabLst>
                <a:tab pos="346075" algn="l"/>
                <a:tab pos="3089275" algn="l"/>
                <a:tab pos="3892550" algn="l"/>
              </a:tabLst>
            </a:pPr>
            <a:r>
              <a:rPr lang="en-US" sz="2000" b="1" u="sng">
                <a:solidFill>
                  <a:srgbClr val="FFFF00"/>
                </a:solidFill>
              </a:rPr>
              <a:t>Chlorhexidine Chips</a:t>
            </a:r>
          </a:p>
          <a:p>
            <a:pPr algn="l">
              <a:spcBef>
                <a:spcPct val="50000"/>
              </a:spcBef>
              <a:tabLst>
                <a:tab pos="346075" algn="l"/>
                <a:tab pos="3089275" algn="l"/>
                <a:tab pos="3892550" algn="l"/>
              </a:tabLst>
            </a:pPr>
            <a:r>
              <a:rPr lang="en-US" b="1"/>
              <a:t>Jeffcoat et al	447	0.64 (0.51)	0.95 (0.75)	1 to 3</a:t>
            </a:r>
          </a:p>
          <a:p>
            <a:pPr algn="l">
              <a:spcBef>
                <a:spcPct val="50000"/>
              </a:spcBef>
              <a:tabLst>
                <a:tab pos="346075" algn="l"/>
                <a:tab pos="3089275" algn="l"/>
                <a:tab pos="3892550" algn="l"/>
              </a:tabLst>
            </a:pPr>
            <a:r>
              <a:rPr lang="en-US" b="1"/>
              <a:t>Soskolne et al</a:t>
            </a:r>
            <a:r>
              <a:rPr lang="en-US" b="1" baseline="30000"/>
              <a:t>	</a:t>
            </a:r>
            <a:r>
              <a:rPr lang="en-US" b="1"/>
              <a:t>118	0.70 (0.31)	1.16 (0.47)	2</a:t>
            </a:r>
          </a:p>
          <a:p>
            <a:pPr algn="l">
              <a:spcBef>
                <a:spcPct val="50000"/>
              </a:spcBef>
              <a:tabLst>
                <a:tab pos="346075" algn="l"/>
                <a:tab pos="3089275" algn="l"/>
                <a:tab pos="3892550" algn="l"/>
              </a:tabLst>
            </a:pPr>
            <a:r>
              <a:rPr lang="en-US" sz="2000" b="1" u="sng">
                <a:solidFill>
                  <a:srgbClr val="FFFF00"/>
                </a:solidFill>
              </a:rPr>
              <a:t>Minocycline Microsphere</a:t>
            </a:r>
            <a:r>
              <a:rPr lang="en-US" b="1"/>
              <a:t>	</a:t>
            </a:r>
          </a:p>
          <a:p>
            <a:pPr algn="l">
              <a:spcBef>
                <a:spcPct val="50000"/>
              </a:spcBef>
              <a:tabLst>
                <a:tab pos="346075" algn="l"/>
                <a:tab pos="3089275" algn="l"/>
                <a:tab pos="3892550" algn="l"/>
              </a:tabLst>
            </a:pPr>
            <a:r>
              <a:rPr lang="en-US" b="1"/>
              <a:t>Williams et al</a:t>
            </a:r>
            <a:r>
              <a:rPr lang="en-US" b="1" baseline="30000"/>
              <a:t>	</a:t>
            </a:r>
            <a:r>
              <a:rPr lang="en-US" b="1"/>
              <a:t>696					3</a:t>
            </a:r>
          </a:p>
          <a:p>
            <a:pPr algn="l">
              <a:spcBef>
                <a:spcPct val="50000"/>
              </a:spcBef>
              <a:tabLst>
                <a:tab pos="346075" algn="l"/>
                <a:tab pos="3089275" algn="l"/>
                <a:tab pos="3892550" algn="l"/>
              </a:tabLst>
            </a:pPr>
            <a:r>
              <a:rPr lang="en-US" b="1" baseline="30000"/>
              <a:t>	</a:t>
            </a:r>
            <a:r>
              <a:rPr lang="en-US" b="1"/>
              <a:t>Probing depth </a:t>
            </a:r>
            <a:r>
              <a:rPr lang="en-US" b="1" u="sng"/>
              <a:t>&gt;</a:t>
            </a:r>
            <a:r>
              <a:rPr lang="en-US" b="1"/>
              <a:t> 5 mm		1.08		1.32</a:t>
            </a:r>
          </a:p>
          <a:p>
            <a:pPr algn="l">
              <a:spcBef>
                <a:spcPct val="50000"/>
              </a:spcBef>
              <a:tabLst>
                <a:tab pos="346075" algn="l"/>
                <a:tab pos="3089275" algn="l"/>
                <a:tab pos="3892550" algn="l"/>
              </a:tabLst>
            </a:pPr>
            <a:r>
              <a:rPr lang="en-US" b="1"/>
              <a:t>	Probing depth </a:t>
            </a:r>
            <a:r>
              <a:rPr lang="en-US" b="1" u="sng"/>
              <a:t>&gt;</a:t>
            </a:r>
            <a:r>
              <a:rPr lang="en-US" b="1"/>
              <a:t> 6 mm		1.05		1.46</a:t>
            </a:r>
          </a:p>
          <a:p>
            <a:pPr algn="l">
              <a:spcBef>
                <a:spcPct val="50000"/>
              </a:spcBef>
              <a:tabLst>
                <a:tab pos="346075" algn="l"/>
                <a:tab pos="3089275" algn="l"/>
                <a:tab pos="3892550" algn="l"/>
              </a:tabLst>
            </a:pPr>
            <a:r>
              <a:rPr lang="en-US" b="1"/>
              <a:t>	Probing depth </a:t>
            </a:r>
            <a:r>
              <a:rPr lang="en-US" b="1" u="sng"/>
              <a:t>&gt;</a:t>
            </a:r>
            <a:r>
              <a:rPr lang="en-US" b="1"/>
              <a:t> 7 mm		0.98		1.99</a:t>
            </a:r>
          </a:p>
          <a:p>
            <a:pPr algn="l">
              <a:spcBef>
                <a:spcPct val="50000"/>
              </a:spcBef>
              <a:tabLst>
                <a:tab pos="346075" algn="l"/>
                <a:tab pos="3089275" algn="l"/>
                <a:tab pos="3892550" algn="l"/>
              </a:tabLst>
            </a:pPr>
            <a:r>
              <a:rPr lang="en-US" sz="2000" b="1" u="sng">
                <a:solidFill>
                  <a:srgbClr val="FFFF00"/>
                </a:solidFill>
              </a:rPr>
              <a:t>Doxycycline Hyclate</a:t>
            </a:r>
          </a:p>
          <a:p>
            <a:pPr algn="l">
              <a:spcBef>
                <a:spcPct val="50000"/>
              </a:spcBef>
              <a:tabLst>
                <a:tab pos="346075" algn="l"/>
                <a:tab pos="3089275" algn="l"/>
                <a:tab pos="3892550" algn="l"/>
              </a:tabLst>
            </a:pPr>
            <a:r>
              <a:rPr lang="en-US" b="1"/>
              <a:t>Garret et al</a:t>
            </a:r>
            <a:r>
              <a:rPr lang="en-US" b="1" baseline="30000"/>
              <a:t>	</a:t>
            </a:r>
            <a:r>
              <a:rPr lang="en-US" b="1"/>
              <a:t>411	1.3 (0.8)	1.3 (0.9)		2</a:t>
            </a:r>
          </a:p>
          <a:p>
            <a:pPr algn="l">
              <a:spcBef>
                <a:spcPct val="50000"/>
              </a:spcBef>
              <a:tabLst>
                <a:tab pos="346075" algn="l"/>
                <a:tab pos="3089275" algn="l"/>
                <a:tab pos="3892550" algn="l"/>
              </a:tabLst>
            </a:pPr>
            <a:r>
              <a:rPr lang="en-US" b="1"/>
              <a:t>		411	0.9 (0.8)	1.1 (0.9)		2</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Rot="1" noChangeArrowheads="1"/>
          </p:cNvSpPr>
          <p:nvPr>
            <p:ph type="title"/>
          </p:nvPr>
        </p:nvSpPr>
        <p:spPr>
          <a:xfrm>
            <a:off x="457200" y="304800"/>
            <a:ext cx="8382000" cy="1676400"/>
          </a:xfrm>
        </p:spPr>
        <p:txBody>
          <a:bodyPr/>
          <a:lstStyle/>
          <a:p>
            <a:r>
              <a:rPr lang="en-US"/>
              <a:t>Local Anti-Infective Therapy: Pharmacological Agents</a:t>
            </a:r>
          </a:p>
        </p:txBody>
      </p:sp>
      <p:sp>
        <p:nvSpPr>
          <p:cNvPr id="484355" name="Rectangle 3"/>
          <p:cNvSpPr>
            <a:spLocks noGrp="1" noChangeArrowheads="1"/>
          </p:cNvSpPr>
          <p:nvPr>
            <p:ph type="body" idx="1"/>
          </p:nvPr>
        </p:nvSpPr>
        <p:spPr>
          <a:xfrm>
            <a:off x="838200" y="2667000"/>
            <a:ext cx="7772400" cy="2209800"/>
          </a:xfrm>
        </p:spPr>
        <p:txBody>
          <a:bodyPr/>
          <a:lstStyle/>
          <a:p>
            <a:pPr>
              <a:lnSpc>
                <a:spcPct val="90000"/>
              </a:lnSpc>
            </a:pPr>
            <a:r>
              <a:rPr lang="en-US"/>
              <a:t>Systematic review</a:t>
            </a:r>
          </a:p>
          <a:p>
            <a:pPr>
              <a:lnSpc>
                <a:spcPct val="90000"/>
              </a:lnSpc>
            </a:pPr>
            <a:r>
              <a:rPr lang="en-US"/>
              <a:t>32 studies</a:t>
            </a:r>
          </a:p>
          <a:p>
            <a:pPr>
              <a:lnSpc>
                <a:spcPct val="90000"/>
              </a:lnSpc>
            </a:pPr>
            <a:r>
              <a:rPr lang="en-US"/>
              <a:t>Patient’s with chronic periodontitis</a:t>
            </a:r>
          </a:p>
          <a:p>
            <a:pPr>
              <a:lnSpc>
                <a:spcPct val="90000"/>
              </a:lnSpc>
            </a:pPr>
            <a:r>
              <a:rPr lang="en-US"/>
              <a:t>Meta-analysis for PD and CAL</a:t>
            </a:r>
          </a:p>
        </p:txBody>
      </p:sp>
      <p:sp>
        <p:nvSpPr>
          <p:cNvPr id="484356" name="Text Box 4"/>
          <p:cNvSpPr txBox="1">
            <a:spLocks noChangeArrowheads="1"/>
          </p:cNvSpPr>
          <p:nvPr/>
        </p:nvSpPr>
        <p:spPr bwMode="auto">
          <a:xfrm>
            <a:off x="3276600" y="5881688"/>
            <a:ext cx="5562600" cy="366712"/>
          </a:xfrm>
          <a:prstGeom prst="rect">
            <a:avLst/>
          </a:prstGeom>
          <a:noFill/>
          <a:ln w="9525">
            <a:noFill/>
            <a:miter lim="800000"/>
            <a:headEnd/>
            <a:tailEnd/>
          </a:ln>
          <a:effectLst/>
        </p:spPr>
        <p:txBody>
          <a:bodyPr>
            <a:spAutoFit/>
          </a:bodyPr>
          <a:lstStyle/>
          <a:p>
            <a:pPr algn="l">
              <a:spcBef>
                <a:spcPct val="50000"/>
              </a:spcBef>
            </a:pPr>
            <a:r>
              <a:rPr lang="en-US" b="1" i="1"/>
              <a:t>Scannapieco et al, Annals of Perio., Dec. 2003</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ctrTitle"/>
          </p:nvPr>
        </p:nvSpPr>
        <p:spPr>
          <a:xfrm>
            <a:off x="685800" y="533400"/>
            <a:ext cx="7772400" cy="1295400"/>
          </a:xfrm>
        </p:spPr>
        <p:txBody>
          <a:bodyPr/>
          <a:lstStyle/>
          <a:p>
            <a:r>
              <a:rPr lang="en-US" sz="5400"/>
              <a:t>Consensus Report:</a:t>
            </a:r>
          </a:p>
        </p:txBody>
      </p:sp>
      <p:sp>
        <p:nvSpPr>
          <p:cNvPr id="485379" name="Rectangle 3"/>
          <p:cNvSpPr>
            <a:spLocks noGrp="1" noChangeArrowheads="1"/>
          </p:cNvSpPr>
          <p:nvPr>
            <p:ph type="subTitle" idx="1"/>
          </p:nvPr>
        </p:nvSpPr>
        <p:spPr>
          <a:xfrm>
            <a:off x="990600" y="2286000"/>
            <a:ext cx="7086600" cy="3352800"/>
          </a:xfrm>
        </p:spPr>
        <p:txBody>
          <a:bodyPr/>
          <a:lstStyle/>
          <a:p>
            <a:pPr algn="l"/>
            <a:r>
              <a:rPr lang="en-US"/>
              <a:t>There is moderate evidence to demonstrate a statistically significant benefit associated with the adjunctive use of minocycline microsphere, combined with SRP to achieve additional PD reduction</a:t>
            </a:r>
          </a:p>
        </p:txBody>
      </p:sp>
      <p:sp>
        <p:nvSpPr>
          <p:cNvPr id="485380" name="Text Box 4"/>
          <p:cNvSpPr txBox="1">
            <a:spLocks noChangeArrowheads="1"/>
          </p:cNvSpPr>
          <p:nvPr/>
        </p:nvSpPr>
        <p:spPr bwMode="auto">
          <a:xfrm>
            <a:off x="5181600" y="5867400"/>
            <a:ext cx="3352800" cy="366713"/>
          </a:xfrm>
          <a:prstGeom prst="rect">
            <a:avLst/>
          </a:prstGeom>
          <a:noFill/>
          <a:ln w="9525">
            <a:noFill/>
            <a:miter lim="800000"/>
            <a:headEnd/>
            <a:tailEnd/>
          </a:ln>
          <a:effectLst/>
        </p:spPr>
        <p:txBody>
          <a:bodyPr>
            <a:spAutoFit/>
          </a:bodyPr>
          <a:lstStyle/>
          <a:p>
            <a:pPr algn="l">
              <a:spcBef>
                <a:spcPct val="50000"/>
              </a:spcBef>
            </a:pPr>
            <a:r>
              <a:rPr lang="en-US" b="1" i="1"/>
              <a:t>Annals of Perio, Dec. 2003</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Rot="1" noChangeArrowheads="1"/>
          </p:cNvSpPr>
          <p:nvPr>
            <p:ph type="title"/>
          </p:nvPr>
        </p:nvSpPr>
        <p:spPr/>
        <p:txBody>
          <a:bodyPr/>
          <a:lstStyle/>
          <a:p>
            <a:r>
              <a:rPr lang="en-US" sz="5400"/>
              <a:t>Consensus Report:</a:t>
            </a:r>
          </a:p>
        </p:txBody>
      </p:sp>
      <p:sp>
        <p:nvSpPr>
          <p:cNvPr id="486403" name="Rectangle 3"/>
          <p:cNvSpPr>
            <a:spLocks noGrp="1" noChangeArrowheads="1"/>
          </p:cNvSpPr>
          <p:nvPr>
            <p:ph type="body" idx="1"/>
          </p:nvPr>
        </p:nvSpPr>
        <p:spPr>
          <a:xfrm>
            <a:off x="533400" y="2057400"/>
            <a:ext cx="8077200" cy="3352800"/>
          </a:xfrm>
        </p:spPr>
        <p:txBody>
          <a:bodyPr/>
          <a:lstStyle/>
          <a:p>
            <a:pPr marL="0" indent="0">
              <a:buFont typeface="Wingdings" pitchFamily="2" charset="2"/>
              <a:buNone/>
            </a:pPr>
            <a:r>
              <a:rPr lang="en-US"/>
              <a:t>There is moderate evidence to demonstrate a statistically significant benefit associated with the adjunctive use of chlorhexidine chip and doxycycline gel combined with SRP for additional CAL gain</a:t>
            </a:r>
          </a:p>
        </p:txBody>
      </p:sp>
      <p:sp>
        <p:nvSpPr>
          <p:cNvPr id="486404" name="Rectangle 4"/>
          <p:cNvSpPr>
            <a:spLocks noChangeArrowheads="1"/>
          </p:cNvSpPr>
          <p:nvPr/>
        </p:nvSpPr>
        <p:spPr bwMode="auto">
          <a:xfrm>
            <a:off x="5029200" y="5805488"/>
            <a:ext cx="3041650" cy="366712"/>
          </a:xfrm>
          <a:prstGeom prst="rect">
            <a:avLst/>
          </a:prstGeom>
          <a:noFill/>
          <a:ln w="9525">
            <a:noFill/>
            <a:miter lim="800000"/>
            <a:headEnd/>
            <a:tailEnd/>
          </a:ln>
          <a:effectLst/>
        </p:spPr>
        <p:txBody>
          <a:bodyPr wrap="none">
            <a:spAutoFit/>
          </a:bodyPr>
          <a:lstStyle/>
          <a:p>
            <a:pPr algn="l"/>
            <a:r>
              <a:rPr lang="en-US" b="1" i="1"/>
              <a:t>Annals of Perio, Dec. 2003</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ctrTitle"/>
          </p:nvPr>
        </p:nvSpPr>
        <p:spPr>
          <a:xfrm>
            <a:off x="685800" y="304800"/>
            <a:ext cx="7772400" cy="1295400"/>
          </a:xfrm>
        </p:spPr>
        <p:txBody>
          <a:bodyPr/>
          <a:lstStyle/>
          <a:p>
            <a:r>
              <a:rPr lang="en-US" sz="5400"/>
              <a:t>Consensus Report:</a:t>
            </a:r>
          </a:p>
        </p:txBody>
      </p:sp>
      <p:sp>
        <p:nvSpPr>
          <p:cNvPr id="487427" name="Rectangle 3"/>
          <p:cNvSpPr>
            <a:spLocks noGrp="1" noChangeArrowheads="1"/>
          </p:cNvSpPr>
          <p:nvPr>
            <p:ph type="subTitle" idx="1"/>
          </p:nvPr>
        </p:nvSpPr>
        <p:spPr>
          <a:xfrm>
            <a:off x="1143000" y="2133600"/>
            <a:ext cx="6858000" cy="3276600"/>
          </a:xfrm>
        </p:spPr>
        <p:txBody>
          <a:bodyPr/>
          <a:lstStyle/>
          <a:p>
            <a:pPr algn="l"/>
            <a:r>
              <a:rPr lang="en-US"/>
              <a:t>There is strong evidence that the adjunctive use of local delivery anti-infective intracrevicular agents combined with SRP does not result in significant patient centered adverse events.</a:t>
            </a:r>
          </a:p>
        </p:txBody>
      </p:sp>
      <p:sp>
        <p:nvSpPr>
          <p:cNvPr id="487428" name="Rectangle 4"/>
          <p:cNvSpPr>
            <a:spLocks noChangeArrowheads="1"/>
          </p:cNvSpPr>
          <p:nvPr/>
        </p:nvSpPr>
        <p:spPr bwMode="auto">
          <a:xfrm>
            <a:off x="4959350" y="5805488"/>
            <a:ext cx="3041650" cy="366712"/>
          </a:xfrm>
          <a:prstGeom prst="rect">
            <a:avLst/>
          </a:prstGeom>
          <a:noFill/>
          <a:ln w="9525">
            <a:noFill/>
            <a:miter lim="800000"/>
            <a:headEnd/>
            <a:tailEnd/>
          </a:ln>
          <a:effectLst/>
        </p:spPr>
        <p:txBody>
          <a:bodyPr wrap="none">
            <a:spAutoFit/>
          </a:bodyPr>
          <a:lstStyle/>
          <a:p>
            <a:pPr algn="l"/>
            <a:r>
              <a:rPr lang="en-US" b="1" i="1"/>
              <a:t>Annals of Perio, Dec. 2003</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lstStyle/>
          <a:p>
            <a:r>
              <a:rPr lang="en-US" sz="5400"/>
              <a:t>Systemic Therapy</a:t>
            </a:r>
          </a:p>
        </p:txBody>
      </p:sp>
      <p:sp>
        <p:nvSpPr>
          <p:cNvPr id="163843" name="Rectangle 3"/>
          <p:cNvSpPr>
            <a:spLocks noGrp="1" noChangeArrowheads="1"/>
          </p:cNvSpPr>
          <p:nvPr>
            <p:ph type="body" idx="1"/>
          </p:nvPr>
        </p:nvSpPr>
        <p:spPr>
          <a:xfrm>
            <a:off x="2025650" y="2586038"/>
            <a:ext cx="5738813" cy="2711450"/>
          </a:xfrm>
        </p:spPr>
        <p:txBody>
          <a:bodyPr/>
          <a:lstStyle/>
          <a:p>
            <a:r>
              <a:rPr lang="en-US" sz="4400" dirty="0" smtClean="0"/>
              <a:t>Antibiotics</a:t>
            </a:r>
          </a:p>
          <a:p>
            <a:r>
              <a:rPr lang="en-US" sz="4400" dirty="0" err="1" smtClean="0"/>
              <a:t>Probiotics</a:t>
            </a:r>
            <a:endParaRPr lang="en-US" sz="4400" dirty="0"/>
          </a:p>
          <a:p>
            <a:r>
              <a:rPr lang="en-US" sz="4400" dirty="0"/>
              <a:t>Host modulation</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a:xfrm>
            <a:off x="203200" y="304800"/>
            <a:ext cx="8737600" cy="1143000"/>
          </a:xfrm>
        </p:spPr>
        <p:txBody>
          <a:bodyPr/>
          <a:lstStyle/>
          <a:p>
            <a:r>
              <a:rPr lang="en-US"/>
              <a:t>Antibiotic Therapy</a:t>
            </a:r>
          </a:p>
        </p:txBody>
      </p:sp>
      <p:sp>
        <p:nvSpPr>
          <p:cNvPr id="164867" name="Rectangle 3"/>
          <p:cNvSpPr>
            <a:spLocks noGrp="1" noChangeArrowheads="1"/>
          </p:cNvSpPr>
          <p:nvPr>
            <p:ph type="body" idx="1"/>
          </p:nvPr>
        </p:nvSpPr>
        <p:spPr>
          <a:xfrm>
            <a:off x="914400" y="1828800"/>
            <a:ext cx="7543800" cy="4724400"/>
          </a:xfrm>
        </p:spPr>
        <p:txBody>
          <a:bodyPr/>
          <a:lstStyle/>
          <a:p>
            <a:pPr>
              <a:buFont typeface="Wingdings" pitchFamily="2" charset="2"/>
              <a:buNone/>
            </a:pPr>
            <a:r>
              <a:rPr lang="en-US" sz="3600">
                <a:solidFill>
                  <a:schemeClr val="tx2"/>
                </a:solidFill>
              </a:rPr>
              <a:t>Systemic antibiotics may be indicated for:</a:t>
            </a:r>
          </a:p>
          <a:p>
            <a:pPr>
              <a:buFont typeface="Wingdings" pitchFamily="2" charset="2"/>
              <a:buNone/>
            </a:pPr>
            <a:endParaRPr lang="en-US"/>
          </a:p>
          <a:p>
            <a:r>
              <a:rPr lang="en-US"/>
              <a:t>Aggressive periodontitis</a:t>
            </a:r>
          </a:p>
          <a:p>
            <a:r>
              <a:rPr lang="en-US"/>
              <a:t>Refractory periodontitis</a:t>
            </a:r>
          </a:p>
          <a:p>
            <a:r>
              <a:rPr lang="en-US"/>
              <a:t>Acute infections</a:t>
            </a:r>
          </a:p>
          <a:p>
            <a:r>
              <a:rPr lang="en-US"/>
              <a:t>Diabetes</a:t>
            </a:r>
          </a:p>
          <a:p>
            <a:r>
              <a:rPr lang="en-US"/>
              <a:t>Implants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271463" y="381000"/>
            <a:ext cx="8534400" cy="1600200"/>
          </a:xfrm>
          <a:noFill/>
          <a:ln/>
        </p:spPr>
        <p:txBody>
          <a:bodyPr/>
          <a:lstStyle/>
          <a:p>
            <a:r>
              <a:rPr lang="en-US" sz="5400"/>
              <a:t>Data Suggesting Pathogenicity</a:t>
            </a:r>
          </a:p>
        </p:txBody>
      </p:sp>
      <p:sp>
        <p:nvSpPr>
          <p:cNvPr id="242691" name="Rectangle 3"/>
          <p:cNvSpPr>
            <a:spLocks noGrp="1" noChangeArrowheads="1"/>
          </p:cNvSpPr>
          <p:nvPr>
            <p:ph type="body" idx="1"/>
          </p:nvPr>
        </p:nvSpPr>
        <p:spPr>
          <a:xfrm>
            <a:off x="2235200" y="2590800"/>
            <a:ext cx="4945063" cy="3733800"/>
          </a:xfrm>
        </p:spPr>
        <p:txBody>
          <a:bodyPr/>
          <a:lstStyle/>
          <a:p>
            <a:r>
              <a:rPr lang="en-US">
                <a:solidFill>
                  <a:srgbClr val="FFFFEF"/>
                </a:solidFill>
              </a:rPr>
              <a:t>Association</a:t>
            </a:r>
          </a:p>
          <a:p>
            <a:r>
              <a:rPr lang="en-US">
                <a:solidFill>
                  <a:srgbClr val="FFFFEF"/>
                </a:solidFill>
              </a:rPr>
              <a:t>Elimination</a:t>
            </a:r>
          </a:p>
          <a:p>
            <a:r>
              <a:rPr lang="en-US">
                <a:solidFill>
                  <a:srgbClr val="FFFFEF"/>
                </a:solidFill>
              </a:rPr>
              <a:t>Host Response</a:t>
            </a:r>
          </a:p>
          <a:p>
            <a:r>
              <a:rPr lang="en-US">
                <a:solidFill>
                  <a:srgbClr val="FFFFEF"/>
                </a:solidFill>
              </a:rPr>
              <a:t>Virulence Factors</a:t>
            </a:r>
          </a:p>
          <a:p>
            <a:r>
              <a:rPr lang="en-US">
                <a:solidFill>
                  <a:srgbClr val="FFFFEF"/>
                </a:solidFill>
              </a:rPr>
              <a:t>Animal Studies</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a:xfrm>
            <a:off x="203200" y="381000"/>
            <a:ext cx="8737600" cy="1143000"/>
          </a:xfrm>
        </p:spPr>
        <p:txBody>
          <a:bodyPr/>
          <a:lstStyle/>
          <a:p>
            <a:r>
              <a:rPr lang="en-US" sz="5400"/>
              <a:t>Antibiotic Therapy</a:t>
            </a:r>
          </a:p>
        </p:txBody>
      </p:sp>
      <p:sp>
        <p:nvSpPr>
          <p:cNvPr id="165891" name="Rectangle 3"/>
          <p:cNvSpPr>
            <a:spLocks noGrp="1" noChangeArrowheads="1"/>
          </p:cNvSpPr>
          <p:nvPr>
            <p:ph type="body" idx="1"/>
          </p:nvPr>
        </p:nvSpPr>
        <p:spPr>
          <a:xfrm>
            <a:off x="1600200" y="2133600"/>
            <a:ext cx="6324600" cy="4114800"/>
          </a:xfrm>
        </p:spPr>
        <p:txBody>
          <a:bodyPr/>
          <a:lstStyle/>
          <a:p>
            <a:pPr marL="685800" indent="-685800">
              <a:buFont typeface="Wingdings" pitchFamily="2" charset="2"/>
              <a:buNone/>
            </a:pPr>
            <a:r>
              <a:rPr lang="en-US" sz="3600">
                <a:solidFill>
                  <a:schemeClr val="tx2"/>
                </a:solidFill>
              </a:rPr>
              <a:t>Systemic antibiotics </a:t>
            </a:r>
            <a:r>
              <a:rPr lang="en-US" sz="3600" u="sng">
                <a:solidFill>
                  <a:schemeClr val="tx2"/>
                </a:solidFill>
              </a:rPr>
              <a:t>not</a:t>
            </a:r>
            <a:r>
              <a:rPr lang="en-US" sz="3600">
                <a:solidFill>
                  <a:schemeClr val="tx2"/>
                </a:solidFill>
              </a:rPr>
              <a:t> indicated for:</a:t>
            </a:r>
          </a:p>
          <a:p>
            <a:pPr marL="685800" indent="-685800">
              <a:buFont typeface="Wingdings" pitchFamily="2" charset="2"/>
              <a:buNone/>
            </a:pPr>
            <a:endParaRPr lang="en-US"/>
          </a:p>
          <a:p>
            <a:pPr marL="685800" indent="-685800"/>
            <a:r>
              <a:rPr lang="en-US"/>
              <a:t>Chronic periodontitis</a:t>
            </a:r>
          </a:p>
          <a:p>
            <a:pPr marL="685800" indent="-685800"/>
            <a:r>
              <a:rPr lang="en-US"/>
              <a:t>NUG</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Rot="1" noChangeArrowheads="1"/>
          </p:cNvSpPr>
          <p:nvPr>
            <p:ph type="title"/>
          </p:nvPr>
        </p:nvSpPr>
        <p:spPr>
          <a:xfrm>
            <a:off x="203200" y="228600"/>
            <a:ext cx="8737600" cy="2209800"/>
          </a:xfrm>
        </p:spPr>
        <p:txBody>
          <a:bodyPr/>
          <a:lstStyle/>
          <a:p>
            <a:r>
              <a:rPr lang="en-US" sz="4000"/>
              <a:t>Typical Antibiotics Used For Treating Periodontitis</a:t>
            </a:r>
            <a:br>
              <a:rPr lang="en-US" sz="4000"/>
            </a:br>
            <a:r>
              <a:rPr lang="en-US" sz="1600"/>
              <a:t/>
            </a:r>
            <a:br>
              <a:rPr lang="en-US" sz="1600"/>
            </a:br>
            <a:r>
              <a:rPr lang="en-US" sz="2400" u="sng"/>
              <a:t>Drug</a:t>
            </a:r>
            <a:r>
              <a:rPr lang="en-US" sz="2400"/>
              <a:t>                                   </a:t>
            </a:r>
            <a:r>
              <a:rPr lang="en-US" sz="2400" u="sng"/>
              <a:t>Adult Dose</a:t>
            </a:r>
          </a:p>
        </p:txBody>
      </p:sp>
      <p:sp>
        <p:nvSpPr>
          <p:cNvPr id="1093635" name="Rectangle 3"/>
          <p:cNvSpPr>
            <a:spLocks noGrp="1" noChangeArrowheads="1"/>
          </p:cNvSpPr>
          <p:nvPr>
            <p:ph type="body" sz="half" idx="1"/>
          </p:nvPr>
        </p:nvSpPr>
        <p:spPr>
          <a:xfrm>
            <a:off x="457200" y="2509838"/>
            <a:ext cx="4043363" cy="3465512"/>
          </a:xfrm>
        </p:spPr>
        <p:txBody>
          <a:bodyPr/>
          <a:lstStyle/>
          <a:p>
            <a:r>
              <a:rPr lang="en-US" sz="2400"/>
              <a:t>Metronidazole</a:t>
            </a:r>
          </a:p>
          <a:p>
            <a:r>
              <a:rPr lang="en-US" sz="2400"/>
              <a:t>Ciprofloxacin</a:t>
            </a:r>
          </a:p>
          <a:p>
            <a:r>
              <a:rPr lang="en-US" sz="2400"/>
              <a:t>Metronidazole &amp; amoxicillin</a:t>
            </a:r>
          </a:p>
          <a:p>
            <a:r>
              <a:rPr lang="en-US" sz="2400"/>
              <a:t>Metronidazole &amp; ciprofloxacin	 </a:t>
            </a:r>
          </a:p>
          <a:p>
            <a:r>
              <a:rPr lang="en-US" sz="2400"/>
              <a:t>Doxycycline</a:t>
            </a:r>
          </a:p>
          <a:p>
            <a:r>
              <a:rPr lang="en-US" sz="2400"/>
              <a:t>Clindamycin</a:t>
            </a:r>
          </a:p>
        </p:txBody>
      </p:sp>
      <p:sp>
        <p:nvSpPr>
          <p:cNvPr id="1093636" name="Rectangle 4"/>
          <p:cNvSpPr>
            <a:spLocks noGrp="1" noChangeArrowheads="1"/>
          </p:cNvSpPr>
          <p:nvPr>
            <p:ph type="body" sz="half" idx="2"/>
          </p:nvPr>
        </p:nvSpPr>
        <p:spPr>
          <a:xfrm>
            <a:off x="4724400" y="2586038"/>
            <a:ext cx="4043363" cy="3662362"/>
          </a:xfrm>
        </p:spPr>
        <p:txBody>
          <a:bodyPr/>
          <a:lstStyle/>
          <a:p>
            <a:pPr>
              <a:lnSpc>
                <a:spcPct val="90000"/>
              </a:lnSpc>
            </a:pPr>
            <a:r>
              <a:rPr lang="en-US" sz="2400"/>
              <a:t>500 mg/TID/8 days</a:t>
            </a:r>
          </a:p>
          <a:p>
            <a:pPr>
              <a:lnSpc>
                <a:spcPct val="90000"/>
              </a:lnSpc>
            </a:pPr>
            <a:r>
              <a:rPr lang="en-US" sz="2400"/>
              <a:t>500 mg/BID/8 days</a:t>
            </a:r>
          </a:p>
          <a:p>
            <a:pPr>
              <a:lnSpc>
                <a:spcPct val="90000"/>
              </a:lnSpc>
            </a:pPr>
            <a:r>
              <a:rPr lang="en-US" sz="2400"/>
              <a:t>250 mg/TID/8 days of each drug</a:t>
            </a:r>
          </a:p>
          <a:p>
            <a:pPr>
              <a:lnSpc>
                <a:spcPct val="90000"/>
              </a:lnSpc>
            </a:pPr>
            <a:r>
              <a:rPr lang="en-US" sz="2400"/>
              <a:t>500 mg/BID/8 days of each drug</a:t>
            </a:r>
          </a:p>
          <a:p>
            <a:pPr>
              <a:lnSpc>
                <a:spcPct val="90000"/>
              </a:lnSpc>
            </a:pPr>
            <a:r>
              <a:rPr lang="en-US" sz="2400"/>
              <a:t>100 – 200 mg/QD/21 days</a:t>
            </a:r>
          </a:p>
          <a:p>
            <a:pPr>
              <a:lnSpc>
                <a:spcPct val="90000"/>
              </a:lnSpc>
            </a:pPr>
            <a:r>
              <a:rPr lang="en-US" sz="2400"/>
              <a:t>300 mg/TID/8 days</a:t>
            </a:r>
          </a:p>
        </p:txBody>
      </p:sp>
      <p:sp>
        <p:nvSpPr>
          <p:cNvPr id="1093637" name="Text Box 5"/>
          <p:cNvSpPr txBox="1">
            <a:spLocks noChangeArrowheads="1"/>
          </p:cNvSpPr>
          <p:nvPr/>
        </p:nvSpPr>
        <p:spPr bwMode="auto">
          <a:xfrm>
            <a:off x="3886200" y="6248400"/>
            <a:ext cx="4368800" cy="366713"/>
          </a:xfrm>
          <a:prstGeom prst="rect">
            <a:avLst/>
          </a:prstGeom>
          <a:noFill/>
          <a:ln w="9525">
            <a:noFill/>
            <a:miter lim="800000"/>
            <a:headEnd/>
            <a:tailEnd/>
          </a:ln>
          <a:effectLst/>
        </p:spPr>
        <p:txBody>
          <a:bodyPr>
            <a:spAutoFit/>
          </a:bodyPr>
          <a:lstStyle/>
          <a:p>
            <a:pPr algn="r">
              <a:spcBef>
                <a:spcPct val="50000"/>
              </a:spcBef>
            </a:pPr>
            <a:r>
              <a:rPr lang="en-US" b="1" i="1"/>
              <a:t>Position Paper (AAP) J Perio, 2004</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Rot="1" noChangeArrowheads="1"/>
          </p:cNvSpPr>
          <p:nvPr>
            <p:ph type="title"/>
          </p:nvPr>
        </p:nvSpPr>
        <p:spPr/>
        <p:txBody>
          <a:bodyPr/>
          <a:lstStyle/>
          <a:p>
            <a:r>
              <a:rPr lang="en-US"/>
              <a:t>Periodontal Abscess</a:t>
            </a:r>
          </a:p>
        </p:txBody>
      </p:sp>
      <p:pic>
        <p:nvPicPr>
          <p:cNvPr id="489475" name="Picture 3" descr="s30"/>
          <p:cNvPicPr>
            <a:picLocks noChangeAspect="1" noChangeArrowheads="1"/>
          </p:cNvPicPr>
          <p:nvPr/>
        </p:nvPicPr>
        <p:blipFill>
          <a:blip r:embed="rId2" cstate="print"/>
          <a:srcRect/>
          <a:stretch>
            <a:fillRect/>
          </a:stretch>
        </p:blipFill>
        <p:spPr bwMode="auto">
          <a:xfrm>
            <a:off x="1727200" y="2235200"/>
            <a:ext cx="5689600" cy="4013200"/>
          </a:xfrm>
          <a:prstGeom prst="rect">
            <a:avLst/>
          </a:prstGeom>
          <a:noFill/>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2"/>
          <p:cNvSpPr>
            <a:spLocks noGrp="1" noChangeArrowheads="1"/>
          </p:cNvSpPr>
          <p:nvPr>
            <p:ph type="ctrTitle"/>
          </p:nvPr>
        </p:nvSpPr>
        <p:spPr>
          <a:xfrm>
            <a:off x="593725" y="1752600"/>
            <a:ext cx="7788275" cy="1143000"/>
          </a:xfrm>
        </p:spPr>
        <p:txBody>
          <a:bodyPr/>
          <a:lstStyle/>
          <a:p>
            <a:r>
              <a:rPr lang="en-US" sz="4000"/>
              <a:t>Amoxicillin</a:t>
            </a:r>
          </a:p>
        </p:txBody>
      </p:sp>
      <p:sp>
        <p:nvSpPr>
          <p:cNvPr id="1287171" name="Rectangle 3"/>
          <p:cNvSpPr>
            <a:spLocks noGrp="1" noChangeArrowheads="1"/>
          </p:cNvSpPr>
          <p:nvPr>
            <p:ph type="subTitle" idx="1"/>
          </p:nvPr>
        </p:nvSpPr>
        <p:spPr>
          <a:xfrm>
            <a:off x="1371600" y="2743200"/>
            <a:ext cx="6435725" cy="685800"/>
          </a:xfrm>
        </p:spPr>
        <p:txBody>
          <a:bodyPr/>
          <a:lstStyle/>
          <a:p>
            <a:r>
              <a:rPr lang="en-US" sz="2800"/>
              <a:t>1.0 g. LD; 500 mg., t.i.d.; 3 days</a:t>
            </a:r>
          </a:p>
        </p:txBody>
      </p:sp>
      <p:sp>
        <p:nvSpPr>
          <p:cNvPr id="1287172" name="Rectangle 4"/>
          <p:cNvSpPr>
            <a:spLocks noChangeArrowheads="1"/>
          </p:cNvSpPr>
          <p:nvPr/>
        </p:nvSpPr>
        <p:spPr bwMode="auto">
          <a:xfrm>
            <a:off x="2133600" y="3260725"/>
            <a:ext cx="4527550" cy="701675"/>
          </a:xfrm>
          <a:prstGeom prst="rect">
            <a:avLst/>
          </a:prstGeom>
          <a:noFill/>
          <a:ln w="9525">
            <a:noFill/>
            <a:miter lim="800000"/>
            <a:headEnd/>
            <a:tailEnd/>
          </a:ln>
          <a:effectLst/>
        </p:spPr>
        <p:txBody>
          <a:bodyPr>
            <a:spAutoFit/>
          </a:bodyPr>
          <a:lstStyle/>
          <a:p>
            <a:r>
              <a:rPr lang="en-US" sz="4000" b="1">
                <a:solidFill>
                  <a:srgbClr val="FFFFFF"/>
                </a:solidFill>
              </a:rPr>
              <a:t>Azithromycin</a:t>
            </a:r>
          </a:p>
        </p:txBody>
      </p:sp>
      <p:sp>
        <p:nvSpPr>
          <p:cNvPr id="1287173" name="Rectangle 5"/>
          <p:cNvSpPr>
            <a:spLocks noChangeArrowheads="1"/>
          </p:cNvSpPr>
          <p:nvPr/>
        </p:nvSpPr>
        <p:spPr bwMode="auto">
          <a:xfrm>
            <a:off x="609600" y="4129088"/>
            <a:ext cx="8153400" cy="519112"/>
          </a:xfrm>
          <a:prstGeom prst="rect">
            <a:avLst/>
          </a:prstGeom>
          <a:noFill/>
          <a:ln w="9525">
            <a:noFill/>
            <a:miter lim="800000"/>
            <a:headEnd/>
            <a:tailEnd/>
          </a:ln>
          <a:effectLst/>
        </p:spPr>
        <p:txBody>
          <a:bodyPr>
            <a:spAutoFit/>
          </a:bodyPr>
          <a:lstStyle/>
          <a:p>
            <a:pPr>
              <a:spcBef>
                <a:spcPct val="20000"/>
              </a:spcBef>
            </a:pPr>
            <a:r>
              <a:rPr lang="en-US" sz="2800" b="1">
                <a:solidFill>
                  <a:schemeClr val="hlink"/>
                </a:solidFill>
              </a:rPr>
              <a:t>1.0 g. LD; 500 mg. daily on days 2 and 3</a:t>
            </a:r>
          </a:p>
        </p:txBody>
      </p:sp>
      <p:sp>
        <p:nvSpPr>
          <p:cNvPr id="1287174" name="Rectangle 6"/>
          <p:cNvSpPr>
            <a:spLocks noChangeArrowheads="1"/>
          </p:cNvSpPr>
          <p:nvPr/>
        </p:nvSpPr>
        <p:spPr bwMode="auto">
          <a:xfrm>
            <a:off x="2819400" y="4784725"/>
            <a:ext cx="3203575" cy="701675"/>
          </a:xfrm>
          <a:prstGeom prst="rect">
            <a:avLst/>
          </a:prstGeom>
          <a:noFill/>
          <a:ln w="9525">
            <a:noFill/>
            <a:miter lim="800000"/>
            <a:headEnd/>
            <a:tailEnd/>
          </a:ln>
          <a:effectLst/>
        </p:spPr>
        <p:txBody>
          <a:bodyPr wrap="none">
            <a:spAutoFit/>
          </a:bodyPr>
          <a:lstStyle/>
          <a:p>
            <a:pPr algn="l">
              <a:spcBef>
                <a:spcPct val="50000"/>
              </a:spcBef>
            </a:pPr>
            <a:r>
              <a:rPr lang="en-US" sz="4000" b="1"/>
              <a:t>Clindamycin</a:t>
            </a:r>
          </a:p>
        </p:txBody>
      </p:sp>
      <p:sp>
        <p:nvSpPr>
          <p:cNvPr id="1287175" name="Rectangle 7"/>
          <p:cNvSpPr>
            <a:spLocks noChangeArrowheads="1"/>
          </p:cNvSpPr>
          <p:nvPr/>
        </p:nvSpPr>
        <p:spPr bwMode="auto">
          <a:xfrm>
            <a:off x="762000" y="5576888"/>
            <a:ext cx="7535863" cy="519112"/>
          </a:xfrm>
          <a:prstGeom prst="rect">
            <a:avLst/>
          </a:prstGeom>
          <a:noFill/>
          <a:ln w="9525">
            <a:noFill/>
            <a:miter lim="800000"/>
            <a:headEnd/>
            <a:tailEnd/>
          </a:ln>
          <a:effectLst/>
        </p:spPr>
        <p:txBody>
          <a:bodyPr>
            <a:spAutoFit/>
          </a:bodyPr>
          <a:lstStyle/>
          <a:p>
            <a:r>
              <a:rPr lang="en-US" sz="2800" b="1">
                <a:solidFill>
                  <a:schemeClr val="hlink"/>
                </a:solidFill>
              </a:rPr>
              <a:t>600 mg. LD; 300 mg; q.i.d.; 3 days</a:t>
            </a:r>
          </a:p>
        </p:txBody>
      </p:sp>
      <p:sp>
        <p:nvSpPr>
          <p:cNvPr id="1287176" name="Rectangle 8"/>
          <p:cNvSpPr>
            <a:spLocks noChangeArrowheads="1"/>
          </p:cNvSpPr>
          <p:nvPr/>
        </p:nvSpPr>
        <p:spPr bwMode="auto">
          <a:xfrm>
            <a:off x="3981450" y="6186488"/>
            <a:ext cx="3943350" cy="366712"/>
          </a:xfrm>
          <a:prstGeom prst="rect">
            <a:avLst/>
          </a:prstGeom>
          <a:noFill/>
          <a:ln w="9525">
            <a:noFill/>
            <a:miter lim="800000"/>
            <a:headEnd/>
            <a:tailEnd/>
          </a:ln>
          <a:effectLst/>
        </p:spPr>
        <p:txBody>
          <a:bodyPr wrap="none">
            <a:spAutoFit/>
          </a:bodyPr>
          <a:lstStyle/>
          <a:p>
            <a:pPr>
              <a:spcBef>
                <a:spcPct val="50000"/>
              </a:spcBef>
            </a:pPr>
            <a:r>
              <a:rPr lang="en-US" b="1" i="1"/>
              <a:t>Position Paper (AAP) J Perio, 2004</a:t>
            </a:r>
          </a:p>
        </p:txBody>
      </p:sp>
      <p:sp>
        <p:nvSpPr>
          <p:cNvPr id="1287177" name="Text Box 9"/>
          <p:cNvSpPr txBox="1">
            <a:spLocks noChangeArrowheads="1"/>
          </p:cNvSpPr>
          <p:nvPr/>
        </p:nvSpPr>
        <p:spPr bwMode="auto">
          <a:xfrm>
            <a:off x="533400" y="228600"/>
            <a:ext cx="8077200" cy="1311275"/>
          </a:xfrm>
          <a:prstGeom prst="rect">
            <a:avLst/>
          </a:prstGeom>
          <a:noFill/>
          <a:ln w="9525">
            <a:noFill/>
            <a:miter lim="800000"/>
            <a:headEnd/>
            <a:tailEnd/>
          </a:ln>
          <a:effectLst/>
        </p:spPr>
        <p:txBody>
          <a:bodyPr>
            <a:spAutoFit/>
          </a:bodyPr>
          <a:lstStyle/>
          <a:p>
            <a:pPr>
              <a:spcBef>
                <a:spcPct val="50000"/>
              </a:spcBef>
            </a:pPr>
            <a:r>
              <a:rPr lang="en-US" sz="4000" b="1"/>
              <a:t>Typical Antibiotics Used for Treating a Periodontal Abscess</a:t>
            </a:r>
          </a:p>
        </p:txBody>
      </p:sp>
      <p:sp>
        <p:nvSpPr>
          <p:cNvPr id="1287178" name="Line 10"/>
          <p:cNvSpPr>
            <a:spLocks noChangeShapeType="1"/>
          </p:cNvSpPr>
          <p:nvPr/>
        </p:nvSpPr>
        <p:spPr bwMode="auto">
          <a:xfrm>
            <a:off x="533400" y="1676400"/>
            <a:ext cx="8153400" cy="0"/>
          </a:xfrm>
          <a:prstGeom prst="line">
            <a:avLst/>
          </a:prstGeom>
          <a:noFill/>
          <a:ln w="57150">
            <a:solidFill>
              <a:srgbClr val="CC99FF"/>
            </a:solidFill>
            <a:round/>
            <a:headEnd/>
            <a:tailEnd/>
          </a:ln>
          <a:effectLst/>
        </p:spPr>
        <p:txBody>
          <a:bodyPr/>
          <a:lstStyle/>
          <a:p>
            <a:endParaRPr 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Probiotics</a:t>
            </a:r>
            <a:r>
              <a:rPr lang="en-US" sz="4400" dirty="0" smtClean="0"/>
              <a:t> and Periodontal  Disease</a:t>
            </a:r>
            <a:endParaRPr lang="en-US" sz="4400" dirty="0"/>
          </a:p>
        </p:txBody>
      </p:sp>
      <p:sp>
        <p:nvSpPr>
          <p:cNvPr id="3" name="Content Placeholder 2"/>
          <p:cNvSpPr>
            <a:spLocks noGrp="1"/>
          </p:cNvSpPr>
          <p:nvPr>
            <p:ph sz="half" idx="1"/>
          </p:nvPr>
        </p:nvSpPr>
        <p:spPr>
          <a:xfrm>
            <a:off x="457200" y="2057400"/>
            <a:ext cx="8382000" cy="4068763"/>
          </a:xfrm>
        </p:spPr>
        <p:txBody>
          <a:bodyPr/>
          <a:lstStyle/>
          <a:p>
            <a:r>
              <a:rPr lang="en-US" dirty="0" smtClean="0"/>
              <a:t>66 medically healthy volunteers without severe periodontitis</a:t>
            </a:r>
          </a:p>
          <a:p>
            <a:r>
              <a:rPr lang="en-US" dirty="0" smtClean="0"/>
              <a:t>Random assignment / double blind</a:t>
            </a:r>
          </a:p>
          <a:p>
            <a:r>
              <a:rPr lang="en-US" i="1" dirty="0" smtClean="0"/>
              <a:t>Lactobacillus</a:t>
            </a:r>
            <a:r>
              <a:rPr lang="en-US" dirty="0" smtClean="0"/>
              <a:t> </a:t>
            </a:r>
            <a:r>
              <a:rPr lang="en-US" dirty="0" err="1" smtClean="0"/>
              <a:t>salivarius</a:t>
            </a:r>
            <a:r>
              <a:rPr lang="en-US" dirty="0" smtClean="0"/>
              <a:t> and </a:t>
            </a:r>
            <a:r>
              <a:rPr lang="en-US" dirty="0" err="1" smtClean="0"/>
              <a:t>Xylitol</a:t>
            </a:r>
            <a:r>
              <a:rPr lang="en-US" dirty="0" smtClean="0"/>
              <a:t> tablet (n=34)</a:t>
            </a:r>
          </a:p>
          <a:p>
            <a:r>
              <a:rPr lang="en-US" dirty="0" smtClean="0"/>
              <a:t>Placebo </a:t>
            </a:r>
            <a:r>
              <a:rPr lang="en-US" dirty="0" err="1" smtClean="0"/>
              <a:t>Xylitol</a:t>
            </a:r>
            <a:r>
              <a:rPr lang="en-US" dirty="0" smtClean="0"/>
              <a:t> tablet (n=32)</a:t>
            </a:r>
          </a:p>
          <a:p>
            <a:r>
              <a:rPr lang="en-US" dirty="0" smtClean="0"/>
              <a:t>T.I.D. for 8 weeks</a:t>
            </a:r>
            <a:endParaRPr lang="en-US" dirty="0"/>
          </a:p>
        </p:txBody>
      </p:sp>
      <p:sp>
        <p:nvSpPr>
          <p:cNvPr id="5" name="TextBox 4"/>
          <p:cNvSpPr txBox="1"/>
          <p:nvPr/>
        </p:nvSpPr>
        <p:spPr>
          <a:xfrm>
            <a:off x="4419600" y="5943600"/>
            <a:ext cx="4114800" cy="369332"/>
          </a:xfrm>
          <a:prstGeom prst="rect">
            <a:avLst/>
          </a:prstGeom>
          <a:noFill/>
        </p:spPr>
        <p:txBody>
          <a:bodyPr wrap="square" rtlCol="0">
            <a:spAutoFit/>
          </a:bodyPr>
          <a:lstStyle/>
          <a:p>
            <a:r>
              <a:rPr lang="en-US" b="1" i="1" dirty="0" err="1" smtClean="0"/>
              <a:t>Mayanagi</a:t>
            </a:r>
            <a:r>
              <a:rPr lang="en-US" b="1" i="1" dirty="0" smtClean="0"/>
              <a:t> et al, J </a:t>
            </a:r>
            <a:r>
              <a:rPr lang="en-US" b="1" i="1" dirty="0" err="1" smtClean="0"/>
              <a:t>Clin</a:t>
            </a:r>
            <a:r>
              <a:rPr lang="en-US" b="1" i="1" dirty="0" smtClean="0"/>
              <a:t> Perio, 2009</a:t>
            </a:r>
            <a:endParaRPr lang="en-US" b="1" i="1"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Probiotics</a:t>
            </a:r>
            <a:r>
              <a:rPr lang="en-US" dirty="0" smtClean="0"/>
              <a:t> and Periodontal  Disease</a:t>
            </a:r>
            <a:endParaRPr lang="en-US" dirty="0"/>
          </a:p>
        </p:txBody>
      </p:sp>
      <p:sp>
        <p:nvSpPr>
          <p:cNvPr id="3" name="Content Placeholder 2"/>
          <p:cNvSpPr>
            <a:spLocks noGrp="1"/>
          </p:cNvSpPr>
          <p:nvPr>
            <p:ph sz="half" idx="1"/>
          </p:nvPr>
        </p:nvSpPr>
        <p:spPr>
          <a:xfrm>
            <a:off x="457200" y="1905000"/>
            <a:ext cx="8382000" cy="4068763"/>
          </a:xfrm>
        </p:spPr>
        <p:txBody>
          <a:bodyPr/>
          <a:lstStyle/>
          <a:p>
            <a:r>
              <a:rPr lang="en-US" dirty="0" smtClean="0"/>
              <a:t>Supragingival and subgingival plaque samples taken at baseline, 4 wks., and 8 wks. for 5 periodontal pathogens</a:t>
            </a:r>
          </a:p>
          <a:p>
            <a:r>
              <a:rPr lang="en-US" dirty="0" smtClean="0"/>
              <a:t>Numerical sum of pathogens in test group subgingival plaque was decreased significantly at 4 wks (OR=3.13; p=0.012)</a:t>
            </a:r>
          </a:p>
          <a:p>
            <a:r>
              <a:rPr lang="en-US" i="1" dirty="0" err="1" smtClean="0"/>
              <a:t>Tannerella</a:t>
            </a:r>
            <a:r>
              <a:rPr lang="en-US" i="1" dirty="0" smtClean="0"/>
              <a:t> forsythia </a:t>
            </a:r>
            <a:r>
              <a:rPr lang="en-US" dirty="0" smtClean="0"/>
              <a:t>lower </a:t>
            </a:r>
            <a:r>
              <a:rPr lang="en-US" dirty="0" err="1" smtClean="0"/>
              <a:t>subgingivally</a:t>
            </a:r>
            <a:r>
              <a:rPr lang="en-US" dirty="0" smtClean="0"/>
              <a:t> in test group vs. placebo at 4 wks (OR=6.69; p&lt;0.001) and 8 wks (OR=3.67; p=0.006)</a:t>
            </a:r>
            <a:r>
              <a:rPr lang="en-US" i="1" dirty="0" smtClean="0"/>
              <a:t> </a:t>
            </a:r>
            <a:endParaRPr lang="en-US" i="1" dirty="0"/>
          </a:p>
        </p:txBody>
      </p:sp>
      <p:sp>
        <p:nvSpPr>
          <p:cNvPr id="5" name="Rectangle 4"/>
          <p:cNvSpPr/>
          <p:nvPr/>
        </p:nvSpPr>
        <p:spPr>
          <a:xfrm>
            <a:off x="4800600" y="6248400"/>
            <a:ext cx="3801041" cy="369332"/>
          </a:xfrm>
          <a:prstGeom prst="rect">
            <a:avLst/>
          </a:prstGeom>
        </p:spPr>
        <p:txBody>
          <a:bodyPr wrap="none">
            <a:spAutoFit/>
          </a:bodyPr>
          <a:lstStyle/>
          <a:p>
            <a:r>
              <a:rPr lang="en-US" b="1" i="1" dirty="0" err="1" smtClean="0"/>
              <a:t>Mayanagi</a:t>
            </a:r>
            <a:r>
              <a:rPr lang="en-US" b="1" i="1" dirty="0" smtClean="0"/>
              <a:t> et al, J </a:t>
            </a:r>
            <a:r>
              <a:rPr lang="en-US" b="1" i="1" dirty="0" err="1" smtClean="0"/>
              <a:t>Clin</a:t>
            </a:r>
            <a:r>
              <a:rPr lang="en-US" b="1" i="1" dirty="0" smtClean="0"/>
              <a:t> Perio, 2009</a:t>
            </a:r>
            <a:endParaRPr lang="en-US" b="1" i="1"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677863" y="2590800"/>
            <a:ext cx="7788275" cy="1143000"/>
          </a:xfrm>
        </p:spPr>
        <p:txBody>
          <a:bodyPr/>
          <a:lstStyle/>
          <a:p>
            <a:r>
              <a:rPr lang="en-US" sz="8000"/>
              <a:t>Host Modulation Therapy</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6" name="Object 2"/>
          <p:cNvGraphicFramePr>
            <a:graphicFrameLocks noChangeAspect="1"/>
          </p:cNvGraphicFramePr>
          <p:nvPr/>
        </p:nvGraphicFramePr>
        <p:xfrm>
          <a:off x="541338" y="0"/>
          <a:ext cx="8128000" cy="6858000"/>
        </p:xfrm>
        <a:graphic>
          <a:graphicData uri="http://schemas.openxmlformats.org/presentationml/2006/ole">
            <p:oleObj spid="_x0000_s169986" name="Slide" r:id="rId3" imgW="5143680" imgH="3429000" progId="PowerPoint.Slide.8">
              <p:embed/>
            </p:oleObj>
          </a:graphicData>
        </a:graphic>
      </p:graphicFrame>
      <p:graphicFrame>
        <p:nvGraphicFramePr>
          <p:cNvPr id="169987" name="Object 3"/>
          <p:cNvGraphicFramePr>
            <a:graphicFrameLocks noChangeAspect="1"/>
          </p:cNvGraphicFramePr>
          <p:nvPr/>
        </p:nvGraphicFramePr>
        <p:xfrm>
          <a:off x="0" y="6350"/>
          <a:ext cx="9144000" cy="6858000"/>
        </p:xfrm>
        <a:graphic>
          <a:graphicData uri="http://schemas.openxmlformats.org/presentationml/2006/ole">
            <p:oleObj spid="_x0000_s169987" name="Slide" r:id="rId4" imgW="5143680" imgH="3429000" progId="PowerPoint.Slide.8">
              <p:embed/>
            </p:oleObj>
          </a:graphicData>
        </a:graphic>
      </p:graphicFrame>
      <p:sp>
        <p:nvSpPr>
          <p:cNvPr id="169988" name="Text Box 4"/>
          <p:cNvSpPr txBox="1">
            <a:spLocks noChangeArrowheads="1"/>
          </p:cNvSpPr>
          <p:nvPr/>
        </p:nvSpPr>
        <p:spPr bwMode="auto">
          <a:xfrm>
            <a:off x="533400" y="152400"/>
            <a:ext cx="7797800" cy="1311275"/>
          </a:xfrm>
          <a:prstGeom prst="rect">
            <a:avLst/>
          </a:prstGeom>
          <a:noFill/>
          <a:ln w="9525">
            <a:noFill/>
            <a:miter lim="800000"/>
            <a:headEnd/>
            <a:tailEnd/>
          </a:ln>
          <a:effectLst/>
        </p:spPr>
        <p:txBody>
          <a:bodyPr>
            <a:spAutoFit/>
          </a:bodyPr>
          <a:lstStyle/>
          <a:p>
            <a:pPr>
              <a:spcBef>
                <a:spcPct val="50000"/>
              </a:spcBef>
            </a:pPr>
            <a:r>
              <a:rPr lang="en-US" sz="4000" b="1"/>
              <a:t>Pathway to Periodontal Disease</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a:xfrm>
            <a:off x="134938" y="228600"/>
            <a:ext cx="8737600" cy="1143000"/>
          </a:xfrm>
        </p:spPr>
        <p:txBody>
          <a:bodyPr/>
          <a:lstStyle/>
          <a:p>
            <a:r>
              <a:rPr lang="en-US" sz="5400"/>
              <a:t>Periostat</a:t>
            </a:r>
          </a:p>
        </p:txBody>
      </p:sp>
      <p:pic>
        <p:nvPicPr>
          <p:cNvPr id="171011" name="Picture 3" descr="Image_4"/>
          <p:cNvPicPr>
            <a:picLocks noChangeAspect="1" noChangeArrowheads="1"/>
          </p:cNvPicPr>
          <p:nvPr/>
        </p:nvPicPr>
        <p:blipFill>
          <a:blip r:embed="rId2" cstate="print"/>
          <a:srcRect/>
          <a:stretch>
            <a:fillRect/>
          </a:stretch>
        </p:blipFill>
        <p:spPr bwMode="auto">
          <a:xfrm>
            <a:off x="677863" y="1524000"/>
            <a:ext cx="2855912" cy="5029200"/>
          </a:xfrm>
          <a:prstGeom prst="rect">
            <a:avLst/>
          </a:prstGeom>
          <a:noFill/>
        </p:spPr>
      </p:pic>
      <p:sp>
        <p:nvSpPr>
          <p:cNvPr id="171012" name="Text Box 4"/>
          <p:cNvSpPr txBox="1">
            <a:spLocks noChangeArrowheads="1"/>
          </p:cNvSpPr>
          <p:nvPr/>
        </p:nvSpPr>
        <p:spPr bwMode="auto">
          <a:xfrm>
            <a:off x="3929063" y="1600200"/>
            <a:ext cx="3995737" cy="457200"/>
          </a:xfrm>
          <a:prstGeom prst="rect">
            <a:avLst/>
          </a:prstGeom>
          <a:noFill/>
          <a:ln w="9525">
            <a:noFill/>
            <a:miter lim="800000"/>
            <a:headEnd/>
            <a:tailEnd/>
          </a:ln>
          <a:effectLst/>
        </p:spPr>
        <p:txBody>
          <a:bodyPr>
            <a:spAutoFit/>
          </a:bodyPr>
          <a:lstStyle/>
          <a:p>
            <a:pPr algn="l">
              <a:spcBef>
                <a:spcPct val="50000"/>
              </a:spcBef>
            </a:pPr>
            <a:endParaRPr lang="en-US" sz="2400">
              <a:latin typeface="Times New Roman" pitchFamily="18" charset="0"/>
            </a:endParaRPr>
          </a:p>
        </p:txBody>
      </p:sp>
      <p:sp>
        <p:nvSpPr>
          <p:cNvPr id="171013" name="Rectangle 5"/>
          <p:cNvSpPr>
            <a:spLocks noChangeArrowheads="1"/>
          </p:cNvSpPr>
          <p:nvPr/>
        </p:nvSpPr>
        <p:spPr bwMode="auto">
          <a:xfrm>
            <a:off x="4267200" y="1981200"/>
            <a:ext cx="4767263" cy="4114800"/>
          </a:xfrm>
          <a:prstGeom prst="rect">
            <a:avLst/>
          </a:prstGeom>
          <a:noFill/>
          <a:ln w="9525">
            <a:noFill/>
            <a:miter lim="800000"/>
            <a:headEnd/>
            <a:tailEnd/>
          </a:ln>
          <a:effectLst/>
        </p:spPr>
        <p:txBody>
          <a:bodyPr/>
          <a:lstStyle/>
          <a:p>
            <a:pPr marL="342900" indent="-342900" algn="l" eaLnBrk="1" hangingPunct="1">
              <a:lnSpc>
                <a:spcPct val="150000"/>
              </a:lnSpc>
              <a:spcBef>
                <a:spcPct val="20000"/>
              </a:spcBef>
              <a:buClr>
                <a:schemeClr val="hlink"/>
              </a:buClr>
              <a:buSzPct val="70000"/>
              <a:buFont typeface="Wingdings" pitchFamily="2" charset="2"/>
              <a:buChar char="n"/>
            </a:pPr>
            <a:r>
              <a:rPr lang="en-US" sz="3200" b="1">
                <a:solidFill>
                  <a:schemeClr val="hlink"/>
                </a:solidFill>
                <a:effectLst>
                  <a:outerShdw blurRad="38100" dist="38100" dir="2700000" algn="tl">
                    <a:srgbClr val="000000"/>
                  </a:outerShdw>
                </a:effectLst>
              </a:rPr>
              <a:t>Doxycycline hyclate</a:t>
            </a:r>
          </a:p>
          <a:p>
            <a:pPr marL="342900" indent="-342900" algn="l" eaLnBrk="1" hangingPunct="1">
              <a:lnSpc>
                <a:spcPct val="150000"/>
              </a:lnSpc>
              <a:spcBef>
                <a:spcPct val="20000"/>
              </a:spcBef>
              <a:buClr>
                <a:schemeClr val="hlink"/>
              </a:buClr>
              <a:buSzPct val="70000"/>
              <a:buFont typeface="Wingdings" pitchFamily="2" charset="2"/>
              <a:buChar char="n"/>
            </a:pPr>
            <a:r>
              <a:rPr lang="en-US" sz="3200" b="1">
                <a:solidFill>
                  <a:schemeClr val="hlink"/>
                </a:solidFill>
                <a:effectLst>
                  <a:outerShdw blurRad="38100" dist="38100" dir="2700000" algn="tl">
                    <a:srgbClr val="000000"/>
                  </a:outerShdw>
                </a:effectLst>
              </a:rPr>
              <a:t>20 mg. Capsules</a:t>
            </a:r>
          </a:p>
          <a:p>
            <a:pPr marL="342900" indent="-342900" algn="l" eaLnBrk="1" hangingPunct="1">
              <a:lnSpc>
                <a:spcPct val="150000"/>
              </a:lnSpc>
              <a:spcBef>
                <a:spcPct val="20000"/>
              </a:spcBef>
              <a:buClr>
                <a:schemeClr val="hlink"/>
              </a:buClr>
              <a:buSzPct val="70000"/>
              <a:buFont typeface="Wingdings" pitchFamily="2" charset="2"/>
              <a:buChar char="n"/>
            </a:pPr>
            <a:r>
              <a:rPr lang="en-US" sz="3200" b="1">
                <a:solidFill>
                  <a:schemeClr val="hlink"/>
                </a:solidFill>
                <a:effectLst>
                  <a:outerShdw blurRad="38100" dist="38100" dir="2700000" algn="tl">
                    <a:srgbClr val="000000"/>
                  </a:outerShdw>
                </a:effectLst>
              </a:rPr>
              <a:t>Twice daily</a:t>
            </a:r>
          </a:p>
          <a:p>
            <a:pPr marL="342900" indent="-342900" algn="l" eaLnBrk="1" hangingPunct="1">
              <a:lnSpc>
                <a:spcPct val="150000"/>
              </a:lnSpc>
              <a:spcBef>
                <a:spcPct val="20000"/>
              </a:spcBef>
              <a:buClr>
                <a:schemeClr val="hlink"/>
              </a:buClr>
              <a:buSzPct val="70000"/>
              <a:buFont typeface="Wingdings" pitchFamily="2" charset="2"/>
              <a:buChar char="n"/>
            </a:pPr>
            <a:r>
              <a:rPr lang="en-US" sz="3200" b="1">
                <a:solidFill>
                  <a:schemeClr val="hlink"/>
                </a:solidFill>
                <a:effectLst>
                  <a:outerShdw blurRad="38100" dist="38100" dir="2700000" algn="tl">
                    <a:srgbClr val="000000"/>
                  </a:outerShdw>
                </a:effectLst>
              </a:rPr>
              <a:t>Chronic dosing</a:t>
            </a:r>
          </a:p>
          <a:p>
            <a:pPr marL="342900" indent="-342900" algn="l" eaLnBrk="1" hangingPunct="1">
              <a:lnSpc>
                <a:spcPct val="150000"/>
              </a:lnSpc>
              <a:spcBef>
                <a:spcPct val="20000"/>
              </a:spcBef>
              <a:buClr>
                <a:schemeClr val="hlink"/>
              </a:buClr>
              <a:buSzPct val="70000"/>
              <a:buFont typeface="Wingdings" pitchFamily="2" charset="2"/>
              <a:buChar char="n"/>
            </a:pPr>
            <a:endParaRPr lang="en-US" sz="3200" b="1">
              <a:solidFill>
                <a:schemeClr val="hlink"/>
              </a:solidFill>
              <a:effectLst>
                <a:outerShdw blurRad="38100" dist="38100" dir="2700000" algn="tl">
                  <a:srgbClr val="000000"/>
                </a:outerShdw>
              </a:effectLst>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rrowheads="1"/>
          </p:cNvSpPr>
          <p:nvPr>
            <p:ph type="title"/>
          </p:nvPr>
        </p:nvSpPr>
        <p:spPr>
          <a:xfrm>
            <a:off x="203200" y="381000"/>
            <a:ext cx="8737600" cy="1143000"/>
          </a:xfrm>
        </p:spPr>
        <p:txBody>
          <a:bodyPr/>
          <a:lstStyle/>
          <a:p>
            <a:r>
              <a:rPr lang="en-US" sz="5400"/>
              <a:t>Periostat</a:t>
            </a:r>
          </a:p>
        </p:txBody>
      </p:sp>
      <p:sp>
        <p:nvSpPr>
          <p:cNvPr id="172035" name="Rectangle 3"/>
          <p:cNvSpPr>
            <a:spLocks noGrp="1" noChangeArrowheads="1"/>
          </p:cNvSpPr>
          <p:nvPr>
            <p:ph type="body" sz="half" idx="2"/>
          </p:nvPr>
        </p:nvSpPr>
        <p:spPr>
          <a:xfrm>
            <a:off x="1238250" y="2057400"/>
            <a:ext cx="7018338" cy="4068763"/>
          </a:xfrm>
        </p:spPr>
        <p:txBody>
          <a:bodyPr/>
          <a:lstStyle/>
          <a:p>
            <a:pPr>
              <a:lnSpc>
                <a:spcPct val="150000"/>
              </a:lnSpc>
            </a:pPr>
            <a:r>
              <a:rPr lang="en-US" sz="3200"/>
              <a:t>Adjunct to Sc/RP</a:t>
            </a:r>
          </a:p>
          <a:p>
            <a:pPr>
              <a:lnSpc>
                <a:spcPct val="150000"/>
              </a:lnSpc>
            </a:pPr>
            <a:r>
              <a:rPr lang="en-US" sz="3200"/>
              <a:t>Anti-collagenase activity</a:t>
            </a:r>
          </a:p>
          <a:p>
            <a:pPr>
              <a:lnSpc>
                <a:spcPct val="150000"/>
              </a:lnSpc>
            </a:pPr>
            <a:r>
              <a:rPr lang="en-US" sz="3200"/>
              <a:t>No shift in microflora</a:t>
            </a:r>
          </a:p>
          <a:p>
            <a:pPr>
              <a:lnSpc>
                <a:spcPct val="150000"/>
              </a:lnSpc>
            </a:pPr>
            <a:r>
              <a:rPr lang="en-US" sz="3200"/>
              <a:t>No emergence of resistant flora</a:t>
            </a:r>
          </a:p>
          <a:p>
            <a:pPr>
              <a:lnSpc>
                <a:spcPct val="150000"/>
              </a:lnSpc>
            </a:pPr>
            <a:endParaRPr lang="en-US"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2"/>
          <p:cNvSpPr>
            <a:spLocks noChangeArrowheads="1"/>
          </p:cNvSpPr>
          <p:nvPr/>
        </p:nvSpPr>
        <p:spPr bwMode="auto">
          <a:xfrm>
            <a:off x="2303463" y="1905000"/>
            <a:ext cx="4605337" cy="3124200"/>
          </a:xfrm>
          <a:prstGeom prst="ellipse">
            <a:avLst/>
          </a:prstGeom>
          <a:solidFill>
            <a:srgbClr val="FFCC00"/>
          </a:solidFill>
          <a:ln w="9525">
            <a:noFill/>
            <a:round/>
            <a:headEnd/>
            <a:tailEnd/>
          </a:ln>
          <a:effectLst/>
        </p:spPr>
        <p:txBody>
          <a:bodyPr wrap="none" anchor="ctr"/>
          <a:lstStyle/>
          <a:p>
            <a:endParaRPr lang="en-US"/>
          </a:p>
        </p:txBody>
      </p:sp>
      <p:sp>
        <p:nvSpPr>
          <p:cNvPr id="44035" name="Oval 3"/>
          <p:cNvSpPr>
            <a:spLocks noChangeArrowheads="1"/>
          </p:cNvSpPr>
          <p:nvPr/>
        </p:nvSpPr>
        <p:spPr bwMode="auto">
          <a:xfrm>
            <a:off x="3529013" y="2438400"/>
            <a:ext cx="2192337" cy="2133600"/>
          </a:xfrm>
          <a:prstGeom prst="ellipse">
            <a:avLst/>
          </a:prstGeom>
          <a:solidFill>
            <a:srgbClr val="FF9933"/>
          </a:solidFill>
          <a:ln w="9525">
            <a:noFill/>
            <a:round/>
            <a:headEnd/>
            <a:tailEnd/>
          </a:ln>
          <a:effectLst/>
        </p:spPr>
        <p:txBody>
          <a:bodyPr wrap="none" anchor="ctr"/>
          <a:lstStyle/>
          <a:p>
            <a:endParaRPr lang="en-US"/>
          </a:p>
        </p:txBody>
      </p:sp>
      <p:sp>
        <p:nvSpPr>
          <p:cNvPr id="44036" name="Oval 4"/>
          <p:cNvSpPr>
            <a:spLocks noChangeArrowheads="1"/>
          </p:cNvSpPr>
          <p:nvPr/>
        </p:nvSpPr>
        <p:spPr bwMode="auto">
          <a:xfrm>
            <a:off x="7112000" y="2590800"/>
            <a:ext cx="1557338" cy="1676400"/>
          </a:xfrm>
          <a:prstGeom prst="ellipse">
            <a:avLst/>
          </a:prstGeom>
          <a:solidFill>
            <a:srgbClr val="CC0000"/>
          </a:solidFill>
          <a:ln w="9525">
            <a:noFill/>
            <a:round/>
            <a:headEnd/>
            <a:tailEnd/>
          </a:ln>
          <a:effectLst/>
        </p:spPr>
        <p:txBody>
          <a:bodyPr wrap="none" anchor="ctr"/>
          <a:lstStyle/>
          <a:p>
            <a:endParaRPr lang="en-US"/>
          </a:p>
        </p:txBody>
      </p:sp>
      <p:sp>
        <p:nvSpPr>
          <p:cNvPr id="44037" name="Oval 5"/>
          <p:cNvSpPr>
            <a:spLocks noChangeArrowheads="1"/>
          </p:cNvSpPr>
          <p:nvPr/>
        </p:nvSpPr>
        <p:spPr bwMode="auto">
          <a:xfrm>
            <a:off x="1557338" y="4572000"/>
            <a:ext cx="1490662" cy="2057400"/>
          </a:xfrm>
          <a:prstGeom prst="ellipse">
            <a:avLst/>
          </a:prstGeom>
          <a:solidFill>
            <a:srgbClr val="006666"/>
          </a:solidFill>
          <a:ln w="9525">
            <a:noFill/>
            <a:round/>
            <a:headEnd/>
            <a:tailEnd/>
          </a:ln>
          <a:effectLst/>
        </p:spPr>
        <p:txBody>
          <a:bodyPr wrap="none" anchor="ctr"/>
          <a:lstStyle/>
          <a:p>
            <a:endParaRPr lang="en-US"/>
          </a:p>
        </p:txBody>
      </p:sp>
      <p:sp>
        <p:nvSpPr>
          <p:cNvPr id="44038" name="Oval 6"/>
          <p:cNvSpPr>
            <a:spLocks noChangeArrowheads="1"/>
          </p:cNvSpPr>
          <p:nvPr/>
        </p:nvSpPr>
        <p:spPr bwMode="auto">
          <a:xfrm>
            <a:off x="271463" y="1295400"/>
            <a:ext cx="1760537" cy="3810000"/>
          </a:xfrm>
          <a:prstGeom prst="ellipse">
            <a:avLst/>
          </a:prstGeom>
          <a:solidFill>
            <a:srgbClr val="FFFF99"/>
          </a:solidFill>
          <a:ln w="9525">
            <a:noFill/>
            <a:round/>
            <a:headEnd/>
            <a:tailEnd/>
          </a:ln>
          <a:effectLst/>
        </p:spPr>
        <p:txBody>
          <a:bodyPr wrap="none" anchor="ctr"/>
          <a:lstStyle/>
          <a:p>
            <a:endParaRPr lang="en-US"/>
          </a:p>
        </p:txBody>
      </p:sp>
      <p:sp>
        <p:nvSpPr>
          <p:cNvPr id="44039" name="Oval 7"/>
          <p:cNvSpPr>
            <a:spLocks noChangeArrowheads="1"/>
          </p:cNvSpPr>
          <p:nvPr/>
        </p:nvSpPr>
        <p:spPr bwMode="auto">
          <a:xfrm>
            <a:off x="457200" y="1981200"/>
            <a:ext cx="1236663" cy="1143000"/>
          </a:xfrm>
          <a:prstGeom prst="ellipse">
            <a:avLst/>
          </a:prstGeom>
          <a:solidFill>
            <a:srgbClr val="FFFF00"/>
          </a:solidFill>
          <a:ln w="9525">
            <a:noFill/>
            <a:round/>
            <a:headEnd/>
            <a:tailEnd/>
          </a:ln>
          <a:effectLst/>
        </p:spPr>
        <p:txBody>
          <a:bodyPr wrap="none" anchor="ctr"/>
          <a:lstStyle/>
          <a:p>
            <a:endParaRPr lang="en-US">
              <a:solidFill>
                <a:schemeClr val="hlink"/>
              </a:solidFill>
            </a:endParaRPr>
          </a:p>
        </p:txBody>
      </p:sp>
      <p:sp>
        <p:nvSpPr>
          <p:cNvPr id="44040" name="Oval 8"/>
          <p:cNvSpPr>
            <a:spLocks noChangeArrowheads="1"/>
          </p:cNvSpPr>
          <p:nvPr/>
        </p:nvSpPr>
        <p:spPr bwMode="auto">
          <a:xfrm>
            <a:off x="2006600" y="381000"/>
            <a:ext cx="1879600" cy="1676400"/>
          </a:xfrm>
          <a:prstGeom prst="ellipse">
            <a:avLst/>
          </a:prstGeom>
          <a:solidFill>
            <a:srgbClr val="CC00FF"/>
          </a:solidFill>
          <a:ln w="9525">
            <a:noFill/>
            <a:round/>
            <a:headEnd/>
            <a:tailEnd/>
          </a:ln>
          <a:effectLst/>
        </p:spPr>
        <p:txBody>
          <a:bodyPr wrap="none" anchor="ctr"/>
          <a:lstStyle/>
          <a:p>
            <a:endParaRPr lang="en-US"/>
          </a:p>
        </p:txBody>
      </p:sp>
      <p:sp>
        <p:nvSpPr>
          <p:cNvPr id="44041" name="Rectangle 9"/>
          <p:cNvSpPr>
            <a:spLocks noChangeArrowheads="1"/>
          </p:cNvSpPr>
          <p:nvPr/>
        </p:nvSpPr>
        <p:spPr bwMode="auto">
          <a:xfrm>
            <a:off x="5418138" y="457200"/>
            <a:ext cx="3319462" cy="838200"/>
          </a:xfrm>
          <a:prstGeom prst="rect">
            <a:avLst/>
          </a:prstGeom>
          <a:solidFill>
            <a:schemeClr val="hlink"/>
          </a:solidFill>
          <a:ln w="9525">
            <a:noFill/>
            <a:miter lim="800000"/>
            <a:headEnd/>
            <a:tailEnd/>
          </a:ln>
          <a:effectLst/>
        </p:spPr>
        <p:txBody>
          <a:bodyPr wrap="none" anchor="ctr"/>
          <a:lstStyle/>
          <a:p>
            <a:endParaRPr lang="en-US"/>
          </a:p>
        </p:txBody>
      </p:sp>
      <p:sp>
        <p:nvSpPr>
          <p:cNvPr id="44042" name="Text Box 10"/>
          <p:cNvSpPr txBox="1">
            <a:spLocks noChangeArrowheads="1"/>
          </p:cNvSpPr>
          <p:nvPr/>
        </p:nvSpPr>
        <p:spPr bwMode="auto">
          <a:xfrm>
            <a:off x="3929063" y="2528888"/>
            <a:ext cx="1717675" cy="1922462"/>
          </a:xfrm>
          <a:prstGeom prst="rect">
            <a:avLst/>
          </a:prstGeom>
          <a:noFill/>
          <a:ln w="9525">
            <a:noFill/>
            <a:miter lim="800000"/>
            <a:headEnd/>
            <a:tailEnd/>
          </a:ln>
          <a:effectLst/>
        </p:spPr>
        <p:txBody>
          <a:bodyPr>
            <a:spAutoFit/>
          </a:bodyPr>
          <a:lstStyle/>
          <a:p>
            <a:pPr algn="l">
              <a:spcBef>
                <a:spcPct val="50000"/>
              </a:spcBef>
            </a:pPr>
            <a:r>
              <a:rPr lang="en-US" sz="1200">
                <a:solidFill>
                  <a:srgbClr val="000000"/>
                </a:solidFill>
              </a:rPr>
              <a:t>P. Intermedia</a:t>
            </a:r>
          </a:p>
          <a:p>
            <a:pPr algn="l">
              <a:spcBef>
                <a:spcPct val="50000"/>
              </a:spcBef>
            </a:pPr>
            <a:r>
              <a:rPr lang="en-US" sz="1200">
                <a:solidFill>
                  <a:srgbClr val="000000"/>
                </a:solidFill>
              </a:rPr>
              <a:t>R, nigrescens</a:t>
            </a:r>
          </a:p>
          <a:p>
            <a:pPr algn="l">
              <a:spcBef>
                <a:spcPct val="50000"/>
              </a:spcBef>
            </a:pPr>
            <a:r>
              <a:rPr lang="en-US" sz="1200">
                <a:solidFill>
                  <a:srgbClr val="000000"/>
                </a:solidFill>
              </a:rPr>
              <a:t>P. Micros</a:t>
            </a:r>
          </a:p>
          <a:p>
            <a:pPr algn="l">
              <a:spcBef>
                <a:spcPct val="50000"/>
              </a:spcBef>
            </a:pPr>
            <a:r>
              <a:rPr lang="en-US" sz="1200">
                <a:solidFill>
                  <a:srgbClr val="000000"/>
                </a:solidFill>
              </a:rPr>
              <a:t>F. nuc. Vincentii</a:t>
            </a:r>
          </a:p>
          <a:p>
            <a:pPr algn="l">
              <a:spcBef>
                <a:spcPct val="50000"/>
              </a:spcBef>
            </a:pPr>
            <a:r>
              <a:rPr lang="en-US" sz="1200">
                <a:solidFill>
                  <a:srgbClr val="000000"/>
                </a:solidFill>
              </a:rPr>
              <a:t>F. nuc. Nucleatum</a:t>
            </a:r>
          </a:p>
          <a:p>
            <a:pPr algn="l">
              <a:spcBef>
                <a:spcPct val="50000"/>
              </a:spcBef>
            </a:pPr>
            <a:r>
              <a:rPr lang="en-US" sz="1200">
                <a:solidFill>
                  <a:srgbClr val="000000"/>
                </a:solidFill>
              </a:rPr>
              <a:t>F. nuc. Polymorphum</a:t>
            </a:r>
          </a:p>
          <a:p>
            <a:pPr algn="l">
              <a:spcBef>
                <a:spcPct val="50000"/>
              </a:spcBef>
            </a:pPr>
            <a:r>
              <a:rPr lang="en-US" sz="1200">
                <a:solidFill>
                  <a:srgbClr val="000000"/>
                </a:solidFill>
              </a:rPr>
              <a:t>F. periodonticum</a:t>
            </a:r>
          </a:p>
        </p:txBody>
      </p:sp>
      <p:sp>
        <p:nvSpPr>
          <p:cNvPr id="44043" name="Text Box 11"/>
          <p:cNvSpPr txBox="1">
            <a:spLocks noChangeArrowheads="1"/>
          </p:cNvSpPr>
          <p:nvPr/>
        </p:nvSpPr>
        <p:spPr bwMode="auto">
          <a:xfrm>
            <a:off x="2709863" y="2811463"/>
            <a:ext cx="1016000" cy="304800"/>
          </a:xfrm>
          <a:prstGeom prst="rect">
            <a:avLst/>
          </a:prstGeom>
          <a:noFill/>
          <a:ln w="9525">
            <a:noFill/>
            <a:miter lim="800000"/>
            <a:headEnd/>
            <a:tailEnd/>
          </a:ln>
          <a:effectLst/>
        </p:spPr>
        <p:txBody>
          <a:bodyPr>
            <a:spAutoFit/>
          </a:bodyPr>
          <a:lstStyle/>
          <a:p>
            <a:pPr algn="l">
              <a:spcBef>
                <a:spcPct val="50000"/>
              </a:spcBef>
            </a:pPr>
            <a:r>
              <a:rPr lang="en-US" sz="1200">
                <a:solidFill>
                  <a:srgbClr val="000000"/>
                </a:solidFill>
              </a:rPr>
              <a:t>C. </a:t>
            </a:r>
            <a:r>
              <a:rPr lang="en-US" sz="1400">
                <a:solidFill>
                  <a:srgbClr val="000000"/>
                </a:solidFill>
              </a:rPr>
              <a:t>gracilis</a:t>
            </a:r>
          </a:p>
        </p:txBody>
      </p:sp>
      <p:sp>
        <p:nvSpPr>
          <p:cNvPr id="44044" name="Text Box 12"/>
          <p:cNvSpPr txBox="1">
            <a:spLocks noChangeArrowheads="1"/>
          </p:cNvSpPr>
          <p:nvPr/>
        </p:nvSpPr>
        <p:spPr bwMode="auto">
          <a:xfrm>
            <a:off x="2252663" y="3454400"/>
            <a:ext cx="1455737" cy="304800"/>
          </a:xfrm>
          <a:prstGeom prst="rect">
            <a:avLst/>
          </a:prstGeom>
          <a:noFill/>
          <a:ln w="9525">
            <a:noFill/>
            <a:miter lim="800000"/>
            <a:headEnd/>
            <a:tailEnd/>
          </a:ln>
          <a:effectLst/>
        </p:spPr>
        <p:txBody>
          <a:bodyPr>
            <a:spAutoFit/>
          </a:bodyPr>
          <a:lstStyle/>
          <a:p>
            <a:pPr algn="l">
              <a:spcBef>
                <a:spcPct val="50000"/>
              </a:spcBef>
            </a:pPr>
            <a:r>
              <a:rPr lang="en-US" sz="1400">
                <a:solidFill>
                  <a:srgbClr val="000000"/>
                </a:solidFill>
              </a:rPr>
              <a:t>S. constellatus</a:t>
            </a:r>
          </a:p>
        </p:txBody>
      </p:sp>
      <p:sp>
        <p:nvSpPr>
          <p:cNvPr id="44045" name="Text Box 13"/>
          <p:cNvSpPr txBox="1">
            <a:spLocks noChangeArrowheads="1"/>
          </p:cNvSpPr>
          <p:nvPr/>
        </p:nvSpPr>
        <p:spPr bwMode="auto">
          <a:xfrm>
            <a:off x="4030663" y="4667250"/>
            <a:ext cx="1541462" cy="304800"/>
          </a:xfrm>
          <a:prstGeom prst="rect">
            <a:avLst/>
          </a:prstGeom>
          <a:noFill/>
          <a:ln w="9525">
            <a:noFill/>
            <a:miter lim="800000"/>
            <a:headEnd/>
            <a:tailEnd/>
          </a:ln>
          <a:effectLst/>
        </p:spPr>
        <p:txBody>
          <a:bodyPr>
            <a:spAutoFit/>
          </a:bodyPr>
          <a:lstStyle/>
          <a:p>
            <a:pPr algn="l">
              <a:spcBef>
                <a:spcPct val="50000"/>
              </a:spcBef>
            </a:pPr>
            <a:r>
              <a:rPr lang="en-US" sz="1400">
                <a:solidFill>
                  <a:srgbClr val="000000"/>
                </a:solidFill>
              </a:rPr>
              <a:t>C. showae</a:t>
            </a:r>
          </a:p>
        </p:txBody>
      </p:sp>
      <p:sp>
        <p:nvSpPr>
          <p:cNvPr id="44046" name="Text Box 14"/>
          <p:cNvSpPr txBox="1">
            <a:spLocks noChangeArrowheads="1"/>
          </p:cNvSpPr>
          <p:nvPr/>
        </p:nvSpPr>
        <p:spPr bwMode="auto">
          <a:xfrm>
            <a:off x="5689600" y="3306763"/>
            <a:ext cx="1150938" cy="304800"/>
          </a:xfrm>
          <a:prstGeom prst="rect">
            <a:avLst/>
          </a:prstGeom>
          <a:noFill/>
          <a:ln w="9525">
            <a:noFill/>
            <a:miter lim="800000"/>
            <a:headEnd/>
            <a:tailEnd/>
          </a:ln>
          <a:effectLst/>
        </p:spPr>
        <p:txBody>
          <a:bodyPr>
            <a:spAutoFit/>
          </a:bodyPr>
          <a:lstStyle/>
          <a:p>
            <a:pPr algn="l">
              <a:spcBef>
                <a:spcPct val="50000"/>
              </a:spcBef>
            </a:pPr>
            <a:r>
              <a:rPr lang="en-US" sz="1400">
                <a:solidFill>
                  <a:srgbClr val="000000"/>
                </a:solidFill>
              </a:rPr>
              <a:t>E. nodatum</a:t>
            </a:r>
          </a:p>
        </p:txBody>
      </p:sp>
      <p:sp>
        <p:nvSpPr>
          <p:cNvPr id="44047" name="Text Box 15"/>
          <p:cNvSpPr txBox="1">
            <a:spLocks noChangeArrowheads="1"/>
          </p:cNvSpPr>
          <p:nvPr/>
        </p:nvSpPr>
        <p:spPr bwMode="auto">
          <a:xfrm>
            <a:off x="5095875" y="2362200"/>
            <a:ext cx="1152525" cy="304800"/>
          </a:xfrm>
          <a:prstGeom prst="rect">
            <a:avLst/>
          </a:prstGeom>
          <a:noFill/>
          <a:ln w="9525">
            <a:noFill/>
            <a:miter lim="800000"/>
            <a:headEnd/>
            <a:tailEnd/>
          </a:ln>
          <a:effectLst/>
        </p:spPr>
        <p:txBody>
          <a:bodyPr>
            <a:spAutoFit/>
          </a:bodyPr>
          <a:lstStyle/>
          <a:p>
            <a:pPr algn="l">
              <a:spcBef>
                <a:spcPct val="50000"/>
              </a:spcBef>
            </a:pPr>
            <a:r>
              <a:rPr lang="en-US" sz="1400">
                <a:solidFill>
                  <a:srgbClr val="000000"/>
                </a:solidFill>
              </a:rPr>
              <a:t>C. rectus</a:t>
            </a:r>
          </a:p>
        </p:txBody>
      </p:sp>
      <p:sp>
        <p:nvSpPr>
          <p:cNvPr id="44048" name="Text Box 16"/>
          <p:cNvSpPr txBox="1">
            <a:spLocks noChangeArrowheads="1"/>
          </p:cNvSpPr>
          <p:nvPr/>
        </p:nvSpPr>
        <p:spPr bwMode="auto">
          <a:xfrm>
            <a:off x="5472113" y="519113"/>
            <a:ext cx="3116262" cy="779462"/>
          </a:xfrm>
          <a:prstGeom prst="rect">
            <a:avLst/>
          </a:prstGeom>
          <a:noFill/>
          <a:ln w="9525">
            <a:noFill/>
            <a:miter lim="800000"/>
            <a:headEnd/>
            <a:tailEnd/>
          </a:ln>
          <a:effectLst/>
        </p:spPr>
        <p:txBody>
          <a:bodyPr>
            <a:spAutoFit/>
          </a:bodyPr>
          <a:lstStyle/>
          <a:p>
            <a:pPr>
              <a:spcBef>
                <a:spcPct val="50000"/>
              </a:spcBef>
            </a:pPr>
            <a:r>
              <a:rPr lang="en-US" b="1">
                <a:solidFill>
                  <a:srgbClr val="000000"/>
                </a:solidFill>
              </a:rPr>
              <a:t>Subgingival Microbial </a:t>
            </a:r>
          </a:p>
          <a:p>
            <a:pPr>
              <a:spcBef>
                <a:spcPct val="50000"/>
              </a:spcBef>
            </a:pPr>
            <a:r>
              <a:rPr lang="en-US" b="1">
                <a:solidFill>
                  <a:srgbClr val="000000"/>
                </a:solidFill>
              </a:rPr>
              <a:t>Complexes</a:t>
            </a:r>
          </a:p>
        </p:txBody>
      </p:sp>
      <p:sp>
        <p:nvSpPr>
          <p:cNvPr id="44049" name="Text Box 17"/>
          <p:cNvSpPr txBox="1">
            <a:spLocks noChangeArrowheads="1"/>
          </p:cNvSpPr>
          <p:nvPr/>
        </p:nvSpPr>
        <p:spPr bwMode="auto">
          <a:xfrm>
            <a:off x="7227888" y="2986088"/>
            <a:ext cx="1492250" cy="942975"/>
          </a:xfrm>
          <a:prstGeom prst="rect">
            <a:avLst/>
          </a:prstGeom>
          <a:noFill/>
          <a:ln w="9525">
            <a:noFill/>
            <a:miter lim="800000"/>
            <a:headEnd/>
            <a:tailEnd/>
          </a:ln>
          <a:effectLst/>
        </p:spPr>
        <p:txBody>
          <a:bodyPr>
            <a:spAutoFit/>
          </a:bodyPr>
          <a:lstStyle/>
          <a:p>
            <a:pPr marL="457200" indent="-457200" algn="l">
              <a:spcBef>
                <a:spcPct val="50000"/>
              </a:spcBef>
            </a:pPr>
            <a:r>
              <a:rPr lang="en-US" sz="1400" b="1">
                <a:solidFill>
                  <a:srgbClr val="FFFFFF"/>
                </a:solidFill>
              </a:rPr>
              <a:t>P. gingivalis</a:t>
            </a:r>
          </a:p>
          <a:p>
            <a:pPr marL="457200" indent="-457200" algn="l">
              <a:spcBef>
                <a:spcPct val="50000"/>
              </a:spcBef>
            </a:pPr>
            <a:r>
              <a:rPr lang="en-US" sz="1400" b="1">
                <a:solidFill>
                  <a:srgbClr val="FFFFFF"/>
                </a:solidFill>
              </a:rPr>
              <a:t>B. Forsythus</a:t>
            </a:r>
          </a:p>
          <a:p>
            <a:pPr marL="457200" indent="-457200" algn="l">
              <a:spcBef>
                <a:spcPct val="50000"/>
              </a:spcBef>
            </a:pPr>
            <a:r>
              <a:rPr lang="en-US" sz="1400" b="1">
                <a:solidFill>
                  <a:srgbClr val="FFFFFF"/>
                </a:solidFill>
              </a:rPr>
              <a:t>T. denticola</a:t>
            </a:r>
          </a:p>
        </p:txBody>
      </p:sp>
      <p:sp>
        <p:nvSpPr>
          <p:cNvPr id="44050" name="Text Box 18"/>
          <p:cNvSpPr txBox="1">
            <a:spLocks noChangeArrowheads="1"/>
          </p:cNvSpPr>
          <p:nvPr/>
        </p:nvSpPr>
        <p:spPr bwMode="auto">
          <a:xfrm>
            <a:off x="547688" y="2076450"/>
            <a:ext cx="1320800" cy="942975"/>
          </a:xfrm>
          <a:prstGeom prst="rect">
            <a:avLst/>
          </a:prstGeom>
          <a:noFill/>
          <a:ln w="9525">
            <a:noFill/>
            <a:miter lim="800000"/>
            <a:headEnd/>
            <a:tailEnd/>
          </a:ln>
          <a:effectLst/>
        </p:spPr>
        <p:txBody>
          <a:bodyPr>
            <a:spAutoFit/>
          </a:bodyPr>
          <a:lstStyle/>
          <a:p>
            <a:pPr marL="457200" indent="-457200" algn="l">
              <a:spcBef>
                <a:spcPct val="50000"/>
              </a:spcBef>
            </a:pPr>
            <a:r>
              <a:rPr lang="en-US" sz="1400">
                <a:solidFill>
                  <a:srgbClr val="000000"/>
                </a:solidFill>
              </a:rPr>
              <a:t>S. mitis</a:t>
            </a:r>
          </a:p>
          <a:p>
            <a:pPr marL="457200" indent="-457200" algn="l">
              <a:spcBef>
                <a:spcPct val="50000"/>
              </a:spcBef>
            </a:pPr>
            <a:r>
              <a:rPr lang="en-US" sz="1400" b="1">
                <a:solidFill>
                  <a:srgbClr val="000000"/>
                </a:solidFill>
              </a:rPr>
              <a:t>S. oralis</a:t>
            </a:r>
          </a:p>
          <a:p>
            <a:pPr marL="457200" indent="-457200" algn="l">
              <a:spcBef>
                <a:spcPct val="50000"/>
              </a:spcBef>
            </a:pPr>
            <a:r>
              <a:rPr lang="en-US" sz="1400">
                <a:solidFill>
                  <a:srgbClr val="000000"/>
                </a:solidFill>
              </a:rPr>
              <a:t>S. sanguis</a:t>
            </a:r>
          </a:p>
        </p:txBody>
      </p:sp>
      <p:sp>
        <p:nvSpPr>
          <p:cNvPr id="44051" name="Text Box 19"/>
          <p:cNvSpPr txBox="1">
            <a:spLocks noChangeArrowheads="1"/>
          </p:cNvSpPr>
          <p:nvPr/>
        </p:nvSpPr>
        <p:spPr bwMode="auto">
          <a:xfrm>
            <a:off x="419100" y="3500438"/>
            <a:ext cx="1524000" cy="942975"/>
          </a:xfrm>
          <a:prstGeom prst="rect">
            <a:avLst/>
          </a:prstGeom>
          <a:noFill/>
          <a:ln w="9525">
            <a:noFill/>
            <a:miter lim="800000"/>
            <a:headEnd/>
            <a:tailEnd/>
          </a:ln>
          <a:effectLst/>
        </p:spPr>
        <p:txBody>
          <a:bodyPr>
            <a:spAutoFit/>
          </a:bodyPr>
          <a:lstStyle/>
          <a:p>
            <a:pPr marL="457200" indent="-457200" algn="l">
              <a:spcBef>
                <a:spcPct val="50000"/>
              </a:spcBef>
            </a:pPr>
            <a:r>
              <a:rPr lang="en-US" sz="1400">
                <a:solidFill>
                  <a:srgbClr val="000000"/>
                </a:solidFill>
              </a:rPr>
              <a:t>Stretococcus sp.</a:t>
            </a:r>
          </a:p>
          <a:p>
            <a:pPr marL="457200" indent="-457200" algn="l">
              <a:spcBef>
                <a:spcPct val="50000"/>
              </a:spcBef>
            </a:pPr>
            <a:r>
              <a:rPr lang="en-US" sz="1400">
                <a:solidFill>
                  <a:srgbClr val="000000"/>
                </a:solidFill>
              </a:rPr>
              <a:t>S. Gordonii</a:t>
            </a:r>
          </a:p>
          <a:p>
            <a:pPr marL="457200" indent="-457200" algn="l">
              <a:spcBef>
                <a:spcPct val="50000"/>
              </a:spcBef>
            </a:pPr>
            <a:r>
              <a:rPr lang="en-US" sz="1400">
                <a:solidFill>
                  <a:srgbClr val="000000"/>
                </a:solidFill>
              </a:rPr>
              <a:t>S. intermedius</a:t>
            </a:r>
          </a:p>
        </p:txBody>
      </p:sp>
      <p:sp>
        <p:nvSpPr>
          <p:cNvPr id="44052" name="Text Box 20"/>
          <p:cNvSpPr txBox="1">
            <a:spLocks noChangeArrowheads="1"/>
          </p:cNvSpPr>
          <p:nvPr/>
        </p:nvSpPr>
        <p:spPr bwMode="auto">
          <a:xfrm>
            <a:off x="1768475" y="4800600"/>
            <a:ext cx="1274763" cy="1647825"/>
          </a:xfrm>
          <a:prstGeom prst="rect">
            <a:avLst/>
          </a:prstGeom>
          <a:noFill/>
          <a:ln w="9525">
            <a:noFill/>
            <a:miter lim="800000"/>
            <a:headEnd/>
            <a:tailEnd/>
          </a:ln>
          <a:effectLst/>
        </p:spPr>
        <p:txBody>
          <a:bodyPr>
            <a:spAutoFit/>
          </a:bodyPr>
          <a:lstStyle/>
          <a:p>
            <a:pPr marL="457200" indent="-457200" algn="l">
              <a:spcBef>
                <a:spcPct val="50000"/>
              </a:spcBef>
            </a:pPr>
            <a:r>
              <a:rPr lang="en-US" sz="1200">
                <a:solidFill>
                  <a:srgbClr val="FFFFFF"/>
                </a:solidFill>
              </a:rPr>
              <a:t>E. Corrodens</a:t>
            </a:r>
          </a:p>
          <a:p>
            <a:pPr marL="457200" indent="-457200" algn="l">
              <a:spcBef>
                <a:spcPct val="50000"/>
              </a:spcBef>
            </a:pPr>
            <a:r>
              <a:rPr lang="en-US" sz="1200">
                <a:solidFill>
                  <a:srgbClr val="FFFFFF"/>
                </a:solidFill>
              </a:rPr>
              <a:t>C. Gingivalis</a:t>
            </a:r>
          </a:p>
          <a:p>
            <a:pPr marL="457200" indent="-457200" algn="l">
              <a:spcBef>
                <a:spcPct val="50000"/>
              </a:spcBef>
            </a:pPr>
            <a:r>
              <a:rPr lang="en-US" sz="1200">
                <a:solidFill>
                  <a:srgbClr val="FFFFFF"/>
                </a:solidFill>
              </a:rPr>
              <a:t>C. Sputigena</a:t>
            </a:r>
          </a:p>
          <a:p>
            <a:pPr marL="457200" indent="-457200" algn="l">
              <a:spcBef>
                <a:spcPct val="50000"/>
              </a:spcBef>
            </a:pPr>
            <a:r>
              <a:rPr lang="en-US" sz="1200">
                <a:solidFill>
                  <a:srgbClr val="FFFFFF"/>
                </a:solidFill>
              </a:rPr>
              <a:t>C. Ochracea</a:t>
            </a:r>
          </a:p>
          <a:p>
            <a:pPr marL="457200" indent="-457200" algn="l">
              <a:spcBef>
                <a:spcPct val="50000"/>
              </a:spcBef>
            </a:pPr>
            <a:r>
              <a:rPr lang="en-US" sz="1200">
                <a:solidFill>
                  <a:srgbClr val="FFFFFF"/>
                </a:solidFill>
              </a:rPr>
              <a:t>C. Concisus</a:t>
            </a:r>
          </a:p>
          <a:p>
            <a:pPr marL="457200" indent="-457200" algn="l">
              <a:spcBef>
                <a:spcPct val="50000"/>
              </a:spcBef>
            </a:pPr>
            <a:r>
              <a:rPr lang="en-US" sz="1200" b="1">
                <a:solidFill>
                  <a:srgbClr val="FFFFFF"/>
                </a:solidFill>
              </a:rPr>
              <a:t>A. actino. a</a:t>
            </a:r>
          </a:p>
        </p:txBody>
      </p:sp>
      <p:sp>
        <p:nvSpPr>
          <p:cNvPr id="44053" name="Text Box 21"/>
          <p:cNvSpPr txBox="1">
            <a:spLocks noChangeArrowheads="1"/>
          </p:cNvSpPr>
          <p:nvPr/>
        </p:nvSpPr>
        <p:spPr bwMode="auto">
          <a:xfrm>
            <a:off x="2209800" y="762000"/>
            <a:ext cx="1752600" cy="942975"/>
          </a:xfrm>
          <a:prstGeom prst="rect">
            <a:avLst/>
          </a:prstGeom>
          <a:noFill/>
          <a:ln w="9525">
            <a:noFill/>
            <a:miter lim="800000"/>
            <a:headEnd/>
            <a:tailEnd/>
          </a:ln>
          <a:effectLst/>
        </p:spPr>
        <p:txBody>
          <a:bodyPr>
            <a:spAutoFit/>
          </a:bodyPr>
          <a:lstStyle/>
          <a:p>
            <a:pPr marL="457200" indent="-457200" algn="l">
              <a:spcBef>
                <a:spcPct val="50000"/>
              </a:spcBef>
            </a:pPr>
            <a:r>
              <a:rPr lang="en-US" sz="1400">
                <a:solidFill>
                  <a:srgbClr val="000000"/>
                </a:solidFill>
              </a:rPr>
              <a:t>V. Parvula</a:t>
            </a:r>
          </a:p>
          <a:p>
            <a:pPr marL="457200" indent="-457200" algn="l">
              <a:spcBef>
                <a:spcPct val="50000"/>
              </a:spcBef>
            </a:pPr>
            <a:r>
              <a:rPr lang="en-US" sz="1400" b="1">
                <a:solidFill>
                  <a:srgbClr val="000000"/>
                </a:solidFill>
              </a:rPr>
              <a:t>A. odontolyticus</a:t>
            </a:r>
          </a:p>
          <a:p>
            <a:pPr marL="457200" indent="-457200" algn="l">
              <a:spcBef>
                <a:spcPct val="50000"/>
              </a:spcBef>
            </a:pPr>
            <a:endParaRPr lang="en-US" sz="1400" b="1">
              <a:solidFill>
                <a:srgbClr val="000000"/>
              </a:solidFill>
            </a:endParaRPr>
          </a:p>
        </p:txBody>
      </p:sp>
      <p:sp>
        <p:nvSpPr>
          <p:cNvPr id="44054" name="Text Box 22"/>
          <p:cNvSpPr txBox="1">
            <a:spLocks noChangeArrowheads="1"/>
          </p:cNvSpPr>
          <p:nvPr/>
        </p:nvSpPr>
        <p:spPr bwMode="auto">
          <a:xfrm>
            <a:off x="3657600" y="5562600"/>
            <a:ext cx="1524000" cy="336550"/>
          </a:xfrm>
          <a:prstGeom prst="rect">
            <a:avLst/>
          </a:prstGeom>
          <a:noFill/>
          <a:ln w="9525">
            <a:noFill/>
            <a:miter lim="800000"/>
            <a:headEnd/>
            <a:tailEnd/>
          </a:ln>
          <a:effectLst/>
        </p:spPr>
        <p:txBody>
          <a:bodyPr>
            <a:spAutoFit/>
          </a:bodyPr>
          <a:lstStyle/>
          <a:p>
            <a:pPr algn="l">
              <a:spcBef>
                <a:spcPct val="50000"/>
              </a:spcBef>
            </a:pPr>
            <a:r>
              <a:rPr lang="en-US" sz="1600" b="1">
                <a:solidFill>
                  <a:srgbClr val="FFFFFF"/>
                </a:solidFill>
              </a:rPr>
              <a:t>A. actino. b</a:t>
            </a:r>
          </a:p>
        </p:txBody>
      </p:sp>
      <p:sp>
        <p:nvSpPr>
          <p:cNvPr id="44055" name="Text Box 23"/>
          <p:cNvSpPr txBox="1">
            <a:spLocks noChangeArrowheads="1"/>
          </p:cNvSpPr>
          <p:nvPr/>
        </p:nvSpPr>
        <p:spPr bwMode="auto">
          <a:xfrm>
            <a:off x="128588" y="381000"/>
            <a:ext cx="1828800" cy="703263"/>
          </a:xfrm>
          <a:prstGeom prst="rect">
            <a:avLst/>
          </a:prstGeom>
          <a:noFill/>
          <a:ln w="9525">
            <a:noFill/>
            <a:miter lim="800000"/>
            <a:headEnd/>
            <a:tailEnd/>
          </a:ln>
          <a:effectLst/>
        </p:spPr>
        <p:txBody>
          <a:bodyPr>
            <a:spAutoFit/>
          </a:bodyPr>
          <a:lstStyle/>
          <a:p>
            <a:pPr marL="457200" indent="-457200" algn="l">
              <a:spcBef>
                <a:spcPct val="50000"/>
              </a:spcBef>
            </a:pPr>
            <a:r>
              <a:rPr lang="en-US" sz="1600" b="1">
                <a:solidFill>
                  <a:srgbClr val="FFFFFF"/>
                </a:solidFill>
              </a:rPr>
              <a:t>A. naeslundii 2</a:t>
            </a:r>
          </a:p>
          <a:p>
            <a:pPr marL="457200" indent="-457200" algn="l">
              <a:spcBef>
                <a:spcPct val="50000"/>
              </a:spcBef>
            </a:pPr>
            <a:r>
              <a:rPr lang="en-US" sz="1600" b="1">
                <a:solidFill>
                  <a:srgbClr val="FFFFFF"/>
                </a:solidFill>
              </a:rPr>
              <a:t>(A. viscosus)</a:t>
            </a:r>
          </a:p>
        </p:txBody>
      </p:sp>
      <p:sp>
        <p:nvSpPr>
          <p:cNvPr id="44056" name="Text Box 24"/>
          <p:cNvSpPr txBox="1">
            <a:spLocks noChangeArrowheads="1"/>
          </p:cNvSpPr>
          <p:nvPr/>
        </p:nvSpPr>
        <p:spPr bwMode="auto">
          <a:xfrm>
            <a:off x="5410200" y="6096000"/>
            <a:ext cx="3581400" cy="366713"/>
          </a:xfrm>
          <a:prstGeom prst="rect">
            <a:avLst/>
          </a:prstGeom>
          <a:noFill/>
          <a:ln w="9525">
            <a:noFill/>
            <a:miter lim="800000"/>
            <a:headEnd/>
            <a:tailEnd/>
          </a:ln>
          <a:effectLst/>
        </p:spPr>
        <p:txBody>
          <a:bodyPr>
            <a:spAutoFit/>
          </a:bodyPr>
          <a:lstStyle/>
          <a:p>
            <a:pPr algn="l">
              <a:spcBef>
                <a:spcPct val="50000"/>
              </a:spcBef>
            </a:pPr>
            <a:r>
              <a:rPr lang="en-US" b="1" i="1"/>
              <a:t>Socransky, J. Clin. Perio, 1998</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r>
              <a:rPr lang="en-US"/>
              <a:t>Sub-Antimicrobial Dose Doxycycline (SDD)</a:t>
            </a:r>
          </a:p>
        </p:txBody>
      </p:sp>
      <p:sp>
        <p:nvSpPr>
          <p:cNvPr id="201731" name="Rectangle 3"/>
          <p:cNvSpPr>
            <a:spLocks noGrp="1" noChangeArrowheads="1"/>
          </p:cNvSpPr>
          <p:nvPr>
            <p:ph type="body" idx="1"/>
          </p:nvPr>
        </p:nvSpPr>
        <p:spPr>
          <a:xfrm>
            <a:off x="152400" y="2209800"/>
            <a:ext cx="8763000" cy="4343400"/>
          </a:xfrm>
        </p:spPr>
        <p:txBody>
          <a:bodyPr/>
          <a:lstStyle/>
          <a:p>
            <a:pPr>
              <a:lnSpc>
                <a:spcPct val="90000"/>
              </a:lnSpc>
            </a:pPr>
            <a:r>
              <a:rPr lang="en-US" sz="2800"/>
              <a:t>Systematic review</a:t>
            </a:r>
          </a:p>
          <a:p>
            <a:pPr>
              <a:lnSpc>
                <a:spcPct val="90000"/>
              </a:lnSpc>
            </a:pPr>
            <a:r>
              <a:rPr lang="en-US" sz="2800"/>
              <a:t>Patients with chronic periodontitis</a:t>
            </a:r>
          </a:p>
          <a:p>
            <a:pPr>
              <a:lnSpc>
                <a:spcPct val="90000"/>
              </a:lnSpc>
            </a:pPr>
            <a:r>
              <a:rPr lang="en-US" sz="2800"/>
              <a:t>SDD with Sc/RP vs. Sc/RP alone</a:t>
            </a:r>
          </a:p>
          <a:p>
            <a:pPr>
              <a:lnSpc>
                <a:spcPct val="90000"/>
              </a:lnSpc>
            </a:pPr>
            <a:r>
              <a:rPr lang="en-US" sz="2800"/>
              <a:t>Meta-analysis CAL and PD</a:t>
            </a:r>
          </a:p>
          <a:p>
            <a:pPr>
              <a:lnSpc>
                <a:spcPct val="90000"/>
              </a:lnSpc>
            </a:pPr>
            <a:r>
              <a:rPr lang="en-US" sz="2800"/>
              <a:t>N=691 (6 studies) / PD 4-6mm / CAL </a:t>
            </a:r>
            <a:r>
              <a:rPr lang="en-US" sz="2800">
                <a:sym typeface="Wingdings 3" pitchFamily="18" charset="2"/>
              </a:rPr>
              <a:t> 0.44mm / PD  0.45</a:t>
            </a:r>
          </a:p>
          <a:p>
            <a:pPr>
              <a:lnSpc>
                <a:spcPct val="90000"/>
              </a:lnSpc>
            </a:pPr>
            <a:r>
              <a:rPr lang="en-US" sz="2800">
                <a:sym typeface="Wingdings 3" pitchFamily="18" charset="2"/>
              </a:rPr>
              <a:t>N=664 (5 studies) PD </a:t>
            </a:r>
            <a:r>
              <a:rPr lang="en-US" sz="2800" u="sng">
                <a:sym typeface="Wingdings 3" pitchFamily="18" charset="2"/>
              </a:rPr>
              <a:t>&gt;</a:t>
            </a:r>
            <a:r>
              <a:rPr lang="en-US" sz="2800">
                <a:sym typeface="Wingdings 3" pitchFamily="18" charset="2"/>
              </a:rPr>
              <a:t> 7mm / CAL  0.45mm / PD  0.48</a:t>
            </a:r>
          </a:p>
          <a:p>
            <a:pPr>
              <a:lnSpc>
                <a:spcPct val="90000"/>
              </a:lnSpc>
            </a:pPr>
            <a:r>
              <a:rPr lang="en-US" sz="2800">
                <a:sym typeface="Wingdings 3" pitchFamily="18" charset="2"/>
              </a:rPr>
              <a:t>P &lt; 0.005</a:t>
            </a:r>
            <a:endParaRPr lang="en-US" sz="2800" u="sng">
              <a:sym typeface="Wingdings 3" pitchFamily="18" charset="2"/>
            </a:endParaRPr>
          </a:p>
        </p:txBody>
      </p:sp>
      <p:sp>
        <p:nvSpPr>
          <p:cNvPr id="201732" name="Text Box 4"/>
          <p:cNvSpPr txBox="1">
            <a:spLocks noChangeArrowheads="1"/>
          </p:cNvSpPr>
          <p:nvPr/>
        </p:nvSpPr>
        <p:spPr bwMode="auto">
          <a:xfrm>
            <a:off x="4191000" y="6096000"/>
            <a:ext cx="4495800" cy="366713"/>
          </a:xfrm>
          <a:prstGeom prst="rect">
            <a:avLst/>
          </a:prstGeom>
          <a:noFill/>
          <a:ln w="9525">
            <a:noFill/>
            <a:miter lim="800000"/>
            <a:headEnd/>
            <a:tailEnd/>
          </a:ln>
          <a:effectLst/>
        </p:spPr>
        <p:txBody>
          <a:bodyPr>
            <a:spAutoFit/>
          </a:bodyPr>
          <a:lstStyle/>
          <a:p>
            <a:pPr algn="l">
              <a:spcBef>
                <a:spcPct val="50000"/>
              </a:spcBef>
            </a:pPr>
            <a:r>
              <a:rPr lang="en-US" b="1" i="1"/>
              <a:t>Reddy et al, Annals of Perio, Dec. 2003</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685800" y="457200"/>
            <a:ext cx="7772400" cy="1219200"/>
          </a:xfrm>
        </p:spPr>
        <p:txBody>
          <a:bodyPr/>
          <a:lstStyle/>
          <a:p>
            <a:r>
              <a:rPr lang="en-US" sz="5400"/>
              <a:t>Consensus Report:</a:t>
            </a:r>
          </a:p>
        </p:txBody>
      </p:sp>
      <p:sp>
        <p:nvSpPr>
          <p:cNvPr id="204804" name="Rectangle 4"/>
          <p:cNvSpPr>
            <a:spLocks noGrp="1" noChangeArrowheads="1"/>
          </p:cNvSpPr>
          <p:nvPr>
            <p:ph type="subTitle" idx="1"/>
          </p:nvPr>
        </p:nvSpPr>
        <p:spPr>
          <a:xfrm>
            <a:off x="762000" y="2286000"/>
            <a:ext cx="8001000" cy="2514600"/>
          </a:xfrm>
        </p:spPr>
        <p:txBody>
          <a:bodyPr/>
          <a:lstStyle/>
          <a:p>
            <a:pPr algn="l"/>
            <a:r>
              <a:rPr lang="en-US"/>
              <a:t>There is strong evidence supporting the use of SDD as an adjunct to conventional therapy in the management of chronic periodontitis</a:t>
            </a:r>
          </a:p>
        </p:txBody>
      </p:sp>
      <p:sp>
        <p:nvSpPr>
          <p:cNvPr id="204805" name="Text Box 5"/>
          <p:cNvSpPr txBox="1">
            <a:spLocks noChangeArrowheads="1"/>
          </p:cNvSpPr>
          <p:nvPr/>
        </p:nvSpPr>
        <p:spPr bwMode="auto">
          <a:xfrm>
            <a:off x="5257800" y="5729288"/>
            <a:ext cx="3429000" cy="366712"/>
          </a:xfrm>
          <a:prstGeom prst="rect">
            <a:avLst/>
          </a:prstGeom>
          <a:noFill/>
          <a:ln w="9525">
            <a:noFill/>
            <a:miter lim="800000"/>
            <a:headEnd/>
            <a:tailEnd/>
          </a:ln>
          <a:effectLst/>
        </p:spPr>
        <p:txBody>
          <a:bodyPr>
            <a:spAutoFit/>
          </a:bodyPr>
          <a:lstStyle/>
          <a:p>
            <a:pPr algn="l">
              <a:spcBef>
                <a:spcPct val="50000"/>
              </a:spcBef>
            </a:pPr>
            <a:r>
              <a:rPr lang="en-US" b="1" i="1"/>
              <a:t>Annals of Perio, Dec. 2003</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Rot="1" noChangeArrowheads="1"/>
          </p:cNvSpPr>
          <p:nvPr>
            <p:ph type="title"/>
          </p:nvPr>
        </p:nvSpPr>
        <p:spPr>
          <a:xfrm>
            <a:off x="203200" y="304800"/>
            <a:ext cx="8737600" cy="1143000"/>
          </a:xfrm>
        </p:spPr>
        <p:txBody>
          <a:bodyPr/>
          <a:lstStyle/>
          <a:p>
            <a:r>
              <a:rPr lang="en-US"/>
              <a:t>NSAID’s</a:t>
            </a:r>
          </a:p>
        </p:txBody>
      </p:sp>
      <p:sp>
        <p:nvSpPr>
          <p:cNvPr id="649219" name="Rectangle 3"/>
          <p:cNvSpPr>
            <a:spLocks noGrp="1" noChangeArrowheads="1"/>
          </p:cNvSpPr>
          <p:nvPr>
            <p:ph type="body" idx="1"/>
          </p:nvPr>
        </p:nvSpPr>
        <p:spPr>
          <a:xfrm>
            <a:off x="338138" y="2286000"/>
            <a:ext cx="3319462" cy="3505200"/>
          </a:xfrm>
        </p:spPr>
        <p:txBody>
          <a:bodyPr/>
          <a:lstStyle/>
          <a:p>
            <a:r>
              <a:rPr lang="en-US"/>
              <a:t>Indomethacin</a:t>
            </a:r>
          </a:p>
          <a:p>
            <a:r>
              <a:rPr lang="en-US"/>
              <a:t>Flurbiprofen</a:t>
            </a:r>
          </a:p>
          <a:p>
            <a:r>
              <a:rPr lang="en-US"/>
              <a:t>Ibuprofen</a:t>
            </a:r>
          </a:p>
          <a:p>
            <a:r>
              <a:rPr lang="en-US"/>
              <a:t>Naproxen</a:t>
            </a:r>
          </a:p>
          <a:p>
            <a:r>
              <a:rPr lang="en-US"/>
              <a:t>Ketoprofen</a:t>
            </a:r>
          </a:p>
        </p:txBody>
      </p:sp>
      <p:pic>
        <p:nvPicPr>
          <p:cNvPr id="649220" name="Picture 4" descr="s36"/>
          <p:cNvPicPr>
            <a:picLocks noChangeAspect="1" noChangeArrowheads="1"/>
          </p:cNvPicPr>
          <p:nvPr/>
        </p:nvPicPr>
        <p:blipFill>
          <a:blip r:embed="rId2" cstate="print"/>
          <a:srcRect/>
          <a:stretch>
            <a:fillRect/>
          </a:stretch>
        </p:blipFill>
        <p:spPr bwMode="auto">
          <a:xfrm>
            <a:off x="3827463" y="2184400"/>
            <a:ext cx="5113337" cy="3606800"/>
          </a:xfrm>
          <a:prstGeom prst="rect">
            <a:avLst/>
          </a:prstGeom>
          <a:noFill/>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rrowheads="1"/>
          </p:cNvSpPr>
          <p:nvPr>
            <p:ph type="title"/>
          </p:nvPr>
        </p:nvSpPr>
        <p:spPr/>
        <p:txBody>
          <a:bodyPr/>
          <a:lstStyle/>
          <a:p>
            <a:r>
              <a:rPr lang="en-US"/>
              <a:t>NSAID’s</a:t>
            </a:r>
          </a:p>
        </p:txBody>
      </p:sp>
      <p:sp>
        <p:nvSpPr>
          <p:cNvPr id="650243" name="Rectangle 3"/>
          <p:cNvSpPr>
            <a:spLocks noGrp="1" noChangeArrowheads="1"/>
          </p:cNvSpPr>
          <p:nvPr>
            <p:ph type="body" idx="1"/>
          </p:nvPr>
        </p:nvSpPr>
        <p:spPr>
          <a:xfrm>
            <a:off x="1093788" y="2208213"/>
            <a:ext cx="7170737" cy="3465512"/>
          </a:xfrm>
        </p:spPr>
        <p:txBody>
          <a:bodyPr/>
          <a:lstStyle/>
          <a:p>
            <a:r>
              <a:rPr lang="en-US"/>
              <a:t>Decreases rate of bone loss</a:t>
            </a:r>
          </a:p>
          <a:p>
            <a:r>
              <a:rPr lang="en-US"/>
              <a:t>Decrease BOP</a:t>
            </a:r>
          </a:p>
          <a:p>
            <a:r>
              <a:rPr lang="en-US"/>
              <a:t>Decrease gingival inflammation</a:t>
            </a:r>
          </a:p>
          <a:p>
            <a:r>
              <a:rPr lang="en-US"/>
              <a:t>Inhibit LOA</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Text Box 2"/>
          <p:cNvSpPr txBox="1">
            <a:spLocks noChangeArrowheads="1"/>
          </p:cNvSpPr>
          <p:nvPr/>
        </p:nvSpPr>
        <p:spPr bwMode="auto">
          <a:xfrm>
            <a:off x="762000" y="533400"/>
            <a:ext cx="7543800" cy="457200"/>
          </a:xfrm>
          <a:prstGeom prst="rect">
            <a:avLst/>
          </a:prstGeom>
          <a:noFill/>
          <a:ln w="9525">
            <a:noFill/>
            <a:miter lim="800000"/>
            <a:headEnd/>
            <a:tailEnd/>
          </a:ln>
          <a:effectLst/>
        </p:spPr>
        <p:txBody>
          <a:bodyPr>
            <a:spAutoFit/>
          </a:bodyPr>
          <a:lstStyle/>
          <a:p>
            <a:pPr>
              <a:spcBef>
                <a:spcPct val="50000"/>
              </a:spcBef>
            </a:pPr>
            <a:r>
              <a:rPr lang="en-US" sz="2400" b="1"/>
              <a:t>Membrane Phospholipids</a:t>
            </a:r>
          </a:p>
        </p:txBody>
      </p:sp>
      <p:sp>
        <p:nvSpPr>
          <p:cNvPr id="655363" name="Text Box 3"/>
          <p:cNvSpPr txBox="1">
            <a:spLocks noChangeArrowheads="1"/>
          </p:cNvSpPr>
          <p:nvPr/>
        </p:nvSpPr>
        <p:spPr bwMode="auto">
          <a:xfrm>
            <a:off x="4876800" y="1295400"/>
            <a:ext cx="4038600" cy="457200"/>
          </a:xfrm>
          <a:prstGeom prst="rect">
            <a:avLst/>
          </a:prstGeom>
          <a:noFill/>
          <a:ln w="9525">
            <a:noFill/>
            <a:miter lim="800000"/>
            <a:headEnd/>
            <a:tailEnd/>
          </a:ln>
          <a:effectLst/>
        </p:spPr>
        <p:txBody>
          <a:bodyPr>
            <a:spAutoFit/>
          </a:bodyPr>
          <a:lstStyle/>
          <a:p>
            <a:pPr algn="l">
              <a:spcBef>
                <a:spcPct val="50000"/>
              </a:spcBef>
            </a:pPr>
            <a:r>
              <a:rPr lang="en-US" sz="2400" b="1"/>
              <a:t>Phospholipase A</a:t>
            </a:r>
            <a:r>
              <a:rPr lang="en-US" sz="2400" b="1" baseline="-25000"/>
              <a:t>2</a:t>
            </a:r>
          </a:p>
        </p:txBody>
      </p:sp>
      <p:sp>
        <p:nvSpPr>
          <p:cNvPr id="655364" name="Text Box 4"/>
          <p:cNvSpPr txBox="1">
            <a:spLocks noChangeArrowheads="1"/>
          </p:cNvSpPr>
          <p:nvPr/>
        </p:nvSpPr>
        <p:spPr bwMode="auto">
          <a:xfrm>
            <a:off x="2209800" y="1981200"/>
            <a:ext cx="4876800" cy="457200"/>
          </a:xfrm>
          <a:prstGeom prst="rect">
            <a:avLst/>
          </a:prstGeom>
          <a:noFill/>
          <a:ln w="9525">
            <a:noFill/>
            <a:miter lim="800000"/>
            <a:headEnd/>
            <a:tailEnd/>
          </a:ln>
          <a:effectLst/>
        </p:spPr>
        <p:txBody>
          <a:bodyPr>
            <a:spAutoFit/>
          </a:bodyPr>
          <a:lstStyle/>
          <a:p>
            <a:pPr>
              <a:spcBef>
                <a:spcPct val="50000"/>
              </a:spcBef>
            </a:pPr>
            <a:r>
              <a:rPr lang="en-US" sz="2400" b="1"/>
              <a:t>Arachidonic Acid</a:t>
            </a:r>
          </a:p>
        </p:txBody>
      </p:sp>
      <p:sp>
        <p:nvSpPr>
          <p:cNvPr id="655365" name="Text Box 5"/>
          <p:cNvSpPr txBox="1">
            <a:spLocks noChangeArrowheads="1"/>
          </p:cNvSpPr>
          <p:nvPr/>
        </p:nvSpPr>
        <p:spPr bwMode="auto">
          <a:xfrm>
            <a:off x="257175" y="2940050"/>
            <a:ext cx="1724025" cy="457200"/>
          </a:xfrm>
          <a:prstGeom prst="rect">
            <a:avLst/>
          </a:prstGeom>
          <a:noFill/>
          <a:ln w="9525">
            <a:noFill/>
            <a:miter lim="800000"/>
            <a:headEnd/>
            <a:tailEnd/>
          </a:ln>
          <a:effectLst/>
        </p:spPr>
        <p:txBody>
          <a:bodyPr>
            <a:spAutoFit/>
          </a:bodyPr>
          <a:lstStyle/>
          <a:p>
            <a:pPr algn="l">
              <a:spcBef>
                <a:spcPct val="50000"/>
              </a:spcBef>
            </a:pPr>
            <a:r>
              <a:rPr lang="en-US" sz="2400" b="1"/>
              <a:t>Cox 1 &amp; 2</a:t>
            </a:r>
          </a:p>
        </p:txBody>
      </p:sp>
      <p:sp>
        <p:nvSpPr>
          <p:cNvPr id="655366" name="Rectangle 6"/>
          <p:cNvSpPr>
            <a:spLocks noChangeArrowheads="1"/>
          </p:cNvSpPr>
          <p:nvPr/>
        </p:nvSpPr>
        <p:spPr bwMode="auto">
          <a:xfrm>
            <a:off x="4106863" y="2895600"/>
            <a:ext cx="2554287" cy="457200"/>
          </a:xfrm>
          <a:prstGeom prst="rect">
            <a:avLst/>
          </a:prstGeom>
          <a:noFill/>
          <a:ln w="9525">
            <a:noFill/>
            <a:miter lim="800000"/>
            <a:headEnd/>
            <a:tailEnd/>
          </a:ln>
          <a:effectLst/>
        </p:spPr>
        <p:txBody>
          <a:bodyPr wrap="none">
            <a:spAutoFit/>
          </a:bodyPr>
          <a:lstStyle/>
          <a:p>
            <a:pPr algn="l"/>
            <a:r>
              <a:rPr lang="en-US" sz="2400" b="1"/>
              <a:t>5 - lipoxygenase</a:t>
            </a:r>
          </a:p>
        </p:txBody>
      </p:sp>
      <p:sp>
        <p:nvSpPr>
          <p:cNvPr id="655367" name="Text Box 7"/>
          <p:cNvSpPr txBox="1">
            <a:spLocks noChangeArrowheads="1"/>
          </p:cNvSpPr>
          <p:nvPr/>
        </p:nvSpPr>
        <p:spPr bwMode="auto">
          <a:xfrm>
            <a:off x="7023100" y="2911475"/>
            <a:ext cx="1905000" cy="822325"/>
          </a:xfrm>
          <a:prstGeom prst="rect">
            <a:avLst/>
          </a:prstGeom>
          <a:noFill/>
          <a:ln w="9525">
            <a:noFill/>
            <a:miter lim="800000"/>
            <a:headEnd/>
            <a:tailEnd/>
          </a:ln>
          <a:effectLst/>
        </p:spPr>
        <p:txBody>
          <a:bodyPr>
            <a:spAutoFit/>
          </a:bodyPr>
          <a:lstStyle/>
          <a:p>
            <a:pPr algn="l">
              <a:spcBef>
                <a:spcPct val="50000"/>
              </a:spcBef>
            </a:pPr>
            <a:r>
              <a:rPr lang="en-US" sz="2400" b="1"/>
              <a:t>Cell-Cell interaction</a:t>
            </a:r>
          </a:p>
        </p:txBody>
      </p:sp>
      <p:sp>
        <p:nvSpPr>
          <p:cNvPr id="655368" name="Text Box 8"/>
          <p:cNvSpPr txBox="1">
            <a:spLocks noChangeArrowheads="1"/>
          </p:cNvSpPr>
          <p:nvPr/>
        </p:nvSpPr>
        <p:spPr bwMode="auto">
          <a:xfrm>
            <a:off x="304800" y="3886200"/>
            <a:ext cx="1600200" cy="457200"/>
          </a:xfrm>
          <a:prstGeom prst="rect">
            <a:avLst/>
          </a:prstGeom>
          <a:noFill/>
          <a:ln w="9525">
            <a:noFill/>
            <a:miter lim="800000"/>
            <a:headEnd/>
            <a:tailEnd/>
          </a:ln>
          <a:effectLst/>
        </p:spPr>
        <p:txBody>
          <a:bodyPr>
            <a:spAutoFit/>
          </a:bodyPr>
          <a:lstStyle/>
          <a:p>
            <a:pPr algn="l">
              <a:spcBef>
                <a:spcPct val="50000"/>
              </a:spcBef>
            </a:pPr>
            <a:r>
              <a:rPr lang="en-US" sz="2400" b="1"/>
              <a:t>NSAID’s</a:t>
            </a:r>
          </a:p>
        </p:txBody>
      </p:sp>
      <p:sp>
        <p:nvSpPr>
          <p:cNvPr id="655370" name="Text Box 10"/>
          <p:cNvSpPr txBox="1">
            <a:spLocks noChangeArrowheads="1"/>
          </p:cNvSpPr>
          <p:nvPr/>
        </p:nvSpPr>
        <p:spPr bwMode="auto">
          <a:xfrm>
            <a:off x="4108450" y="3873500"/>
            <a:ext cx="1981200" cy="457200"/>
          </a:xfrm>
          <a:prstGeom prst="rect">
            <a:avLst/>
          </a:prstGeom>
          <a:noFill/>
          <a:ln w="9525">
            <a:noFill/>
            <a:miter lim="800000"/>
            <a:headEnd/>
            <a:tailEnd/>
          </a:ln>
          <a:effectLst/>
        </p:spPr>
        <p:txBody>
          <a:bodyPr>
            <a:spAutoFit/>
          </a:bodyPr>
          <a:lstStyle/>
          <a:p>
            <a:pPr algn="l">
              <a:spcBef>
                <a:spcPct val="50000"/>
              </a:spcBef>
            </a:pPr>
            <a:r>
              <a:rPr lang="en-US" sz="2400" b="1"/>
              <a:t>Ketoprofen</a:t>
            </a:r>
          </a:p>
        </p:txBody>
      </p:sp>
      <p:sp>
        <p:nvSpPr>
          <p:cNvPr id="655371" name="Text Box 11"/>
          <p:cNvSpPr txBox="1">
            <a:spLocks noChangeArrowheads="1"/>
          </p:cNvSpPr>
          <p:nvPr/>
        </p:nvSpPr>
        <p:spPr bwMode="auto">
          <a:xfrm>
            <a:off x="304800" y="5518150"/>
            <a:ext cx="2819400" cy="457200"/>
          </a:xfrm>
          <a:prstGeom prst="rect">
            <a:avLst/>
          </a:prstGeom>
          <a:noFill/>
          <a:ln w="9525">
            <a:noFill/>
            <a:miter lim="800000"/>
            <a:headEnd/>
            <a:tailEnd/>
          </a:ln>
          <a:effectLst/>
        </p:spPr>
        <p:txBody>
          <a:bodyPr>
            <a:spAutoFit/>
          </a:bodyPr>
          <a:lstStyle/>
          <a:p>
            <a:pPr algn="l">
              <a:spcBef>
                <a:spcPct val="50000"/>
              </a:spcBef>
            </a:pPr>
            <a:r>
              <a:rPr lang="en-US" sz="2400" b="1"/>
              <a:t>Prostaglandins</a:t>
            </a:r>
          </a:p>
        </p:txBody>
      </p:sp>
      <p:sp>
        <p:nvSpPr>
          <p:cNvPr id="655372" name="Text Box 12"/>
          <p:cNvSpPr txBox="1">
            <a:spLocks noChangeArrowheads="1"/>
          </p:cNvSpPr>
          <p:nvPr/>
        </p:nvSpPr>
        <p:spPr bwMode="auto">
          <a:xfrm>
            <a:off x="3657600" y="5486400"/>
            <a:ext cx="2133600" cy="457200"/>
          </a:xfrm>
          <a:prstGeom prst="rect">
            <a:avLst/>
          </a:prstGeom>
          <a:noFill/>
          <a:ln w="9525">
            <a:noFill/>
            <a:miter lim="800000"/>
            <a:headEnd/>
            <a:tailEnd/>
          </a:ln>
          <a:effectLst/>
        </p:spPr>
        <p:txBody>
          <a:bodyPr>
            <a:spAutoFit/>
          </a:bodyPr>
          <a:lstStyle/>
          <a:p>
            <a:pPr algn="l">
              <a:spcBef>
                <a:spcPct val="50000"/>
              </a:spcBef>
            </a:pPr>
            <a:r>
              <a:rPr lang="en-US" sz="2400" b="1"/>
              <a:t>Leukotrienes</a:t>
            </a:r>
          </a:p>
        </p:txBody>
      </p:sp>
      <p:sp>
        <p:nvSpPr>
          <p:cNvPr id="655373" name="Text Box 13"/>
          <p:cNvSpPr txBox="1">
            <a:spLocks noChangeArrowheads="1"/>
          </p:cNvSpPr>
          <p:nvPr/>
        </p:nvSpPr>
        <p:spPr bwMode="auto">
          <a:xfrm>
            <a:off x="6629400" y="5461000"/>
            <a:ext cx="1752600" cy="457200"/>
          </a:xfrm>
          <a:prstGeom prst="rect">
            <a:avLst/>
          </a:prstGeom>
          <a:noFill/>
          <a:ln w="9525">
            <a:noFill/>
            <a:miter lim="800000"/>
            <a:headEnd/>
            <a:tailEnd/>
          </a:ln>
          <a:effectLst/>
        </p:spPr>
        <p:txBody>
          <a:bodyPr>
            <a:spAutoFit/>
          </a:bodyPr>
          <a:lstStyle/>
          <a:p>
            <a:pPr algn="l">
              <a:spcBef>
                <a:spcPct val="50000"/>
              </a:spcBef>
            </a:pPr>
            <a:r>
              <a:rPr lang="en-US" sz="2400" b="1"/>
              <a:t>Lipoxins</a:t>
            </a:r>
          </a:p>
        </p:txBody>
      </p:sp>
      <p:sp>
        <p:nvSpPr>
          <p:cNvPr id="655374" name="Line 14"/>
          <p:cNvSpPr>
            <a:spLocks noChangeShapeType="1"/>
          </p:cNvSpPr>
          <p:nvPr/>
        </p:nvSpPr>
        <p:spPr bwMode="auto">
          <a:xfrm>
            <a:off x="4495800" y="977900"/>
            <a:ext cx="0" cy="990600"/>
          </a:xfrm>
          <a:prstGeom prst="line">
            <a:avLst/>
          </a:prstGeom>
          <a:noFill/>
          <a:ln w="76200">
            <a:solidFill>
              <a:srgbClr val="FF3300"/>
            </a:solidFill>
            <a:round/>
            <a:headEnd/>
            <a:tailEnd type="triangle" w="med" len="med"/>
          </a:ln>
          <a:effectLst/>
        </p:spPr>
        <p:txBody>
          <a:bodyPr/>
          <a:lstStyle/>
          <a:p>
            <a:endParaRPr lang="en-US"/>
          </a:p>
        </p:txBody>
      </p:sp>
      <p:sp>
        <p:nvSpPr>
          <p:cNvPr id="655375" name="Line 15"/>
          <p:cNvSpPr>
            <a:spLocks noChangeShapeType="1"/>
          </p:cNvSpPr>
          <p:nvPr/>
        </p:nvSpPr>
        <p:spPr bwMode="auto">
          <a:xfrm flipH="1">
            <a:off x="1816100" y="2422525"/>
            <a:ext cx="1828800" cy="1524000"/>
          </a:xfrm>
          <a:prstGeom prst="line">
            <a:avLst/>
          </a:prstGeom>
          <a:noFill/>
          <a:ln w="76200">
            <a:solidFill>
              <a:srgbClr val="FF3300"/>
            </a:solidFill>
            <a:round/>
            <a:headEnd/>
            <a:tailEnd/>
          </a:ln>
          <a:effectLst/>
        </p:spPr>
        <p:txBody>
          <a:bodyPr/>
          <a:lstStyle/>
          <a:p>
            <a:endParaRPr lang="en-US"/>
          </a:p>
        </p:txBody>
      </p:sp>
      <p:sp>
        <p:nvSpPr>
          <p:cNvPr id="655376" name="Line 16"/>
          <p:cNvSpPr>
            <a:spLocks noChangeShapeType="1"/>
          </p:cNvSpPr>
          <p:nvPr/>
        </p:nvSpPr>
        <p:spPr bwMode="auto">
          <a:xfrm>
            <a:off x="1816100" y="3930650"/>
            <a:ext cx="0" cy="1524000"/>
          </a:xfrm>
          <a:prstGeom prst="line">
            <a:avLst/>
          </a:prstGeom>
          <a:noFill/>
          <a:ln w="76200">
            <a:solidFill>
              <a:srgbClr val="FF3300"/>
            </a:solidFill>
            <a:round/>
            <a:headEnd/>
            <a:tailEnd type="triangle" w="med" len="med"/>
          </a:ln>
          <a:effectLst/>
        </p:spPr>
        <p:txBody>
          <a:bodyPr/>
          <a:lstStyle/>
          <a:p>
            <a:endParaRPr lang="en-US"/>
          </a:p>
        </p:txBody>
      </p:sp>
      <p:sp>
        <p:nvSpPr>
          <p:cNvPr id="655377" name="Line 17"/>
          <p:cNvSpPr>
            <a:spLocks noChangeShapeType="1"/>
          </p:cNvSpPr>
          <p:nvPr/>
        </p:nvSpPr>
        <p:spPr bwMode="auto">
          <a:xfrm>
            <a:off x="4114800" y="2438400"/>
            <a:ext cx="0" cy="2971800"/>
          </a:xfrm>
          <a:prstGeom prst="line">
            <a:avLst/>
          </a:prstGeom>
          <a:noFill/>
          <a:ln w="76200">
            <a:solidFill>
              <a:srgbClr val="FF3300"/>
            </a:solidFill>
            <a:round/>
            <a:headEnd/>
            <a:tailEnd type="triangle" w="med" len="med"/>
          </a:ln>
          <a:effectLst/>
        </p:spPr>
        <p:txBody>
          <a:bodyPr/>
          <a:lstStyle/>
          <a:p>
            <a:endParaRPr lang="en-US"/>
          </a:p>
        </p:txBody>
      </p:sp>
      <p:sp>
        <p:nvSpPr>
          <p:cNvPr id="655378" name="Line 18"/>
          <p:cNvSpPr>
            <a:spLocks noChangeShapeType="1"/>
          </p:cNvSpPr>
          <p:nvPr/>
        </p:nvSpPr>
        <p:spPr bwMode="auto">
          <a:xfrm>
            <a:off x="5807075" y="2393950"/>
            <a:ext cx="1219200" cy="762000"/>
          </a:xfrm>
          <a:prstGeom prst="line">
            <a:avLst/>
          </a:prstGeom>
          <a:noFill/>
          <a:ln w="76200">
            <a:solidFill>
              <a:srgbClr val="FF3300"/>
            </a:solidFill>
            <a:round/>
            <a:headEnd/>
            <a:tailEnd/>
          </a:ln>
          <a:effectLst/>
        </p:spPr>
        <p:txBody>
          <a:bodyPr/>
          <a:lstStyle/>
          <a:p>
            <a:endParaRPr lang="en-US"/>
          </a:p>
        </p:txBody>
      </p:sp>
      <p:sp>
        <p:nvSpPr>
          <p:cNvPr id="655379" name="Line 19"/>
          <p:cNvSpPr>
            <a:spLocks noChangeShapeType="1"/>
          </p:cNvSpPr>
          <p:nvPr/>
        </p:nvSpPr>
        <p:spPr bwMode="auto">
          <a:xfrm>
            <a:off x="7010400" y="3152775"/>
            <a:ext cx="0" cy="2209800"/>
          </a:xfrm>
          <a:prstGeom prst="line">
            <a:avLst/>
          </a:prstGeom>
          <a:noFill/>
          <a:ln w="76200">
            <a:solidFill>
              <a:srgbClr val="FF33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7" name="Rectangle 3"/>
          <p:cNvSpPr>
            <a:spLocks noGrp="1" noChangeArrowheads="1"/>
          </p:cNvSpPr>
          <p:nvPr>
            <p:ph type="body" idx="1"/>
          </p:nvPr>
        </p:nvSpPr>
        <p:spPr>
          <a:xfrm>
            <a:off x="685800" y="1905000"/>
            <a:ext cx="8001000" cy="3535363"/>
          </a:xfrm>
        </p:spPr>
        <p:txBody>
          <a:bodyPr/>
          <a:lstStyle/>
          <a:p>
            <a:r>
              <a:rPr lang="en-US"/>
              <a:t>Alendronate vs. placebo</a:t>
            </a:r>
          </a:p>
          <a:p>
            <a:r>
              <a:rPr lang="en-US"/>
              <a:t>40 subjects with periodontitis</a:t>
            </a:r>
          </a:p>
          <a:p>
            <a:r>
              <a:rPr lang="en-US"/>
              <a:t>Double blind, randomized</a:t>
            </a:r>
          </a:p>
          <a:p>
            <a:r>
              <a:rPr lang="en-US"/>
              <a:t>Subtraction radiography</a:t>
            </a:r>
          </a:p>
          <a:p>
            <a:r>
              <a:rPr lang="en-US"/>
              <a:t>0.45 relative risk of progressive bone loss for alendronate</a:t>
            </a:r>
          </a:p>
        </p:txBody>
      </p:sp>
      <p:sp>
        <p:nvSpPr>
          <p:cNvPr id="507908" name="Text Box 4"/>
          <p:cNvSpPr txBox="1">
            <a:spLocks noChangeArrowheads="1"/>
          </p:cNvSpPr>
          <p:nvPr/>
        </p:nvSpPr>
        <p:spPr bwMode="auto">
          <a:xfrm>
            <a:off x="5486400" y="5653088"/>
            <a:ext cx="3200400" cy="366712"/>
          </a:xfrm>
          <a:prstGeom prst="rect">
            <a:avLst/>
          </a:prstGeom>
          <a:noFill/>
          <a:ln w="9525">
            <a:noFill/>
            <a:miter lim="800000"/>
            <a:headEnd/>
            <a:tailEnd/>
          </a:ln>
          <a:effectLst/>
        </p:spPr>
        <p:txBody>
          <a:bodyPr>
            <a:spAutoFit/>
          </a:bodyPr>
          <a:lstStyle/>
          <a:p>
            <a:pPr algn="l">
              <a:spcBef>
                <a:spcPct val="50000"/>
              </a:spcBef>
            </a:pPr>
            <a:r>
              <a:rPr lang="en-US" b="1" i="1"/>
              <a:t>Jeffcoat et al, 1996</a:t>
            </a:r>
          </a:p>
        </p:txBody>
      </p:sp>
      <p:sp>
        <p:nvSpPr>
          <p:cNvPr id="507909" name="Text Box 5"/>
          <p:cNvSpPr txBox="1">
            <a:spLocks noChangeArrowheads="1"/>
          </p:cNvSpPr>
          <p:nvPr/>
        </p:nvSpPr>
        <p:spPr bwMode="auto">
          <a:xfrm>
            <a:off x="762000" y="457200"/>
            <a:ext cx="7543800" cy="914400"/>
          </a:xfrm>
          <a:prstGeom prst="rect">
            <a:avLst/>
          </a:prstGeom>
          <a:noFill/>
          <a:ln w="9525">
            <a:noFill/>
            <a:miter lim="800000"/>
            <a:headEnd/>
            <a:tailEnd/>
          </a:ln>
          <a:effectLst/>
        </p:spPr>
        <p:txBody>
          <a:bodyPr>
            <a:spAutoFit/>
          </a:bodyPr>
          <a:lstStyle/>
          <a:p>
            <a:pPr>
              <a:spcBef>
                <a:spcPct val="50000"/>
              </a:spcBef>
            </a:pPr>
            <a:r>
              <a:rPr lang="en-US" sz="5400" b="1"/>
              <a:t>Bisphosphonates</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685800" y="2590800"/>
            <a:ext cx="7543800" cy="1143000"/>
          </a:xfrm>
        </p:spPr>
        <p:txBody>
          <a:bodyPr/>
          <a:lstStyle/>
          <a:p>
            <a:r>
              <a:rPr lang="en-US" sz="5400"/>
              <a:t>THE END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80" name="Picture 4" descr="UOPArthurADugonibldgPhot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Biofilms</a:t>
            </a:r>
            <a:r>
              <a:rPr lang="en-US" sz="4000" dirty="0" smtClean="0"/>
              <a:t> in Peri-Implant Disease</a:t>
            </a:r>
            <a:endParaRPr lang="en-US" sz="4000" dirty="0"/>
          </a:p>
        </p:txBody>
      </p:sp>
      <p:sp>
        <p:nvSpPr>
          <p:cNvPr id="3" name="Content Placeholder 2"/>
          <p:cNvSpPr>
            <a:spLocks noGrp="1"/>
          </p:cNvSpPr>
          <p:nvPr>
            <p:ph idx="1"/>
          </p:nvPr>
        </p:nvSpPr>
        <p:spPr/>
        <p:txBody>
          <a:bodyPr/>
          <a:lstStyle/>
          <a:p>
            <a:r>
              <a:rPr lang="en-US" dirty="0" smtClean="0"/>
              <a:t>Systematic review</a:t>
            </a:r>
          </a:p>
          <a:p>
            <a:r>
              <a:rPr lang="en-US" dirty="0" smtClean="0"/>
              <a:t>29 papers met criteria</a:t>
            </a:r>
          </a:p>
          <a:p>
            <a:r>
              <a:rPr lang="en-US" dirty="0" smtClean="0"/>
              <a:t>Generally Gm – bacteria similar to CP</a:t>
            </a:r>
          </a:p>
          <a:p>
            <a:r>
              <a:rPr lang="en-US" dirty="0" err="1" smtClean="0"/>
              <a:t>Occassional</a:t>
            </a:r>
            <a:r>
              <a:rPr lang="en-US" dirty="0" smtClean="0"/>
              <a:t> high numbers of </a:t>
            </a:r>
            <a:r>
              <a:rPr lang="en-US" dirty="0" err="1" smtClean="0"/>
              <a:t>peptostreptococci</a:t>
            </a:r>
            <a:r>
              <a:rPr lang="en-US" dirty="0" smtClean="0"/>
              <a:t> or staphylococci</a:t>
            </a:r>
            <a:endParaRPr lang="en-US" dirty="0"/>
          </a:p>
        </p:txBody>
      </p:sp>
      <p:sp>
        <p:nvSpPr>
          <p:cNvPr id="4" name="TextBox 3"/>
          <p:cNvSpPr txBox="1"/>
          <p:nvPr/>
        </p:nvSpPr>
        <p:spPr>
          <a:xfrm>
            <a:off x="4419600" y="5791200"/>
            <a:ext cx="3962400" cy="369332"/>
          </a:xfrm>
          <a:prstGeom prst="rect">
            <a:avLst/>
          </a:prstGeom>
          <a:noFill/>
        </p:spPr>
        <p:txBody>
          <a:bodyPr wrap="square" rtlCol="0">
            <a:spAutoFit/>
          </a:bodyPr>
          <a:lstStyle/>
          <a:p>
            <a:r>
              <a:rPr lang="en-US" i="1" dirty="0" err="1" smtClean="0"/>
              <a:t>Mombelli</a:t>
            </a:r>
            <a:r>
              <a:rPr lang="en-US" i="1" dirty="0" smtClean="0"/>
              <a:t> et al J. </a:t>
            </a:r>
            <a:r>
              <a:rPr lang="en-US" i="1" dirty="0" err="1" smtClean="0"/>
              <a:t>Clin</a:t>
            </a:r>
            <a:r>
              <a:rPr lang="en-US" i="1" dirty="0" smtClean="0"/>
              <a:t> </a:t>
            </a:r>
            <a:r>
              <a:rPr lang="en-US" i="1" dirty="0" err="1" smtClean="0"/>
              <a:t>Perio</a:t>
            </a:r>
            <a:r>
              <a:rPr lang="en-US" i="1" dirty="0" smtClean="0"/>
              <a:t>., 2011</a:t>
            </a:r>
            <a:endParaRPr lang="en-US"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85800" y="457200"/>
            <a:ext cx="7924800" cy="1600200"/>
          </a:xfrm>
          <a:noFill/>
          <a:ln/>
        </p:spPr>
        <p:txBody>
          <a:bodyPr/>
          <a:lstStyle/>
          <a:p>
            <a:pPr>
              <a:lnSpc>
                <a:spcPct val="90000"/>
              </a:lnSpc>
            </a:pPr>
            <a:r>
              <a:rPr lang="en-US" sz="5400"/>
              <a:t>Viruses and Periodontal Disease</a:t>
            </a:r>
          </a:p>
        </p:txBody>
      </p:sp>
      <p:sp>
        <p:nvSpPr>
          <p:cNvPr id="245763" name="Rectangle 3"/>
          <p:cNvSpPr>
            <a:spLocks noGrp="1" noChangeArrowheads="1"/>
          </p:cNvSpPr>
          <p:nvPr>
            <p:ph type="body" idx="1"/>
          </p:nvPr>
        </p:nvSpPr>
        <p:spPr>
          <a:xfrm>
            <a:off x="1882775" y="2735263"/>
            <a:ext cx="5378450" cy="2787650"/>
          </a:xfrm>
        </p:spPr>
        <p:txBody>
          <a:bodyPr/>
          <a:lstStyle/>
          <a:p>
            <a:r>
              <a:rPr lang="en-US"/>
              <a:t>EBV – 1 and EBV – 2</a:t>
            </a:r>
          </a:p>
          <a:p>
            <a:r>
              <a:rPr lang="en-US"/>
              <a:t>HCMV</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Herpesviruses</a:t>
            </a:r>
            <a:r>
              <a:rPr lang="en-US" sz="4400" dirty="0" smtClean="0"/>
              <a:t> in Chronic </a:t>
            </a:r>
            <a:r>
              <a:rPr lang="en-US" sz="4400" dirty="0" err="1" smtClean="0"/>
              <a:t>Periodontitis</a:t>
            </a:r>
            <a:endParaRPr lang="en-US" sz="4400" dirty="0"/>
          </a:p>
        </p:txBody>
      </p:sp>
      <p:sp>
        <p:nvSpPr>
          <p:cNvPr id="3" name="Content Placeholder 2"/>
          <p:cNvSpPr>
            <a:spLocks noGrp="1"/>
          </p:cNvSpPr>
          <p:nvPr>
            <p:ph idx="1"/>
          </p:nvPr>
        </p:nvSpPr>
        <p:spPr>
          <a:xfrm>
            <a:off x="457200" y="2057400"/>
            <a:ext cx="8229600" cy="4068763"/>
          </a:xfrm>
        </p:spPr>
        <p:txBody>
          <a:bodyPr/>
          <a:lstStyle/>
          <a:p>
            <a:r>
              <a:rPr lang="en-US" dirty="0" smtClean="0"/>
              <a:t>40 healthy patients/</a:t>
            </a:r>
            <a:r>
              <a:rPr lang="en-US" dirty="0" err="1" smtClean="0"/>
              <a:t>subgingival</a:t>
            </a:r>
            <a:r>
              <a:rPr lang="en-US" dirty="0" smtClean="0"/>
              <a:t> samples</a:t>
            </a:r>
          </a:p>
          <a:p>
            <a:r>
              <a:rPr lang="en-US" dirty="0" smtClean="0"/>
              <a:t>40 CP patients/</a:t>
            </a:r>
            <a:r>
              <a:rPr lang="en-US" dirty="0" err="1" smtClean="0"/>
              <a:t>subgingival</a:t>
            </a:r>
            <a:r>
              <a:rPr lang="en-US" dirty="0" smtClean="0"/>
              <a:t> samples</a:t>
            </a:r>
          </a:p>
          <a:p>
            <a:r>
              <a:rPr lang="en-US" dirty="0" smtClean="0"/>
              <a:t>Identified bacterial pathogens and </a:t>
            </a:r>
            <a:r>
              <a:rPr lang="en-US" dirty="0" err="1" smtClean="0"/>
              <a:t>herpesviruses</a:t>
            </a:r>
            <a:r>
              <a:rPr lang="en-US" dirty="0" smtClean="0"/>
              <a:t> present</a:t>
            </a:r>
          </a:p>
        </p:txBody>
      </p:sp>
      <p:sp>
        <p:nvSpPr>
          <p:cNvPr id="4" name="TextBox 3"/>
          <p:cNvSpPr txBox="1"/>
          <p:nvPr/>
        </p:nvSpPr>
        <p:spPr>
          <a:xfrm>
            <a:off x="4648200" y="5867400"/>
            <a:ext cx="4267200" cy="369332"/>
          </a:xfrm>
          <a:prstGeom prst="rect">
            <a:avLst/>
          </a:prstGeom>
          <a:noFill/>
        </p:spPr>
        <p:txBody>
          <a:bodyPr wrap="square" rtlCol="0">
            <a:spAutoFit/>
          </a:bodyPr>
          <a:lstStyle/>
          <a:p>
            <a:r>
              <a:rPr lang="en-US" dirty="0" err="1" smtClean="0"/>
              <a:t>Chalabi</a:t>
            </a:r>
            <a:r>
              <a:rPr lang="en-US" dirty="0" smtClean="0"/>
              <a:t> et al, Mol. Oral Micro., 2010</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Herpesviruses</a:t>
            </a:r>
            <a:r>
              <a:rPr lang="en-US" sz="4400" dirty="0" smtClean="0"/>
              <a:t> in Chronic </a:t>
            </a:r>
            <a:r>
              <a:rPr lang="en-US" sz="4400" dirty="0" err="1" smtClean="0"/>
              <a:t>Periodontitis</a:t>
            </a:r>
            <a:r>
              <a:rPr lang="en-US" sz="4400" dirty="0" smtClean="0"/>
              <a:t> (PD &gt; 6mm)</a:t>
            </a:r>
            <a:endParaRPr lang="en-US" sz="4400" dirty="0"/>
          </a:p>
        </p:txBody>
      </p:sp>
      <p:sp>
        <p:nvSpPr>
          <p:cNvPr id="3" name="Content Placeholder 2"/>
          <p:cNvSpPr>
            <a:spLocks noGrp="1"/>
          </p:cNvSpPr>
          <p:nvPr>
            <p:ph idx="1"/>
          </p:nvPr>
        </p:nvSpPr>
        <p:spPr/>
        <p:txBody>
          <a:bodyPr/>
          <a:lstStyle/>
          <a:p>
            <a:r>
              <a:rPr lang="en-US" i="1" dirty="0" smtClean="0"/>
              <a:t>P. </a:t>
            </a:r>
            <a:r>
              <a:rPr lang="en-US" i="1" dirty="0" err="1" smtClean="0"/>
              <a:t>gingivalis</a:t>
            </a:r>
            <a:r>
              <a:rPr lang="en-US" dirty="0" smtClean="0"/>
              <a:t>                               95%</a:t>
            </a:r>
          </a:p>
          <a:p>
            <a:r>
              <a:rPr lang="en-US" i="1" dirty="0" smtClean="0"/>
              <a:t>T. forsythia</a:t>
            </a:r>
            <a:r>
              <a:rPr lang="en-US" dirty="0" smtClean="0"/>
              <a:t>                                 75%</a:t>
            </a:r>
          </a:p>
          <a:p>
            <a:r>
              <a:rPr lang="en-US" dirty="0" smtClean="0"/>
              <a:t>EBV-1                                          72.5%</a:t>
            </a:r>
          </a:p>
          <a:p>
            <a:r>
              <a:rPr lang="en-US" dirty="0" smtClean="0"/>
              <a:t>CMV                                            50% </a:t>
            </a:r>
          </a:p>
          <a:p>
            <a:r>
              <a:rPr lang="en-US" i="1" dirty="0" smtClean="0"/>
              <a:t>A. </a:t>
            </a:r>
            <a:r>
              <a:rPr lang="en-US" i="1" dirty="0" err="1" smtClean="0"/>
              <a:t>actinomycetemcomitans</a:t>
            </a:r>
            <a:r>
              <a:rPr lang="en-US" i="1" dirty="0" smtClean="0"/>
              <a:t>      </a:t>
            </a:r>
            <a:r>
              <a:rPr lang="en-US" dirty="0" smtClean="0"/>
              <a:t>12.5%</a:t>
            </a:r>
          </a:p>
          <a:p>
            <a:r>
              <a:rPr lang="en-US" dirty="0" smtClean="0"/>
              <a:t>EBV-2                                          10%</a:t>
            </a:r>
            <a:endParaRPr lang="en-US" dirty="0"/>
          </a:p>
        </p:txBody>
      </p:sp>
      <p:sp>
        <p:nvSpPr>
          <p:cNvPr id="4" name="TextBox 3"/>
          <p:cNvSpPr txBox="1"/>
          <p:nvPr/>
        </p:nvSpPr>
        <p:spPr>
          <a:xfrm>
            <a:off x="4800600" y="6211669"/>
            <a:ext cx="4038600" cy="369332"/>
          </a:xfrm>
          <a:prstGeom prst="rect">
            <a:avLst/>
          </a:prstGeom>
          <a:noFill/>
        </p:spPr>
        <p:txBody>
          <a:bodyPr wrap="square" rtlCol="0">
            <a:spAutoFit/>
          </a:bodyPr>
          <a:lstStyle/>
          <a:p>
            <a:r>
              <a:rPr lang="en-US" dirty="0" err="1" smtClean="0"/>
              <a:t>Chalabi</a:t>
            </a:r>
            <a:r>
              <a:rPr lang="en-US" dirty="0" smtClean="0"/>
              <a:t> et al, Mol. Oral Micro., 2010</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Herpesviruses</a:t>
            </a:r>
            <a:r>
              <a:rPr lang="en-US" sz="4400" dirty="0" smtClean="0"/>
              <a:t> in Chronic </a:t>
            </a:r>
            <a:r>
              <a:rPr lang="en-US" sz="4400" dirty="0" err="1" smtClean="0"/>
              <a:t>Periodontitis</a:t>
            </a:r>
            <a:endParaRPr lang="en-US" sz="4400" dirty="0"/>
          </a:p>
        </p:txBody>
      </p:sp>
      <p:sp>
        <p:nvSpPr>
          <p:cNvPr id="3" name="Content Placeholder 2"/>
          <p:cNvSpPr>
            <a:spLocks noGrp="1"/>
          </p:cNvSpPr>
          <p:nvPr>
            <p:ph idx="1"/>
          </p:nvPr>
        </p:nvSpPr>
        <p:spPr>
          <a:xfrm>
            <a:off x="457200" y="2590800"/>
            <a:ext cx="8229600" cy="3535363"/>
          </a:xfrm>
        </p:spPr>
        <p:txBody>
          <a:bodyPr/>
          <a:lstStyle/>
          <a:p>
            <a:pPr>
              <a:buNone/>
            </a:pPr>
            <a:r>
              <a:rPr lang="en-US" dirty="0" smtClean="0"/>
              <a:t>   Authors concluded that EBV-1 and CMV may play an important synergistic role in the pathogenesis of chronic </a:t>
            </a:r>
            <a:r>
              <a:rPr lang="en-US" dirty="0" err="1" smtClean="0"/>
              <a:t>periodontitis</a:t>
            </a:r>
            <a:endParaRPr lang="en-US" dirty="0"/>
          </a:p>
        </p:txBody>
      </p:sp>
      <p:sp>
        <p:nvSpPr>
          <p:cNvPr id="4" name="TextBox 3"/>
          <p:cNvSpPr txBox="1"/>
          <p:nvPr/>
        </p:nvSpPr>
        <p:spPr>
          <a:xfrm>
            <a:off x="4953000" y="5867400"/>
            <a:ext cx="3962400" cy="369332"/>
          </a:xfrm>
          <a:prstGeom prst="rect">
            <a:avLst/>
          </a:prstGeom>
          <a:noFill/>
        </p:spPr>
        <p:txBody>
          <a:bodyPr wrap="square" rtlCol="0">
            <a:spAutoFit/>
          </a:bodyPr>
          <a:lstStyle/>
          <a:p>
            <a:r>
              <a:rPr lang="en-US" dirty="0" err="1" smtClean="0"/>
              <a:t>Chalabi</a:t>
            </a:r>
            <a:r>
              <a:rPr lang="en-US" dirty="0" smtClean="0"/>
              <a:t> et al, Mol. Oral Micro., 2010</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914400" y="304800"/>
            <a:ext cx="7788275" cy="1676400"/>
          </a:xfrm>
          <a:noFill/>
          <a:ln/>
        </p:spPr>
        <p:txBody>
          <a:bodyPr/>
          <a:lstStyle/>
          <a:p>
            <a:r>
              <a:rPr lang="en-US" sz="5400"/>
              <a:t>Viral Mechanism of Action</a:t>
            </a:r>
          </a:p>
        </p:txBody>
      </p:sp>
      <p:sp>
        <p:nvSpPr>
          <p:cNvPr id="246787" name="Rectangle 3"/>
          <p:cNvSpPr>
            <a:spLocks noGrp="1" noChangeArrowheads="1"/>
          </p:cNvSpPr>
          <p:nvPr>
            <p:ph type="body" idx="1"/>
          </p:nvPr>
        </p:nvSpPr>
        <p:spPr>
          <a:xfrm>
            <a:off x="152400" y="2478088"/>
            <a:ext cx="8991600" cy="3465512"/>
          </a:xfrm>
        </p:spPr>
        <p:txBody>
          <a:bodyPr/>
          <a:lstStyle/>
          <a:p>
            <a:r>
              <a:rPr lang="en-US" dirty="0"/>
              <a:t>Immune suppression</a:t>
            </a:r>
          </a:p>
          <a:p>
            <a:r>
              <a:rPr lang="en-US" dirty="0"/>
              <a:t>Encourage overgrowth of </a:t>
            </a:r>
            <a:r>
              <a:rPr lang="en-US" dirty="0" smtClean="0"/>
              <a:t>pathogens (enhance attachment)</a:t>
            </a:r>
            <a:endParaRPr lang="en-US" dirty="0"/>
          </a:p>
          <a:p>
            <a:r>
              <a:rPr lang="en-US" dirty="0"/>
              <a:t>Interfere with periodontal </a:t>
            </a:r>
            <a:r>
              <a:rPr lang="en-US" dirty="0" smtClean="0"/>
              <a:t>healing (fibroblast toxicity)</a:t>
            </a:r>
            <a:endParaRPr lang="en-US" dirty="0"/>
          </a:p>
          <a:p>
            <a:r>
              <a:rPr lang="en-US" dirty="0" err="1" smtClean="0"/>
              <a:t>Cytotoxicity</a:t>
            </a:r>
            <a:r>
              <a:rPr lang="en-US" dirty="0" smtClean="0"/>
              <a:t> (</a:t>
            </a:r>
            <a:r>
              <a:rPr lang="en-US" dirty="0" err="1" smtClean="0"/>
              <a:t>fibroblasts,macrophages</a:t>
            </a:r>
            <a:r>
              <a:rPr lang="en-US" dirty="0" smtClean="0"/>
              <a:t>, etc.)</a:t>
            </a:r>
            <a:endParaRPr lang="en-US" dirty="0"/>
          </a:p>
          <a:p>
            <a:r>
              <a:rPr lang="en-US" dirty="0" err="1"/>
              <a:t>Upregulate</a:t>
            </a:r>
            <a:r>
              <a:rPr lang="en-US" dirty="0"/>
              <a:t> cytokines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533400" y="304800"/>
            <a:ext cx="8161338" cy="1905000"/>
          </a:xfrm>
          <a:noFill/>
          <a:ln/>
        </p:spPr>
        <p:txBody>
          <a:bodyPr/>
          <a:lstStyle/>
          <a:p>
            <a:pPr>
              <a:lnSpc>
                <a:spcPts val="5500"/>
              </a:lnSpc>
            </a:pPr>
            <a:r>
              <a:rPr lang="en-US"/>
              <a:t>Contagious</a:t>
            </a:r>
            <a:br>
              <a:rPr lang="en-US"/>
            </a:br>
            <a:r>
              <a:rPr lang="en-US"/>
              <a:t>versus</a:t>
            </a:r>
            <a:br>
              <a:rPr lang="en-US"/>
            </a:br>
            <a:r>
              <a:rPr lang="en-US"/>
              <a:t>Transmissible</a:t>
            </a:r>
          </a:p>
        </p:txBody>
      </p:sp>
      <p:sp>
        <p:nvSpPr>
          <p:cNvPr id="248835" name="Rectangle 3"/>
          <p:cNvSpPr>
            <a:spLocks noGrp="1" noChangeArrowheads="1"/>
          </p:cNvSpPr>
          <p:nvPr>
            <p:ph type="body" idx="1"/>
          </p:nvPr>
        </p:nvSpPr>
        <p:spPr>
          <a:xfrm>
            <a:off x="744538" y="2743200"/>
            <a:ext cx="7654925" cy="3886200"/>
          </a:xfrm>
        </p:spPr>
        <p:txBody>
          <a:bodyPr/>
          <a:lstStyle/>
          <a:p>
            <a:pPr>
              <a:lnSpc>
                <a:spcPct val="90000"/>
              </a:lnSpc>
            </a:pPr>
            <a:r>
              <a:rPr lang="en-US" sz="2800"/>
              <a:t>Strong evidence for familial transmission</a:t>
            </a:r>
          </a:p>
          <a:p>
            <a:pPr>
              <a:lnSpc>
                <a:spcPct val="90000"/>
              </a:lnSpc>
              <a:buFont typeface="Wingdings" pitchFamily="2" charset="2"/>
              <a:buNone/>
            </a:pPr>
            <a:endParaRPr lang="en-US" sz="2800"/>
          </a:p>
          <a:p>
            <a:pPr>
              <a:lnSpc>
                <a:spcPct val="90000"/>
              </a:lnSpc>
            </a:pPr>
            <a:r>
              <a:rPr lang="en-US" sz="2800"/>
              <a:t>Little or no evidence infections are contagious</a:t>
            </a:r>
          </a:p>
          <a:p>
            <a:pPr>
              <a:lnSpc>
                <a:spcPct val="90000"/>
              </a:lnSpc>
              <a:buFont typeface="Wingdings" pitchFamily="2" charset="2"/>
              <a:buNone/>
            </a:pPr>
            <a:endParaRPr lang="en-US" sz="2800"/>
          </a:p>
          <a:p>
            <a:pPr>
              <a:lnSpc>
                <a:spcPct val="90000"/>
              </a:lnSpc>
            </a:pPr>
            <a:r>
              <a:rPr lang="en-US" sz="2800"/>
              <a:t>Transmission of bacteria not synonymous with transmission of disease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Text Box 4"/>
          <p:cNvSpPr txBox="1">
            <a:spLocks noGrp="1" noChangeArrowheads="1"/>
          </p:cNvSpPr>
          <p:nvPr>
            <p:ph type="title"/>
          </p:nvPr>
        </p:nvSpPr>
        <p:spPr>
          <a:noFill/>
          <a:ln/>
        </p:spPr>
        <p:txBody>
          <a:bodyPr/>
          <a:lstStyle/>
          <a:p>
            <a:pPr>
              <a:spcBef>
                <a:spcPct val="50000"/>
              </a:spcBef>
            </a:pPr>
            <a:r>
              <a:rPr lang="en-US"/>
              <a:t>Principles of Pathogenesis</a:t>
            </a:r>
          </a:p>
        </p:txBody>
      </p:sp>
      <p:sp>
        <p:nvSpPr>
          <p:cNvPr id="247814" name="Rectangle 6"/>
          <p:cNvSpPr>
            <a:spLocks noGrp="1" noChangeArrowheads="1"/>
          </p:cNvSpPr>
          <p:nvPr>
            <p:ph type="body" idx="1"/>
          </p:nvPr>
        </p:nvSpPr>
        <p:spPr>
          <a:xfrm>
            <a:off x="609600" y="2133600"/>
            <a:ext cx="8077200" cy="3992563"/>
          </a:xfrm>
        </p:spPr>
        <p:txBody>
          <a:bodyPr/>
          <a:lstStyle/>
          <a:p>
            <a:pPr marL="609600" indent="-609600">
              <a:lnSpc>
                <a:spcPct val="150000"/>
              </a:lnSpc>
              <a:buFont typeface="Wingdings" pitchFamily="2" charset="2"/>
              <a:buNone/>
            </a:pPr>
            <a:r>
              <a:rPr lang="en-US" dirty="0"/>
              <a:t>1.	Bacterial plaque is essential.</a:t>
            </a:r>
          </a:p>
          <a:p>
            <a:pPr marL="609600" indent="-609600">
              <a:lnSpc>
                <a:spcPct val="150000"/>
              </a:lnSpc>
              <a:buFont typeface="Wingdings" pitchFamily="2" charset="2"/>
              <a:buNone/>
            </a:pPr>
            <a:endParaRPr lang="en-US" dirty="0"/>
          </a:p>
          <a:p>
            <a:pPr marL="609600" indent="-609600">
              <a:buFont typeface="Wingdings" pitchFamily="2" charset="2"/>
              <a:buNone/>
            </a:pPr>
            <a:r>
              <a:rPr lang="en-US" dirty="0">
                <a:solidFill>
                  <a:srgbClr val="FF3300"/>
                </a:solidFill>
              </a:rPr>
              <a:t>2.	Clinical signs </a:t>
            </a:r>
            <a:r>
              <a:rPr lang="en-US" dirty="0" smtClean="0">
                <a:solidFill>
                  <a:srgbClr val="FF3300"/>
                </a:solidFill>
              </a:rPr>
              <a:t>are result </a:t>
            </a:r>
            <a:r>
              <a:rPr lang="en-US" dirty="0">
                <a:solidFill>
                  <a:srgbClr val="FF3300"/>
                </a:solidFill>
              </a:rPr>
              <a:t>of activated inflammatory and immune mechanisms.</a:t>
            </a:r>
          </a:p>
          <a:p>
            <a:pPr marL="609600" indent="-609600">
              <a:lnSpc>
                <a:spcPct val="150000"/>
              </a:lnSpc>
              <a:buFont typeface="Wingdings" pitchFamily="2" charset="2"/>
              <a:buNone/>
            </a:pPr>
            <a:endParaRPr lang="en-US" dirty="0">
              <a:solidFill>
                <a:srgbClr val="FF33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81000" y="1676400"/>
            <a:ext cx="8534400" cy="482600"/>
          </a:xfrm>
          <a:prstGeom prst="rect">
            <a:avLst/>
          </a:prstGeom>
          <a:noFill/>
          <a:ln w="9525">
            <a:noFill/>
            <a:miter lim="800000"/>
            <a:headEnd/>
            <a:tailEnd/>
          </a:ln>
          <a:effectLst/>
        </p:spPr>
        <p:txBody>
          <a:bodyPr>
            <a:spAutoFit/>
          </a:bodyPr>
          <a:lstStyle/>
          <a:p>
            <a:pPr marL="457200" indent="-457200" algn="l" eaLnBrk="1" hangingPunct="1">
              <a:lnSpc>
                <a:spcPct val="80000"/>
              </a:lnSpc>
              <a:spcBef>
                <a:spcPct val="30000"/>
              </a:spcBef>
              <a:buFontTx/>
              <a:buAutoNum type="arabicPeriod"/>
            </a:pPr>
            <a:endParaRPr lang="en-US" sz="3200" b="1">
              <a:solidFill>
                <a:srgbClr val="FF3300"/>
              </a:solidFill>
            </a:endParaRPr>
          </a:p>
        </p:txBody>
      </p:sp>
      <p:sp>
        <p:nvSpPr>
          <p:cNvPr id="45059" name="Rectangle 3"/>
          <p:cNvSpPr>
            <a:spLocks noChangeArrowheads="1"/>
          </p:cNvSpPr>
          <p:nvPr/>
        </p:nvSpPr>
        <p:spPr bwMode="auto">
          <a:xfrm>
            <a:off x="228600" y="3581400"/>
            <a:ext cx="1295400" cy="2438400"/>
          </a:xfrm>
          <a:prstGeom prst="rect">
            <a:avLst/>
          </a:prstGeom>
          <a:solidFill>
            <a:srgbClr val="FFFF00"/>
          </a:solidFill>
          <a:ln w="28575">
            <a:solidFill>
              <a:srgbClr val="000066"/>
            </a:solidFill>
            <a:miter lim="800000"/>
            <a:headEnd/>
            <a:tailEnd/>
          </a:ln>
          <a:effectLst/>
        </p:spPr>
        <p:txBody>
          <a:bodyPr wrap="none" anchor="ctr"/>
          <a:lstStyle/>
          <a:p>
            <a:endParaRPr lang="en-US" sz="2400">
              <a:solidFill>
                <a:srgbClr val="000066"/>
              </a:solidFill>
              <a:latin typeface="Times New Roman" pitchFamily="18" charset="0"/>
            </a:endParaRPr>
          </a:p>
        </p:txBody>
      </p:sp>
      <p:sp>
        <p:nvSpPr>
          <p:cNvPr id="45060" name="Rectangle 4"/>
          <p:cNvSpPr>
            <a:spLocks noChangeArrowheads="1"/>
          </p:cNvSpPr>
          <p:nvPr/>
        </p:nvSpPr>
        <p:spPr bwMode="auto">
          <a:xfrm>
            <a:off x="2743200" y="3200400"/>
            <a:ext cx="1676400" cy="3200400"/>
          </a:xfrm>
          <a:prstGeom prst="rect">
            <a:avLst/>
          </a:prstGeom>
          <a:solidFill>
            <a:srgbClr val="FFFF00"/>
          </a:solidFill>
          <a:ln w="28575">
            <a:solidFill>
              <a:srgbClr val="000066"/>
            </a:solidFill>
            <a:miter lim="800000"/>
            <a:headEnd/>
            <a:tailEnd/>
          </a:ln>
          <a:effectLst/>
        </p:spPr>
        <p:txBody>
          <a:bodyPr wrap="none" anchor="ctr"/>
          <a:lstStyle/>
          <a:p>
            <a:endParaRPr lang="en-US" sz="2400">
              <a:latin typeface="Times New Roman" pitchFamily="18" charset="0"/>
            </a:endParaRPr>
          </a:p>
        </p:txBody>
      </p:sp>
      <p:sp>
        <p:nvSpPr>
          <p:cNvPr id="45061" name="Rectangle 5"/>
          <p:cNvSpPr>
            <a:spLocks noChangeArrowheads="1"/>
          </p:cNvSpPr>
          <p:nvPr/>
        </p:nvSpPr>
        <p:spPr bwMode="auto">
          <a:xfrm>
            <a:off x="5486400" y="3581400"/>
            <a:ext cx="1524000" cy="2438400"/>
          </a:xfrm>
          <a:prstGeom prst="rect">
            <a:avLst/>
          </a:prstGeom>
          <a:solidFill>
            <a:srgbClr val="FFFF00"/>
          </a:solidFill>
          <a:ln w="28575">
            <a:solidFill>
              <a:srgbClr val="000066"/>
            </a:solidFill>
            <a:miter lim="800000"/>
            <a:headEnd/>
            <a:tailEnd/>
          </a:ln>
          <a:effectLst/>
        </p:spPr>
        <p:txBody>
          <a:bodyPr wrap="none" anchor="ctr"/>
          <a:lstStyle/>
          <a:p>
            <a:endParaRPr lang="en-US" sz="2400">
              <a:latin typeface="Times New Roman" pitchFamily="18" charset="0"/>
            </a:endParaRPr>
          </a:p>
        </p:txBody>
      </p:sp>
      <p:sp>
        <p:nvSpPr>
          <p:cNvPr id="45062" name="Rectangle 6"/>
          <p:cNvSpPr>
            <a:spLocks noChangeArrowheads="1"/>
          </p:cNvSpPr>
          <p:nvPr/>
        </p:nvSpPr>
        <p:spPr bwMode="auto">
          <a:xfrm>
            <a:off x="7924800" y="3200400"/>
            <a:ext cx="1066800" cy="3200400"/>
          </a:xfrm>
          <a:prstGeom prst="rect">
            <a:avLst/>
          </a:prstGeom>
          <a:solidFill>
            <a:srgbClr val="FFFF00"/>
          </a:solidFill>
          <a:ln w="28575">
            <a:solidFill>
              <a:srgbClr val="000066"/>
            </a:solidFill>
            <a:miter lim="800000"/>
            <a:headEnd/>
            <a:tailEnd/>
          </a:ln>
          <a:effectLst/>
        </p:spPr>
        <p:txBody>
          <a:bodyPr wrap="none" anchor="ctr"/>
          <a:lstStyle/>
          <a:p>
            <a:endParaRPr lang="en-US" sz="2400">
              <a:latin typeface="Times New Roman" pitchFamily="18" charset="0"/>
            </a:endParaRPr>
          </a:p>
        </p:txBody>
      </p:sp>
      <p:sp>
        <p:nvSpPr>
          <p:cNvPr id="45063" name="Rectangle 7"/>
          <p:cNvSpPr>
            <a:spLocks noChangeArrowheads="1"/>
          </p:cNvSpPr>
          <p:nvPr/>
        </p:nvSpPr>
        <p:spPr bwMode="auto">
          <a:xfrm>
            <a:off x="171450" y="4327525"/>
            <a:ext cx="1447800" cy="701675"/>
          </a:xfrm>
          <a:prstGeom prst="rect">
            <a:avLst/>
          </a:prstGeom>
          <a:noFill/>
          <a:ln w="9525">
            <a:noFill/>
            <a:miter lim="800000"/>
            <a:headEnd/>
            <a:tailEnd/>
          </a:ln>
          <a:effectLst/>
        </p:spPr>
        <p:txBody>
          <a:bodyPr>
            <a:spAutoFit/>
          </a:bodyPr>
          <a:lstStyle/>
          <a:p>
            <a:pPr>
              <a:spcBef>
                <a:spcPct val="50000"/>
              </a:spcBef>
            </a:pPr>
            <a:r>
              <a:rPr lang="en-US" sz="2000" b="1">
                <a:solidFill>
                  <a:schemeClr val="bg1"/>
                </a:solidFill>
              </a:rPr>
              <a:t>Bacterial Challenge</a:t>
            </a:r>
          </a:p>
        </p:txBody>
      </p:sp>
      <p:sp>
        <p:nvSpPr>
          <p:cNvPr id="45064" name="Rectangle 8"/>
          <p:cNvSpPr>
            <a:spLocks noChangeArrowheads="1"/>
          </p:cNvSpPr>
          <p:nvPr/>
        </p:nvSpPr>
        <p:spPr bwMode="auto">
          <a:xfrm>
            <a:off x="2667000" y="4098925"/>
            <a:ext cx="1828800" cy="1311275"/>
          </a:xfrm>
          <a:prstGeom prst="rect">
            <a:avLst/>
          </a:prstGeom>
          <a:noFill/>
          <a:ln w="9525">
            <a:noFill/>
            <a:miter lim="800000"/>
            <a:headEnd/>
            <a:tailEnd/>
          </a:ln>
          <a:effectLst/>
        </p:spPr>
        <p:txBody>
          <a:bodyPr>
            <a:spAutoFit/>
          </a:bodyPr>
          <a:lstStyle/>
          <a:p>
            <a:pPr eaLnBrk="1" hangingPunct="1"/>
            <a:r>
              <a:rPr lang="en-US" sz="2000" b="1">
                <a:solidFill>
                  <a:schemeClr val="bg1"/>
                </a:solidFill>
              </a:rPr>
              <a:t>Host Immuno-Inflammatory Response</a:t>
            </a:r>
          </a:p>
        </p:txBody>
      </p:sp>
      <p:sp>
        <p:nvSpPr>
          <p:cNvPr id="45065" name="Rectangle 9"/>
          <p:cNvSpPr>
            <a:spLocks noChangeArrowheads="1"/>
          </p:cNvSpPr>
          <p:nvPr/>
        </p:nvSpPr>
        <p:spPr bwMode="auto">
          <a:xfrm>
            <a:off x="5329238" y="4098925"/>
            <a:ext cx="1828800" cy="1311275"/>
          </a:xfrm>
          <a:prstGeom prst="rect">
            <a:avLst/>
          </a:prstGeom>
          <a:noFill/>
          <a:ln w="9525">
            <a:noFill/>
            <a:miter lim="800000"/>
            <a:headEnd/>
            <a:tailEnd/>
          </a:ln>
          <a:effectLst/>
        </p:spPr>
        <p:txBody>
          <a:bodyPr>
            <a:spAutoFit/>
          </a:bodyPr>
          <a:lstStyle/>
          <a:p>
            <a:pPr eaLnBrk="1" hangingPunct="1"/>
            <a:r>
              <a:rPr lang="en-US" sz="2000" b="1">
                <a:solidFill>
                  <a:schemeClr val="bg1"/>
                </a:solidFill>
              </a:rPr>
              <a:t>Connective Tissue and Bone Destruction</a:t>
            </a:r>
          </a:p>
        </p:txBody>
      </p:sp>
      <p:sp>
        <p:nvSpPr>
          <p:cNvPr id="45066" name="Rectangle 10"/>
          <p:cNvSpPr>
            <a:spLocks noChangeArrowheads="1"/>
          </p:cNvSpPr>
          <p:nvPr/>
        </p:nvSpPr>
        <p:spPr bwMode="auto">
          <a:xfrm>
            <a:off x="7734300" y="4267200"/>
            <a:ext cx="1447800" cy="1006475"/>
          </a:xfrm>
          <a:prstGeom prst="rect">
            <a:avLst/>
          </a:prstGeom>
          <a:noFill/>
          <a:ln w="9525">
            <a:noFill/>
            <a:miter lim="800000"/>
            <a:headEnd/>
            <a:tailEnd/>
          </a:ln>
          <a:effectLst/>
        </p:spPr>
        <p:txBody>
          <a:bodyPr>
            <a:spAutoFit/>
          </a:bodyPr>
          <a:lstStyle/>
          <a:p>
            <a:pPr eaLnBrk="1" hangingPunct="1"/>
            <a:r>
              <a:rPr lang="en-US" sz="2000" b="1">
                <a:solidFill>
                  <a:schemeClr val="bg1"/>
                </a:solidFill>
              </a:rPr>
              <a:t>Clinical Signs of Disease</a:t>
            </a:r>
          </a:p>
        </p:txBody>
      </p:sp>
      <p:sp>
        <p:nvSpPr>
          <p:cNvPr id="45067" name="Line 11"/>
          <p:cNvSpPr>
            <a:spLocks noChangeShapeType="1"/>
          </p:cNvSpPr>
          <p:nvPr/>
        </p:nvSpPr>
        <p:spPr bwMode="auto">
          <a:xfrm>
            <a:off x="1538288" y="3886200"/>
            <a:ext cx="1143000" cy="0"/>
          </a:xfrm>
          <a:prstGeom prst="line">
            <a:avLst/>
          </a:prstGeom>
          <a:noFill/>
          <a:ln w="57150">
            <a:solidFill>
              <a:srgbClr val="FF3300"/>
            </a:solidFill>
            <a:round/>
            <a:headEnd/>
            <a:tailEnd type="triangle" w="med" len="med"/>
          </a:ln>
          <a:effectLst/>
        </p:spPr>
        <p:txBody>
          <a:bodyPr/>
          <a:lstStyle/>
          <a:p>
            <a:endParaRPr lang="en-US"/>
          </a:p>
        </p:txBody>
      </p:sp>
      <p:sp>
        <p:nvSpPr>
          <p:cNvPr id="45068" name="Line 12"/>
          <p:cNvSpPr>
            <a:spLocks noChangeShapeType="1"/>
          </p:cNvSpPr>
          <p:nvPr/>
        </p:nvSpPr>
        <p:spPr bwMode="auto">
          <a:xfrm>
            <a:off x="1538288" y="4648200"/>
            <a:ext cx="1143000" cy="0"/>
          </a:xfrm>
          <a:prstGeom prst="line">
            <a:avLst/>
          </a:prstGeom>
          <a:noFill/>
          <a:ln w="57150">
            <a:solidFill>
              <a:srgbClr val="FF3300"/>
            </a:solidFill>
            <a:round/>
            <a:headEnd/>
            <a:tailEnd type="triangle" w="med" len="med"/>
          </a:ln>
          <a:effectLst/>
        </p:spPr>
        <p:txBody>
          <a:bodyPr/>
          <a:lstStyle/>
          <a:p>
            <a:endParaRPr lang="en-US"/>
          </a:p>
        </p:txBody>
      </p:sp>
      <p:sp>
        <p:nvSpPr>
          <p:cNvPr id="45069" name="Line 13"/>
          <p:cNvSpPr>
            <a:spLocks noChangeShapeType="1"/>
          </p:cNvSpPr>
          <p:nvPr/>
        </p:nvSpPr>
        <p:spPr bwMode="auto">
          <a:xfrm>
            <a:off x="1524000" y="5410200"/>
            <a:ext cx="1143000" cy="0"/>
          </a:xfrm>
          <a:prstGeom prst="line">
            <a:avLst/>
          </a:prstGeom>
          <a:noFill/>
          <a:ln w="57150">
            <a:solidFill>
              <a:srgbClr val="FF3300"/>
            </a:solidFill>
            <a:round/>
            <a:headEnd/>
            <a:tailEnd type="triangle" w="med" len="med"/>
          </a:ln>
          <a:effectLst/>
        </p:spPr>
        <p:txBody>
          <a:bodyPr/>
          <a:lstStyle/>
          <a:p>
            <a:endParaRPr lang="en-US"/>
          </a:p>
        </p:txBody>
      </p:sp>
      <p:sp>
        <p:nvSpPr>
          <p:cNvPr id="45070" name="Line 14"/>
          <p:cNvSpPr>
            <a:spLocks noChangeShapeType="1"/>
          </p:cNvSpPr>
          <p:nvPr/>
        </p:nvSpPr>
        <p:spPr bwMode="auto">
          <a:xfrm flipH="1">
            <a:off x="1585913" y="4267200"/>
            <a:ext cx="1143000" cy="0"/>
          </a:xfrm>
          <a:prstGeom prst="line">
            <a:avLst/>
          </a:prstGeom>
          <a:noFill/>
          <a:ln w="57150">
            <a:solidFill>
              <a:srgbClr val="FF3300"/>
            </a:solidFill>
            <a:round/>
            <a:headEnd/>
            <a:tailEnd type="triangle" w="med" len="med"/>
          </a:ln>
          <a:effectLst/>
        </p:spPr>
        <p:txBody>
          <a:bodyPr/>
          <a:lstStyle/>
          <a:p>
            <a:endParaRPr lang="en-US"/>
          </a:p>
        </p:txBody>
      </p:sp>
      <p:sp>
        <p:nvSpPr>
          <p:cNvPr id="45071" name="Line 15"/>
          <p:cNvSpPr>
            <a:spLocks noChangeShapeType="1"/>
          </p:cNvSpPr>
          <p:nvPr/>
        </p:nvSpPr>
        <p:spPr bwMode="auto">
          <a:xfrm flipH="1">
            <a:off x="1552575" y="5029200"/>
            <a:ext cx="1143000" cy="0"/>
          </a:xfrm>
          <a:prstGeom prst="line">
            <a:avLst/>
          </a:prstGeom>
          <a:noFill/>
          <a:ln w="57150">
            <a:solidFill>
              <a:srgbClr val="FF3300"/>
            </a:solidFill>
            <a:round/>
            <a:headEnd/>
            <a:tailEnd type="triangle" w="med" len="med"/>
          </a:ln>
          <a:effectLst/>
        </p:spPr>
        <p:txBody>
          <a:bodyPr/>
          <a:lstStyle/>
          <a:p>
            <a:endParaRPr lang="en-US"/>
          </a:p>
        </p:txBody>
      </p:sp>
      <p:sp>
        <p:nvSpPr>
          <p:cNvPr id="45072" name="Line 16"/>
          <p:cNvSpPr>
            <a:spLocks noChangeShapeType="1"/>
          </p:cNvSpPr>
          <p:nvPr/>
        </p:nvSpPr>
        <p:spPr bwMode="auto">
          <a:xfrm>
            <a:off x="4448175" y="3352800"/>
            <a:ext cx="3429000" cy="0"/>
          </a:xfrm>
          <a:prstGeom prst="line">
            <a:avLst/>
          </a:prstGeom>
          <a:noFill/>
          <a:ln w="57150">
            <a:solidFill>
              <a:srgbClr val="FF3300"/>
            </a:solidFill>
            <a:round/>
            <a:headEnd/>
            <a:tailEnd type="triangle" w="med" len="med"/>
          </a:ln>
          <a:effectLst/>
        </p:spPr>
        <p:txBody>
          <a:bodyPr/>
          <a:lstStyle/>
          <a:p>
            <a:endParaRPr lang="en-US"/>
          </a:p>
        </p:txBody>
      </p:sp>
      <p:sp>
        <p:nvSpPr>
          <p:cNvPr id="45073" name="Line 17"/>
          <p:cNvSpPr>
            <a:spLocks noChangeShapeType="1"/>
          </p:cNvSpPr>
          <p:nvPr/>
        </p:nvSpPr>
        <p:spPr bwMode="auto">
          <a:xfrm>
            <a:off x="4452938" y="6248400"/>
            <a:ext cx="3429000" cy="0"/>
          </a:xfrm>
          <a:prstGeom prst="line">
            <a:avLst/>
          </a:prstGeom>
          <a:noFill/>
          <a:ln w="57150">
            <a:solidFill>
              <a:srgbClr val="FF3300"/>
            </a:solidFill>
            <a:round/>
            <a:headEnd/>
            <a:tailEnd type="triangle" w="med" len="med"/>
          </a:ln>
          <a:effectLst/>
        </p:spPr>
        <p:txBody>
          <a:bodyPr/>
          <a:lstStyle/>
          <a:p>
            <a:endParaRPr lang="en-US"/>
          </a:p>
        </p:txBody>
      </p:sp>
      <p:sp>
        <p:nvSpPr>
          <p:cNvPr id="45074" name="Line 18"/>
          <p:cNvSpPr>
            <a:spLocks noChangeShapeType="1"/>
          </p:cNvSpPr>
          <p:nvPr/>
        </p:nvSpPr>
        <p:spPr bwMode="auto">
          <a:xfrm>
            <a:off x="4433888" y="3810000"/>
            <a:ext cx="990600" cy="0"/>
          </a:xfrm>
          <a:prstGeom prst="line">
            <a:avLst/>
          </a:prstGeom>
          <a:noFill/>
          <a:ln w="57150">
            <a:solidFill>
              <a:srgbClr val="FF3300"/>
            </a:solidFill>
            <a:round/>
            <a:headEnd/>
            <a:tailEnd type="triangle" w="med" len="med"/>
          </a:ln>
          <a:effectLst/>
        </p:spPr>
        <p:txBody>
          <a:bodyPr/>
          <a:lstStyle/>
          <a:p>
            <a:endParaRPr lang="en-US"/>
          </a:p>
        </p:txBody>
      </p:sp>
      <p:sp>
        <p:nvSpPr>
          <p:cNvPr id="45075" name="Line 19"/>
          <p:cNvSpPr>
            <a:spLocks noChangeShapeType="1"/>
          </p:cNvSpPr>
          <p:nvPr/>
        </p:nvSpPr>
        <p:spPr bwMode="auto">
          <a:xfrm>
            <a:off x="4438650" y="4633913"/>
            <a:ext cx="990600" cy="0"/>
          </a:xfrm>
          <a:prstGeom prst="line">
            <a:avLst/>
          </a:prstGeom>
          <a:noFill/>
          <a:ln w="57150">
            <a:solidFill>
              <a:srgbClr val="FF3300"/>
            </a:solidFill>
            <a:round/>
            <a:headEnd/>
            <a:tailEnd type="triangle" w="med" len="med"/>
          </a:ln>
          <a:effectLst/>
        </p:spPr>
        <p:txBody>
          <a:bodyPr/>
          <a:lstStyle/>
          <a:p>
            <a:endParaRPr lang="en-US"/>
          </a:p>
        </p:txBody>
      </p:sp>
      <p:sp>
        <p:nvSpPr>
          <p:cNvPr id="45076" name="Line 20"/>
          <p:cNvSpPr>
            <a:spLocks noChangeShapeType="1"/>
          </p:cNvSpPr>
          <p:nvPr/>
        </p:nvSpPr>
        <p:spPr bwMode="auto">
          <a:xfrm>
            <a:off x="4433888" y="5486400"/>
            <a:ext cx="990600" cy="0"/>
          </a:xfrm>
          <a:prstGeom prst="line">
            <a:avLst/>
          </a:prstGeom>
          <a:noFill/>
          <a:ln w="57150">
            <a:solidFill>
              <a:srgbClr val="FF3300"/>
            </a:solidFill>
            <a:round/>
            <a:headEnd/>
            <a:tailEnd type="triangle" w="med" len="med"/>
          </a:ln>
          <a:effectLst/>
        </p:spPr>
        <p:txBody>
          <a:bodyPr/>
          <a:lstStyle/>
          <a:p>
            <a:endParaRPr lang="en-US"/>
          </a:p>
        </p:txBody>
      </p:sp>
      <p:sp>
        <p:nvSpPr>
          <p:cNvPr id="45077" name="Line 21"/>
          <p:cNvSpPr>
            <a:spLocks noChangeShapeType="1"/>
          </p:cNvSpPr>
          <p:nvPr/>
        </p:nvSpPr>
        <p:spPr bwMode="auto">
          <a:xfrm>
            <a:off x="7024688" y="4114800"/>
            <a:ext cx="838200" cy="0"/>
          </a:xfrm>
          <a:prstGeom prst="line">
            <a:avLst/>
          </a:prstGeom>
          <a:noFill/>
          <a:ln w="57150">
            <a:solidFill>
              <a:srgbClr val="FF3300"/>
            </a:solidFill>
            <a:round/>
            <a:headEnd/>
            <a:tailEnd type="triangle" w="med" len="med"/>
          </a:ln>
          <a:effectLst/>
        </p:spPr>
        <p:txBody>
          <a:bodyPr/>
          <a:lstStyle/>
          <a:p>
            <a:endParaRPr lang="en-US"/>
          </a:p>
        </p:txBody>
      </p:sp>
      <p:sp>
        <p:nvSpPr>
          <p:cNvPr id="45078" name="Line 22"/>
          <p:cNvSpPr>
            <a:spLocks noChangeShapeType="1"/>
          </p:cNvSpPr>
          <p:nvPr/>
        </p:nvSpPr>
        <p:spPr bwMode="auto">
          <a:xfrm>
            <a:off x="7029450" y="4648200"/>
            <a:ext cx="838200" cy="0"/>
          </a:xfrm>
          <a:prstGeom prst="line">
            <a:avLst/>
          </a:prstGeom>
          <a:noFill/>
          <a:ln w="57150">
            <a:solidFill>
              <a:srgbClr val="FF3300"/>
            </a:solidFill>
            <a:round/>
            <a:headEnd/>
            <a:tailEnd type="triangle" w="med" len="med"/>
          </a:ln>
          <a:effectLst/>
        </p:spPr>
        <p:txBody>
          <a:bodyPr/>
          <a:lstStyle/>
          <a:p>
            <a:endParaRPr lang="en-US"/>
          </a:p>
        </p:txBody>
      </p:sp>
      <p:sp>
        <p:nvSpPr>
          <p:cNvPr id="45079" name="Line 23"/>
          <p:cNvSpPr>
            <a:spLocks noChangeShapeType="1"/>
          </p:cNvSpPr>
          <p:nvPr/>
        </p:nvSpPr>
        <p:spPr bwMode="auto">
          <a:xfrm>
            <a:off x="7024688" y="5181600"/>
            <a:ext cx="838200" cy="0"/>
          </a:xfrm>
          <a:prstGeom prst="line">
            <a:avLst/>
          </a:prstGeom>
          <a:noFill/>
          <a:ln w="57150">
            <a:solidFill>
              <a:srgbClr val="FF3300"/>
            </a:solidFill>
            <a:round/>
            <a:headEnd/>
            <a:tailEnd type="triangle" w="med" len="med"/>
          </a:ln>
          <a:effectLst/>
        </p:spPr>
        <p:txBody>
          <a:bodyPr/>
          <a:lstStyle/>
          <a:p>
            <a:endParaRPr lang="en-US"/>
          </a:p>
        </p:txBody>
      </p:sp>
      <p:sp>
        <p:nvSpPr>
          <p:cNvPr id="45081" name="Text Box 25"/>
          <p:cNvSpPr txBox="1">
            <a:spLocks noChangeArrowheads="1"/>
          </p:cNvSpPr>
          <p:nvPr/>
        </p:nvSpPr>
        <p:spPr bwMode="auto">
          <a:xfrm>
            <a:off x="381000" y="990600"/>
            <a:ext cx="8382000" cy="762000"/>
          </a:xfrm>
          <a:prstGeom prst="rect">
            <a:avLst/>
          </a:prstGeom>
          <a:noFill/>
          <a:ln w="9525">
            <a:noFill/>
            <a:miter lim="800000"/>
            <a:headEnd/>
            <a:tailEnd/>
          </a:ln>
          <a:effectLst/>
        </p:spPr>
        <p:txBody>
          <a:bodyPr>
            <a:spAutoFit/>
          </a:bodyPr>
          <a:lstStyle/>
          <a:p>
            <a:pPr>
              <a:spcBef>
                <a:spcPct val="50000"/>
              </a:spcBef>
            </a:pPr>
            <a:r>
              <a:rPr lang="en-US" sz="4400" b="1"/>
              <a:t>Principles of Pathogenesis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rrowheads="1"/>
          </p:cNvSpPr>
          <p:nvPr>
            <p:ph type="title"/>
          </p:nvPr>
        </p:nvSpPr>
        <p:spPr>
          <a:xfrm>
            <a:off x="474663" y="304800"/>
            <a:ext cx="8194675" cy="1447800"/>
          </a:xfrm>
          <a:noFill/>
          <a:ln/>
        </p:spPr>
        <p:txBody>
          <a:bodyPr/>
          <a:lstStyle/>
          <a:p>
            <a:r>
              <a:rPr lang="en-US" sz="5400"/>
              <a:t>Proinflammatory Mediators</a:t>
            </a:r>
          </a:p>
        </p:txBody>
      </p:sp>
      <p:sp>
        <p:nvSpPr>
          <p:cNvPr id="251907" name="Rectangle 3"/>
          <p:cNvSpPr>
            <a:spLocks noGrp="1" noChangeArrowheads="1"/>
          </p:cNvSpPr>
          <p:nvPr>
            <p:ph type="body" idx="1"/>
          </p:nvPr>
        </p:nvSpPr>
        <p:spPr>
          <a:xfrm>
            <a:off x="744538" y="2362200"/>
            <a:ext cx="7772400" cy="3657600"/>
          </a:xfrm>
        </p:spPr>
        <p:txBody>
          <a:bodyPr/>
          <a:lstStyle/>
          <a:p>
            <a:pPr marL="461963" indent="-461963">
              <a:lnSpc>
                <a:spcPct val="90000"/>
              </a:lnSpc>
            </a:pPr>
            <a:r>
              <a:rPr lang="en-US" sz="2800"/>
              <a:t>Cytokines</a:t>
            </a:r>
          </a:p>
          <a:p>
            <a:pPr marL="461963" indent="-461963">
              <a:lnSpc>
                <a:spcPct val="90000"/>
              </a:lnSpc>
              <a:buFont typeface="Wingdings" pitchFamily="2" charset="2"/>
              <a:buNone/>
            </a:pPr>
            <a:r>
              <a:rPr lang="en-US" sz="2000"/>
              <a:t>	IL–1	IL-6 	    IL-8	         </a:t>
            </a:r>
            <a:r>
              <a:rPr lang="en-US" sz="2000">
                <a:cs typeface="Times New Roman" pitchFamily="18" charset="0"/>
              </a:rPr>
              <a:t>TNF-</a:t>
            </a:r>
            <a:r>
              <a:rPr lang="en-US" sz="2000">
                <a:cs typeface="Times New Roman" pitchFamily="18" charset="0"/>
                <a:sym typeface="Symbol" pitchFamily="18" charset="2"/>
              </a:rPr>
              <a:t></a:t>
            </a:r>
            <a:r>
              <a:rPr lang="en-US" sz="2000"/>
              <a:t> 	       </a:t>
            </a:r>
            <a:endParaRPr lang="en-US" sz="2800"/>
          </a:p>
          <a:p>
            <a:pPr marL="461963" indent="-461963">
              <a:lnSpc>
                <a:spcPct val="120000"/>
              </a:lnSpc>
              <a:spcBef>
                <a:spcPct val="30000"/>
              </a:spcBef>
            </a:pPr>
            <a:r>
              <a:rPr lang="en-US" sz="2800"/>
              <a:t>PGE</a:t>
            </a:r>
            <a:r>
              <a:rPr lang="en-US" sz="2800" baseline="-25000"/>
              <a:t>2</a:t>
            </a:r>
            <a:endParaRPr lang="en-US" sz="2800"/>
          </a:p>
          <a:p>
            <a:pPr marL="461963" indent="-461963">
              <a:lnSpc>
                <a:spcPct val="120000"/>
              </a:lnSpc>
              <a:spcBef>
                <a:spcPct val="30000"/>
              </a:spcBef>
            </a:pPr>
            <a:r>
              <a:rPr lang="en-US" sz="2800"/>
              <a:t>Matrix metalloproteinases (MMP’s)</a:t>
            </a:r>
          </a:p>
          <a:p>
            <a:pPr marL="461963" indent="-461963">
              <a:lnSpc>
                <a:spcPct val="120000"/>
              </a:lnSpc>
              <a:spcBef>
                <a:spcPct val="30000"/>
              </a:spcBef>
            </a:pPr>
            <a:r>
              <a:rPr lang="en-US" sz="2800"/>
              <a:t>Leukotrienes</a:t>
            </a:r>
            <a:endParaRPr lang="en-US" sz="2800" baseline="-25000"/>
          </a:p>
          <a:p>
            <a:pPr marL="461963" indent="-461963">
              <a:lnSpc>
                <a:spcPct val="90000"/>
              </a:lnSpc>
              <a:buFont typeface="Wingdings" pitchFamily="2" charset="2"/>
              <a:buNone/>
            </a:pPr>
            <a:r>
              <a:rPr lang="en-US" sz="280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80" name="Rectangle 4"/>
          <p:cNvSpPr>
            <a:spLocks noGrp="1" noRot="1" noChangeArrowheads="1"/>
          </p:cNvSpPr>
          <p:nvPr>
            <p:ph type="title"/>
          </p:nvPr>
        </p:nvSpPr>
        <p:spPr>
          <a:xfrm>
            <a:off x="457200" y="274638"/>
            <a:ext cx="8305800" cy="1325562"/>
          </a:xfrm>
        </p:spPr>
        <p:txBody>
          <a:bodyPr/>
          <a:lstStyle/>
          <a:p>
            <a:r>
              <a:rPr lang="en-US" dirty="0"/>
              <a:t>Today’s Topics</a:t>
            </a:r>
          </a:p>
        </p:txBody>
      </p:sp>
      <p:sp>
        <p:nvSpPr>
          <p:cNvPr id="1202179" name="Rectangle 3"/>
          <p:cNvSpPr>
            <a:spLocks noGrp="1" noChangeArrowheads="1"/>
          </p:cNvSpPr>
          <p:nvPr>
            <p:ph type="body" idx="4294967295"/>
          </p:nvPr>
        </p:nvSpPr>
        <p:spPr>
          <a:xfrm>
            <a:off x="533400" y="2209800"/>
            <a:ext cx="8229600" cy="3810000"/>
          </a:xfrm>
        </p:spPr>
        <p:txBody>
          <a:bodyPr/>
          <a:lstStyle/>
          <a:p>
            <a:r>
              <a:rPr lang="en-US" dirty="0"/>
              <a:t>Pathogenesis of periodontal disease</a:t>
            </a:r>
          </a:p>
          <a:p>
            <a:r>
              <a:rPr lang="en-US" dirty="0" smtClean="0"/>
              <a:t>Oral health – systemic health connection</a:t>
            </a:r>
          </a:p>
          <a:p>
            <a:r>
              <a:rPr lang="en-US" dirty="0" smtClean="0"/>
              <a:t>Periodontal examination, diagnosis and risk assessment</a:t>
            </a:r>
            <a:endParaRPr lang="en-US" dirty="0"/>
          </a:p>
          <a:p>
            <a:r>
              <a:rPr lang="en-US" dirty="0"/>
              <a:t>Periodontal </a:t>
            </a:r>
            <a:r>
              <a:rPr lang="en-US" dirty="0" err="1"/>
              <a:t>pharmacotherapeutics</a:t>
            </a:r>
            <a:endParaRPr lang="en-US" dirty="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81000"/>
            <a:ext cx="8424863" cy="823913"/>
          </a:xfrm>
          <a:prstGeom prst="rect">
            <a:avLst/>
          </a:prstGeom>
          <a:noFill/>
          <a:ln w="9525">
            <a:noFill/>
            <a:miter lim="800000"/>
            <a:headEnd/>
            <a:tailEnd/>
          </a:ln>
          <a:effectLst/>
        </p:spPr>
        <p:txBody>
          <a:bodyPr>
            <a:spAutoFit/>
          </a:bodyPr>
          <a:lstStyle/>
          <a:p>
            <a:pPr eaLnBrk="1" hangingPunct="1">
              <a:spcBef>
                <a:spcPct val="50000"/>
              </a:spcBef>
            </a:pPr>
            <a:r>
              <a:rPr lang="en-US" sz="4800" b="1"/>
              <a:t>Principles of Pathogenesis</a:t>
            </a:r>
          </a:p>
        </p:txBody>
      </p:sp>
      <p:sp>
        <p:nvSpPr>
          <p:cNvPr id="46083" name="Text Box 3"/>
          <p:cNvSpPr txBox="1">
            <a:spLocks noChangeArrowheads="1"/>
          </p:cNvSpPr>
          <p:nvPr/>
        </p:nvSpPr>
        <p:spPr bwMode="auto">
          <a:xfrm>
            <a:off x="541338" y="1798638"/>
            <a:ext cx="8196262" cy="3992562"/>
          </a:xfrm>
          <a:prstGeom prst="rect">
            <a:avLst/>
          </a:prstGeom>
          <a:noFill/>
          <a:ln w="9525">
            <a:noFill/>
            <a:miter lim="800000"/>
            <a:headEnd/>
            <a:tailEnd/>
          </a:ln>
          <a:effectLst/>
        </p:spPr>
        <p:txBody>
          <a:bodyPr>
            <a:spAutoFit/>
          </a:bodyPr>
          <a:lstStyle/>
          <a:p>
            <a:pPr marL="457200" indent="-457200" algn="l" eaLnBrk="1" hangingPunct="1">
              <a:spcBef>
                <a:spcPct val="50000"/>
              </a:spcBef>
              <a:buFontTx/>
              <a:buAutoNum type="arabicPeriod"/>
            </a:pPr>
            <a:r>
              <a:rPr lang="en-US" sz="3200" b="1">
                <a:solidFill>
                  <a:srgbClr val="FFFFFF"/>
                </a:solidFill>
              </a:rPr>
              <a:t>Bacterial plaque is essential.</a:t>
            </a:r>
          </a:p>
          <a:p>
            <a:pPr marL="457200" indent="-457200" algn="l" eaLnBrk="1" hangingPunct="1">
              <a:spcBef>
                <a:spcPct val="50000"/>
              </a:spcBef>
              <a:buFontTx/>
              <a:buAutoNum type="arabicPeriod"/>
            </a:pPr>
            <a:r>
              <a:rPr lang="en-US" sz="3200" b="1">
                <a:solidFill>
                  <a:srgbClr val="FFFFFF"/>
                </a:solidFill>
              </a:rPr>
              <a:t>Clinical signs result of activated inflammatory and immune mechanisms.</a:t>
            </a:r>
          </a:p>
          <a:p>
            <a:pPr marL="457200" indent="-457200" algn="l" eaLnBrk="1" hangingPunct="1">
              <a:spcBef>
                <a:spcPct val="50000"/>
              </a:spcBef>
              <a:buFontTx/>
              <a:buAutoNum type="arabicPeriod"/>
            </a:pPr>
            <a:r>
              <a:rPr lang="en-US" sz="3200" b="1">
                <a:solidFill>
                  <a:srgbClr val="FF3300"/>
                </a:solidFill>
              </a:rPr>
              <a:t>Quantity and quality of plaque does not explain severity of disease by themselves.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04800" y="304800"/>
            <a:ext cx="8382000" cy="1736725"/>
          </a:xfrm>
          <a:prstGeom prst="rect">
            <a:avLst/>
          </a:prstGeom>
          <a:noFill/>
          <a:ln w="9525">
            <a:noFill/>
            <a:miter lim="800000"/>
            <a:headEnd/>
            <a:tailEnd/>
          </a:ln>
          <a:effectLst/>
        </p:spPr>
        <p:txBody>
          <a:bodyPr>
            <a:spAutoFit/>
          </a:bodyPr>
          <a:lstStyle/>
          <a:p>
            <a:pPr eaLnBrk="1" hangingPunct="1">
              <a:spcBef>
                <a:spcPct val="50000"/>
              </a:spcBef>
            </a:pPr>
            <a:r>
              <a:rPr lang="en-US" sz="5400" b="1">
                <a:solidFill>
                  <a:schemeClr val="tx2"/>
                </a:solidFill>
              </a:rPr>
              <a:t>Sri Lankan Tea Workers (L</a:t>
            </a:r>
            <a:r>
              <a:rPr lang="en-US" sz="5400" b="1">
                <a:solidFill>
                  <a:schemeClr val="tx2"/>
                </a:solidFill>
                <a:cs typeface="Arial" pitchFamily="34" charset="0"/>
              </a:rPr>
              <a:t>öe 1986)</a:t>
            </a:r>
            <a:endParaRPr lang="en-US" sz="5400" b="1">
              <a:solidFill>
                <a:schemeClr val="tx2"/>
              </a:solidFill>
            </a:endParaRPr>
          </a:p>
        </p:txBody>
      </p:sp>
      <p:sp>
        <p:nvSpPr>
          <p:cNvPr id="47107" name="Text Box 3"/>
          <p:cNvSpPr txBox="1">
            <a:spLocks noChangeArrowheads="1"/>
          </p:cNvSpPr>
          <p:nvPr/>
        </p:nvSpPr>
        <p:spPr bwMode="auto">
          <a:xfrm>
            <a:off x="1219200" y="2740025"/>
            <a:ext cx="6781800" cy="2289175"/>
          </a:xfrm>
          <a:prstGeom prst="rect">
            <a:avLst/>
          </a:prstGeom>
          <a:noFill/>
          <a:ln w="9525">
            <a:noFill/>
            <a:miter lim="800000"/>
            <a:headEnd/>
            <a:tailEnd/>
          </a:ln>
          <a:effectLst/>
        </p:spPr>
        <p:txBody>
          <a:bodyPr>
            <a:spAutoFit/>
          </a:bodyPr>
          <a:lstStyle/>
          <a:p>
            <a:pPr marL="341313" indent="-341313" algn="l" eaLnBrk="1" hangingPunct="1">
              <a:spcBef>
                <a:spcPct val="50000"/>
              </a:spcBef>
              <a:buFontTx/>
              <a:buChar char="•"/>
            </a:pPr>
            <a:r>
              <a:rPr lang="en-US" sz="3600" b="1">
                <a:solidFill>
                  <a:srgbClr val="FFFFFF"/>
                </a:solidFill>
              </a:rPr>
              <a:t> </a:t>
            </a:r>
            <a:r>
              <a:rPr lang="en-US" sz="3600" b="1">
                <a:solidFill>
                  <a:srgbClr val="FFFF00"/>
                </a:solidFill>
              </a:rPr>
              <a:t>81%	chronic periodontitis</a:t>
            </a:r>
          </a:p>
          <a:p>
            <a:pPr marL="341313" indent="-341313" algn="l" eaLnBrk="1" hangingPunct="1">
              <a:spcBef>
                <a:spcPct val="50000"/>
              </a:spcBef>
              <a:buFontTx/>
              <a:buChar char="•"/>
            </a:pPr>
            <a:r>
              <a:rPr lang="en-US" sz="3600" b="1">
                <a:solidFill>
                  <a:srgbClr val="FFFF00"/>
                </a:solidFill>
              </a:rPr>
              <a:t>   8%	aggressive form</a:t>
            </a:r>
          </a:p>
          <a:p>
            <a:pPr marL="341313" indent="-341313" algn="l" eaLnBrk="1" hangingPunct="1">
              <a:spcBef>
                <a:spcPct val="50000"/>
              </a:spcBef>
              <a:buFontTx/>
              <a:buChar char="•"/>
            </a:pPr>
            <a:r>
              <a:rPr lang="en-US" sz="3600" b="1">
                <a:solidFill>
                  <a:srgbClr val="FFFF00"/>
                </a:solidFill>
              </a:rPr>
              <a:t> 11%  	no periodontitis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71463" y="304800"/>
            <a:ext cx="8669337" cy="823913"/>
          </a:xfrm>
          <a:prstGeom prst="rect">
            <a:avLst/>
          </a:prstGeom>
          <a:noFill/>
          <a:ln w="9525">
            <a:noFill/>
            <a:miter lim="800000"/>
            <a:headEnd/>
            <a:tailEnd/>
          </a:ln>
          <a:effectLst/>
        </p:spPr>
        <p:txBody>
          <a:bodyPr>
            <a:spAutoFit/>
          </a:bodyPr>
          <a:lstStyle/>
          <a:p>
            <a:pPr eaLnBrk="1" hangingPunct="1">
              <a:spcBef>
                <a:spcPct val="50000"/>
              </a:spcBef>
            </a:pPr>
            <a:r>
              <a:rPr lang="en-US" sz="4800" b="1"/>
              <a:t>Principles of Pathogenesis</a:t>
            </a:r>
          </a:p>
        </p:txBody>
      </p:sp>
      <p:sp>
        <p:nvSpPr>
          <p:cNvPr id="48131" name="Rectangle 3"/>
          <p:cNvSpPr>
            <a:spLocks noChangeArrowheads="1"/>
          </p:cNvSpPr>
          <p:nvPr/>
        </p:nvSpPr>
        <p:spPr bwMode="auto">
          <a:xfrm>
            <a:off x="677863" y="1371600"/>
            <a:ext cx="8208962" cy="5211763"/>
          </a:xfrm>
          <a:prstGeom prst="rect">
            <a:avLst/>
          </a:prstGeom>
          <a:noFill/>
          <a:ln w="9525">
            <a:noFill/>
            <a:miter lim="800000"/>
            <a:headEnd/>
            <a:tailEnd/>
          </a:ln>
          <a:effectLst/>
        </p:spPr>
        <p:txBody>
          <a:bodyPr>
            <a:spAutoFit/>
          </a:bodyPr>
          <a:lstStyle/>
          <a:p>
            <a:pPr marL="457200" indent="-457200" algn="l" eaLnBrk="1" hangingPunct="1">
              <a:spcBef>
                <a:spcPct val="50000"/>
              </a:spcBef>
              <a:buFontTx/>
              <a:buAutoNum type="arabicPeriod"/>
            </a:pPr>
            <a:r>
              <a:rPr lang="en-US" sz="3200" b="1">
                <a:solidFill>
                  <a:srgbClr val="FFFFFF"/>
                </a:solidFill>
              </a:rPr>
              <a:t>Bacterial plaque is essential.</a:t>
            </a:r>
          </a:p>
          <a:p>
            <a:pPr marL="457200" indent="-457200" algn="l" eaLnBrk="1" hangingPunct="1">
              <a:spcBef>
                <a:spcPct val="50000"/>
              </a:spcBef>
              <a:buFontTx/>
              <a:buAutoNum type="arabicPeriod"/>
            </a:pPr>
            <a:r>
              <a:rPr lang="en-US" sz="3200" b="1">
                <a:solidFill>
                  <a:srgbClr val="FFFFFF"/>
                </a:solidFill>
              </a:rPr>
              <a:t>Clinical signs result of activated inflammatory and immune mechanisms.</a:t>
            </a:r>
          </a:p>
          <a:p>
            <a:pPr marL="457200" indent="-457200" algn="l" eaLnBrk="1" hangingPunct="1">
              <a:spcBef>
                <a:spcPct val="50000"/>
              </a:spcBef>
              <a:buFontTx/>
              <a:buAutoNum type="arabicPeriod"/>
            </a:pPr>
            <a:r>
              <a:rPr lang="en-US" sz="3200" b="1">
                <a:solidFill>
                  <a:srgbClr val="FFFFFF"/>
                </a:solidFill>
              </a:rPr>
              <a:t>Quantity and quality of plaque does not explain severity of disease by themselves.</a:t>
            </a:r>
          </a:p>
          <a:p>
            <a:pPr marL="457200" indent="-457200" algn="l" eaLnBrk="1" hangingPunct="1">
              <a:spcBef>
                <a:spcPct val="50000"/>
              </a:spcBef>
              <a:buFontTx/>
              <a:buAutoNum type="arabicPeriod"/>
            </a:pPr>
            <a:r>
              <a:rPr lang="en-US" sz="3200" b="1">
                <a:solidFill>
                  <a:srgbClr val="FF3300"/>
                </a:solidFill>
              </a:rPr>
              <a:t>Host factors influenced by genetic and environmental factors.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685800" y="487363"/>
            <a:ext cx="7772400" cy="990600"/>
          </a:xfrm>
        </p:spPr>
        <p:txBody>
          <a:bodyPr/>
          <a:lstStyle/>
          <a:p>
            <a:r>
              <a:rPr lang="en-US" sz="5400"/>
              <a:t>Twin Studies</a:t>
            </a:r>
          </a:p>
        </p:txBody>
      </p:sp>
      <p:sp>
        <p:nvSpPr>
          <p:cNvPr id="49155" name="Rectangle 3"/>
          <p:cNvSpPr>
            <a:spLocks noGrp="1" noChangeArrowheads="1"/>
          </p:cNvSpPr>
          <p:nvPr>
            <p:ph type="body" idx="1"/>
          </p:nvPr>
        </p:nvSpPr>
        <p:spPr>
          <a:xfrm>
            <a:off x="781050" y="2605088"/>
            <a:ext cx="7677150" cy="2878137"/>
          </a:xfrm>
          <a:noFill/>
        </p:spPr>
        <p:txBody>
          <a:bodyPr/>
          <a:lstStyle/>
          <a:p>
            <a:pPr marL="0" indent="0">
              <a:buFont typeface="Wingdings" pitchFamily="2" charset="2"/>
              <a:buNone/>
            </a:pPr>
            <a:r>
              <a:rPr lang="en-US" sz="3600" b="0">
                <a:solidFill>
                  <a:srgbClr val="FFFF00"/>
                </a:solidFill>
              </a:rPr>
              <a:t>Identical twin studies suggest that more than 40% of the clinical signs of disease severity are the result of genetic factors. </a:t>
            </a:r>
          </a:p>
        </p:txBody>
      </p:sp>
      <p:sp>
        <p:nvSpPr>
          <p:cNvPr id="49156" name="Text Box 4"/>
          <p:cNvSpPr txBox="1">
            <a:spLocks noChangeArrowheads="1"/>
          </p:cNvSpPr>
          <p:nvPr/>
        </p:nvSpPr>
        <p:spPr bwMode="auto">
          <a:xfrm>
            <a:off x="4876800" y="5867400"/>
            <a:ext cx="3810000" cy="366713"/>
          </a:xfrm>
          <a:prstGeom prst="rect">
            <a:avLst/>
          </a:prstGeom>
          <a:noFill/>
          <a:ln w="9525">
            <a:noFill/>
            <a:miter lim="800000"/>
            <a:headEnd/>
            <a:tailEnd/>
          </a:ln>
          <a:effectLst/>
        </p:spPr>
        <p:txBody>
          <a:bodyPr>
            <a:spAutoFit/>
          </a:bodyPr>
          <a:lstStyle/>
          <a:p>
            <a:pPr algn="l">
              <a:spcBef>
                <a:spcPct val="50000"/>
              </a:spcBef>
            </a:pPr>
            <a:r>
              <a:rPr lang="en-US" b="1" i="1"/>
              <a:t>Michalowicz et al, J Perio, 1991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506663" y="304800"/>
            <a:ext cx="3724275" cy="609600"/>
          </a:xfrm>
          <a:prstGeom prst="rect">
            <a:avLst/>
          </a:prstGeom>
          <a:noFill/>
          <a:ln w="9525">
            <a:noFill/>
            <a:miter lim="800000"/>
            <a:headEnd/>
            <a:tailEnd/>
          </a:ln>
          <a:effectLst/>
        </p:spPr>
        <p:txBody>
          <a:bodyPr anchor="ctr"/>
          <a:lstStyle/>
          <a:p>
            <a:pPr eaLnBrk="1" hangingPunct="1"/>
            <a:r>
              <a:rPr lang="en-US" sz="2800" b="1">
                <a:effectLst>
                  <a:outerShdw blurRad="38100" dist="38100" dir="2700000" algn="tl">
                    <a:srgbClr val="000000"/>
                  </a:outerShdw>
                </a:effectLst>
              </a:rPr>
              <a:t>IL-1 Genotype</a:t>
            </a:r>
          </a:p>
        </p:txBody>
      </p:sp>
      <p:pic>
        <p:nvPicPr>
          <p:cNvPr id="50179" name="Picture 3" descr="slide1revised"/>
          <p:cNvPicPr>
            <a:picLocks noChangeAspect="1" noChangeArrowheads="1"/>
          </p:cNvPicPr>
          <p:nvPr/>
        </p:nvPicPr>
        <p:blipFill>
          <a:blip r:embed="rId2" cstate="print"/>
          <a:srcRect/>
          <a:stretch>
            <a:fillRect/>
          </a:stretch>
        </p:blipFill>
        <p:spPr bwMode="auto">
          <a:xfrm>
            <a:off x="1760538" y="990600"/>
            <a:ext cx="4945062" cy="4343400"/>
          </a:xfrm>
          <a:prstGeom prst="rect">
            <a:avLst/>
          </a:prstGeom>
          <a:noFill/>
        </p:spPr>
      </p:pic>
      <p:sp>
        <p:nvSpPr>
          <p:cNvPr id="50180" name="Rectangle 4"/>
          <p:cNvSpPr>
            <a:spLocks noChangeArrowheads="1"/>
          </p:cNvSpPr>
          <p:nvPr/>
        </p:nvSpPr>
        <p:spPr bwMode="auto">
          <a:xfrm>
            <a:off x="0" y="1143000"/>
            <a:ext cx="1879600" cy="1190625"/>
          </a:xfrm>
          <a:prstGeom prst="rect">
            <a:avLst/>
          </a:prstGeom>
          <a:noFill/>
          <a:ln w="9525">
            <a:noFill/>
            <a:miter lim="800000"/>
            <a:headEnd/>
            <a:tailEnd/>
          </a:ln>
          <a:effectLst/>
        </p:spPr>
        <p:txBody>
          <a:bodyPr>
            <a:spAutoFit/>
          </a:bodyPr>
          <a:lstStyle/>
          <a:p>
            <a:pPr algn="l">
              <a:spcBef>
                <a:spcPct val="50000"/>
              </a:spcBef>
            </a:pPr>
            <a:r>
              <a:rPr lang="en-US" b="1"/>
              <a:t>Cumulative % of subjects with </a:t>
            </a:r>
            <a:r>
              <a:rPr lang="en-US" b="1" u="sng"/>
              <a:t>&gt;</a:t>
            </a:r>
            <a:r>
              <a:rPr lang="en-US" b="1"/>
              <a:t> 30% mean bone loss</a:t>
            </a:r>
          </a:p>
        </p:txBody>
      </p:sp>
      <p:sp>
        <p:nvSpPr>
          <p:cNvPr id="50181" name="Rectangle 5"/>
          <p:cNvSpPr>
            <a:spLocks noChangeArrowheads="1"/>
          </p:cNvSpPr>
          <p:nvPr/>
        </p:nvSpPr>
        <p:spPr bwMode="auto">
          <a:xfrm>
            <a:off x="6908800" y="990600"/>
            <a:ext cx="2100263" cy="1828800"/>
          </a:xfrm>
          <a:prstGeom prst="rect">
            <a:avLst/>
          </a:prstGeom>
          <a:noFill/>
          <a:ln w="38100">
            <a:solidFill>
              <a:srgbClr val="FF9900"/>
            </a:solidFill>
            <a:miter lim="800000"/>
            <a:headEnd/>
            <a:tailEnd/>
          </a:ln>
          <a:effectLst/>
        </p:spPr>
        <p:txBody>
          <a:bodyPr wrap="none" anchor="ctr"/>
          <a:lstStyle/>
          <a:p>
            <a:endParaRPr lang="en-US"/>
          </a:p>
        </p:txBody>
      </p:sp>
      <p:sp>
        <p:nvSpPr>
          <p:cNvPr id="50182" name="Rectangle 6"/>
          <p:cNvSpPr>
            <a:spLocks noChangeArrowheads="1"/>
          </p:cNvSpPr>
          <p:nvPr/>
        </p:nvSpPr>
        <p:spPr bwMode="auto">
          <a:xfrm>
            <a:off x="6977063" y="1371600"/>
            <a:ext cx="269875" cy="228600"/>
          </a:xfrm>
          <a:prstGeom prst="rect">
            <a:avLst/>
          </a:prstGeom>
          <a:solidFill>
            <a:srgbClr val="000000"/>
          </a:solidFill>
          <a:ln w="9525">
            <a:solidFill>
              <a:srgbClr val="000000"/>
            </a:solidFill>
            <a:miter lim="800000"/>
            <a:headEnd/>
            <a:tailEnd/>
          </a:ln>
          <a:effectLst/>
        </p:spPr>
        <p:txBody>
          <a:bodyPr wrap="none" anchor="ctr"/>
          <a:lstStyle/>
          <a:p>
            <a:endParaRPr lang="en-US"/>
          </a:p>
        </p:txBody>
      </p:sp>
      <p:sp>
        <p:nvSpPr>
          <p:cNvPr id="50183" name="Rectangle 7"/>
          <p:cNvSpPr>
            <a:spLocks noChangeArrowheads="1"/>
          </p:cNvSpPr>
          <p:nvPr/>
        </p:nvSpPr>
        <p:spPr bwMode="auto">
          <a:xfrm>
            <a:off x="6989763" y="2133600"/>
            <a:ext cx="269875" cy="2286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0184" name="Rectangle 8"/>
          <p:cNvSpPr>
            <a:spLocks noChangeArrowheads="1"/>
          </p:cNvSpPr>
          <p:nvPr/>
        </p:nvSpPr>
        <p:spPr bwMode="auto">
          <a:xfrm>
            <a:off x="7294563" y="1296988"/>
            <a:ext cx="1535112" cy="641350"/>
          </a:xfrm>
          <a:prstGeom prst="rect">
            <a:avLst/>
          </a:prstGeom>
          <a:noFill/>
          <a:ln w="9525">
            <a:noFill/>
            <a:miter lim="800000"/>
            <a:headEnd/>
            <a:tailEnd/>
          </a:ln>
          <a:effectLst/>
        </p:spPr>
        <p:txBody>
          <a:bodyPr>
            <a:spAutoFit/>
          </a:bodyPr>
          <a:lstStyle/>
          <a:p>
            <a:pPr>
              <a:spcBef>
                <a:spcPct val="50000"/>
              </a:spcBef>
            </a:pPr>
            <a:r>
              <a:rPr lang="en-US" b="1"/>
              <a:t>Genotype Pos N=36</a:t>
            </a:r>
          </a:p>
        </p:txBody>
      </p:sp>
      <p:sp>
        <p:nvSpPr>
          <p:cNvPr id="50185" name="Rectangle 9"/>
          <p:cNvSpPr>
            <a:spLocks noChangeArrowheads="1"/>
          </p:cNvSpPr>
          <p:nvPr/>
        </p:nvSpPr>
        <p:spPr bwMode="auto">
          <a:xfrm>
            <a:off x="7251700" y="2057400"/>
            <a:ext cx="1614488" cy="641350"/>
          </a:xfrm>
          <a:prstGeom prst="rect">
            <a:avLst/>
          </a:prstGeom>
          <a:noFill/>
          <a:ln w="9525">
            <a:noFill/>
            <a:miter lim="800000"/>
            <a:headEnd/>
            <a:tailEnd/>
          </a:ln>
          <a:effectLst/>
        </p:spPr>
        <p:txBody>
          <a:bodyPr>
            <a:spAutoFit/>
          </a:bodyPr>
          <a:lstStyle/>
          <a:p>
            <a:r>
              <a:rPr lang="en-US" b="1"/>
              <a:t>Genotype Neg N=63</a:t>
            </a:r>
          </a:p>
        </p:txBody>
      </p:sp>
      <p:sp>
        <p:nvSpPr>
          <p:cNvPr id="50186" name="Rectangle 10"/>
          <p:cNvSpPr>
            <a:spLocks noChangeArrowheads="1"/>
          </p:cNvSpPr>
          <p:nvPr/>
        </p:nvSpPr>
        <p:spPr bwMode="auto">
          <a:xfrm>
            <a:off x="1897063" y="5410200"/>
            <a:ext cx="623887" cy="336550"/>
          </a:xfrm>
          <a:prstGeom prst="rect">
            <a:avLst/>
          </a:prstGeom>
          <a:noFill/>
          <a:ln w="9525">
            <a:noFill/>
            <a:miter lim="800000"/>
            <a:headEnd/>
            <a:tailEnd/>
          </a:ln>
          <a:effectLst/>
        </p:spPr>
        <p:txBody>
          <a:bodyPr wrap="none">
            <a:spAutoFit/>
          </a:bodyPr>
          <a:lstStyle/>
          <a:p>
            <a:pPr algn="l">
              <a:spcBef>
                <a:spcPct val="50000"/>
              </a:spcBef>
            </a:pPr>
            <a:r>
              <a:rPr lang="en-US" sz="1600" b="1">
                <a:solidFill>
                  <a:schemeClr val="tx2"/>
                </a:solidFill>
              </a:rPr>
              <a:t>35-40</a:t>
            </a:r>
          </a:p>
        </p:txBody>
      </p:sp>
      <p:sp>
        <p:nvSpPr>
          <p:cNvPr id="50187" name="Rectangle 11"/>
          <p:cNvSpPr>
            <a:spLocks noChangeArrowheads="1"/>
          </p:cNvSpPr>
          <p:nvPr/>
        </p:nvSpPr>
        <p:spPr bwMode="auto">
          <a:xfrm>
            <a:off x="2641600" y="5392738"/>
            <a:ext cx="625475" cy="336550"/>
          </a:xfrm>
          <a:prstGeom prst="rect">
            <a:avLst/>
          </a:prstGeom>
          <a:noFill/>
          <a:ln w="9525">
            <a:noFill/>
            <a:miter lim="800000"/>
            <a:headEnd/>
            <a:tailEnd/>
          </a:ln>
          <a:effectLst/>
        </p:spPr>
        <p:txBody>
          <a:bodyPr wrap="none">
            <a:spAutoFit/>
          </a:bodyPr>
          <a:lstStyle/>
          <a:p>
            <a:pPr algn="l"/>
            <a:r>
              <a:rPr lang="en-US" sz="1600" b="1"/>
              <a:t>41-45</a:t>
            </a:r>
          </a:p>
        </p:txBody>
      </p:sp>
      <p:sp>
        <p:nvSpPr>
          <p:cNvPr id="50188" name="Rectangle 12"/>
          <p:cNvSpPr>
            <a:spLocks noChangeArrowheads="1"/>
          </p:cNvSpPr>
          <p:nvPr/>
        </p:nvSpPr>
        <p:spPr bwMode="auto">
          <a:xfrm>
            <a:off x="3371850" y="5383213"/>
            <a:ext cx="623888" cy="336550"/>
          </a:xfrm>
          <a:prstGeom prst="rect">
            <a:avLst/>
          </a:prstGeom>
          <a:noFill/>
          <a:ln w="9525">
            <a:noFill/>
            <a:miter lim="800000"/>
            <a:headEnd/>
            <a:tailEnd/>
          </a:ln>
          <a:effectLst/>
        </p:spPr>
        <p:txBody>
          <a:bodyPr wrap="none">
            <a:spAutoFit/>
          </a:bodyPr>
          <a:lstStyle/>
          <a:p>
            <a:pPr algn="l">
              <a:spcBef>
                <a:spcPct val="50000"/>
              </a:spcBef>
            </a:pPr>
            <a:r>
              <a:rPr lang="en-US" sz="1600" b="1"/>
              <a:t>46-50</a:t>
            </a:r>
          </a:p>
        </p:txBody>
      </p:sp>
      <p:sp>
        <p:nvSpPr>
          <p:cNvPr id="50189" name="Rectangle 13"/>
          <p:cNvSpPr>
            <a:spLocks noChangeArrowheads="1"/>
          </p:cNvSpPr>
          <p:nvPr/>
        </p:nvSpPr>
        <p:spPr bwMode="auto">
          <a:xfrm>
            <a:off x="4116388" y="5383213"/>
            <a:ext cx="625475" cy="336550"/>
          </a:xfrm>
          <a:prstGeom prst="rect">
            <a:avLst/>
          </a:prstGeom>
          <a:noFill/>
          <a:ln w="9525">
            <a:noFill/>
            <a:miter lim="800000"/>
            <a:headEnd/>
            <a:tailEnd/>
          </a:ln>
          <a:effectLst/>
        </p:spPr>
        <p:txBody>
          <a:bodyPr wrap="none">
            <a:spAutoFit/>
          </a:bodyPr>
          <a:lstStyle/>
          <a:p>
            <a:pPr algn="l"/>
            <a:r>
              <a:rPr lang="en-US" sz="1600" b="1"/>
              <a:t>51-55</a:t>
            </a:r>
          </a:p>
        </p:txBody>
      </p:sp>
      <p:sp>
        <p:nvSpPr>
          <p:cNvPr id="50190" name="Rectangle 14"/>
          <p:cNvSpPr>
            <a:spLocks noChangeArrowheads="1"/>
          </p:cNvSpPr>
          <p:nvPr/>
        </p:nvSpPr>
        <p:spPr bwMode="auto">
          <a:xfrm>
            <a:off x="4929188" y="5383213"/>
            <a:ext cx="625475" cy="336550"/>
          </a:xfrm>
          <a:prstGeom prst="rect">
            <a:avLst/>
          </a:prstGeom>
          <a:noFill/>
          <a:ln w="9525">
            <a:noFill/>
            <a:miter lim="800000"/>
            <a:headEnd/>
            <a:tailEnd/>
          </a:ln>
          <a:effectLst/>
        </p:spPr>
        <p:txBody>
          <a:bodyPr wrap="none">
            <a:spAutoFit/>
          </a:bodyPr>
          <a:lstStyle/>
          <a:p>
            <a:pPr algn="l"/>
            <a:r>
              <a:rPr lang="en-US" sz="1600" b="1"/>
              <a:t>56-60</a:t>
            </a:r>
          </a:p>
        </p:txBody>
      </p:sp>
      <p:sp>
        <p:nvSpPr>
          <p:cNvPr id="50191" name="Rectangle 15"/>
          <p:cNvSpPr>
            <a:spLocks noChangeArrowheads="1"/>
          </p:cNvSpPr>
          <p:nvPr/>
        </p:nvSpPr>
        <p:spPr bwMode="auto">
          <a:xfrm>
            <a:off x="5799138" y="5392738"/>
            <a:ext cx="469900" cy="336550"/>
          </a:xfrm>
          <a:prstGeom prst="rect">
            <a:avLst/>
          </a:prstGeom>
          <a:noFill/>
          <a:ln w="9525">
            <a:noFill/>
            <a:miter lim="800000"/>
            <a:headEnd/>
            <a:tailEnd/>
          </a:ln>
          <a:effectLst/>
        </p:spPr>
        <p:txBody>
          <a:bodyPr wrap="none">
            <a:spAutoFit/>
          </a:bodyPr>
          <a:lstStyle/>
          <a:p>
            <a:pPr algn="l"/>
            <a:r>
              <a:rPr lang="en-US" sz="1600" b="1"/>
              <a:t>&gt;60</a:t>
            </a:r>
          </a:p>
        </p:txBody>
      </p:sp>
      <p:sp>
        <p:nvSpPr>
          <p:cNvPr id="50192" name="Text Box 16"/>
          <p:cNvSpPr txBox="1">
            <a:spLocks noChangeArrowheads="1"/>
          </p:cNvSpPr>
          <p:nvPr/>
        </p:nvSpPr>
        <p:spPr bwMode="auto">
          <a:xfrm>
            <a:off x="4064000" y="6019800"/>
            <a:ext cx="947738" cy="457200"/>
          </a:xfrm>
          <a:prstGeom prst="rect">
            <a:avLst/>
          </a:prstGeom>
          <a:noFill/>
          <a:ln w="9525">
            <a:noFill/>
            <a:miter lim="800000"/>
            <a:headEnd/>
            <a:tailEnd/>
          </a:ln>
          <a:effectLst/>
        </p:spPr>
        <p:txBody>
          <a:bodyPr>
            <a:spAutoFit/>
          </a:bodyPr>
          <a:lstStyle/>
          <a:p>
            <a:pPr algn="l">
              <a:spcBef>
                <a:spcPct val="50000"/>
              </a:spcBef>
            </a:pPr>
            <a:r>
              <a:rPr lang="en-US" sz="2400" b="1"/>
              <a:t>AGE</a:t>
            </a:r>
          </a:p>
        </p:txBody>
      </p:sp>
      <p:sp>
        <p:nvSpPr>
          <p:cNvPr id="50193" name="Text Box 17"/>
          <p:cNvSpPr txBox="1">
            <a:spLocks noChangeArrowheads="1"/>
          </p:cNvSpPr>
          <p:nvPr/>
        </p:nvSpPr>
        <p:spPr bwMode="auto">
          <a:xfrm>
            <a:off x="5892800" y="6172200"/>
            <a:ext cx="2844800" cy="457200"/>
          </a:xfrm>
          <a:prstGeom prst="rect">
            <a:avLst/>
          </a:prstGeom>
          <a:noFill/>
          <a:ln w="9525">
            <a:noFill/>
            <a:miter lim="800000"/>
            <a:headEnd/>
            <a:tailEnd/>
          </a:ln>
          <a:effectLst/>
        </p:spPr>
        <p:txBody>
          <a:bodyPr>
            <a:spAutoFit/>
          </a:bodyPr>
          <a:lstStyle/>
          <a:p>
            <a:pPr algn="l">
              <a:spcBef>
                <a:spcPct val="50000"/>
              </a:spcBef>
            </a:pPr>
            <a:r>
              <a:rPr lang="en-US" sz="2400" b="1" i="1">
                <a:solidFill>
                  <a:srgbClr val="FFFFF7"/>
                </a:solidFill>
              </a:rPr>
              <a:t>J Clin Perio, 1997</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nvGraphicFramePr>
        <p:xfrm>
          <a:off x="0" y="0"/>
          <a:ext cx="9144000" cy="6858000"/>
        </p:xfrm>
        <a:graphic>
          <a:graphicData uri="http://schemas.openxmlformats.org/presentationml/2006/ole">
            <p:oleObj spid="_x0000_s51202" name="Slide" r:id="rId3" imgW="5143680" imgH="3429000" progId="PowerPoint.Slide.8">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533400" y="1905000"/>
            <a:ext cx="8077200" cy="4419600"/>
          </a:xfrm>
        </p:spPr>
        <p:txBody>
          <a:bodyPr/>
          <a:lstStyle/>
          <a:p>
            <a:pPr marL="685800" indent="-685800">
              <a:lnSpc>
                <a:spcPct val="90000"/>
              </a:lnSpc>
              <a:buFontTx/>
              <a:buNone/>
            </a:pPr>
            <a:r>
              <a:rPr lang="en-US" sz="2800" b="0"/>
              <a:t>1.	</a:t>
            </a:r>
            <a:r>
              <a:rPr lang="en-US" sz="2800"/>
              <a:t>Bacterial plaque is essential.</a:t>
            </a:r>
          </a:p>
          <a:p>
            <a:pPr marL="685800" indent="-685800">
              <a:lnSpc>
                <a:spcPct val="90000"/>
              </a:lnSpc>
              <a:buFontTx/>
              <a:buNone/>
            </a:pPr>
            <a:r>
              <a:rPr lang="en-US" sz="2800"/>
              <a:t>2.	Clinical signs result of activated inflammatory and immune mechanisms.</a:t>
            </a:r>
          </a:p>
          <a:p>
            <a:pPr marL="685800" indent="-685800">
              <a:lnSpc>
                <a:spcPct val="90000"/>
              </a:lnSpc>
              <a:buFontTx/>
              <a:buNone/>
            </a:pPr>
            <a:r>
              <a:rPr lang="en-US" sz="2800"/>
              <a:t>3.	Quantity and quality of plaque does not explain severity of disease by themselves.</a:t>
            </a:r>
          </a:p>
          <a:p>
            <a:pPr marL="685800" indent="-685800">
              <a:lnSpc>
                <a:spcPct val="90000"/>
              </a:lnSpc>
              <a:buFontTx/>
              <a:buNone/>
            </a:pPr>
            <a:r>
              <a:rPr lang="en-US" sz="2800"/>
              <a:t>4.	Host factors influenced by genetic and environmental factors.</a:t>
            </a:r>
          </a:p>
          <a:p>
            <a:pPr marL="685800" indent="-685800">
              <a:lnSpc>
                <a:spcPct val="90000"/>
              </a:lnSpc>
              <a:buFontTx/>
              <a:buNone/>
            </a:pPr>
            <a:r>
              <a:rPr lang="en-US" sz="2800">
                <a:solidFill>
                  <a:srgbClr val="FF3300"/>
                </a:solidFill>
              </a:rPr>
              <a:t>5.	Because of different host responses, treatment may produce different results in different individuals.</a:t>
            </a:r>
          </a:p>
        </p:txBody>
      </p:sp>
      <p:sp>
        <p:nvSpPr>
          <p:cNvPr id="52227" name="Text Box 3"/>
          <p:cNvSpPr txBox="1">
            <a:spLocks noChangeArrowheads="1"/>
          </p:cNvSpPr>
          <p:nvPr/>
        </p:nvSpPr>
        <p:spPr bwMode="auto">
          <a:xfrm>
            <a:off x="271463" y="395288"/>
            <a:ext cx="8669337" cy="823912"/>
          </a:xfrm>
          <a:prstGeom prst="rect">
            <a:avLst/>
          </a:prstGeom>
          <a:noFill/>
          <a:ln w="9525">
            <a:noFill/>
            <a:miter lim="800000"/>
            <a:headEnd/>
            <a:tailEnd/>
          </a:ln>
          <a:effectLst/>
        </p:spPr>
        <p:txBody>
          <a:bodyPr>
            <a:spAutoFit/>
          </a:bodyPr>
          <a:lstStyle/>
          <a:p>
            <a:pPr eaLnBrk="1" hangingPunct="1">
              <a:spcBef>
                <a:spcPct val="50000"/>
              </a:spcBef>
            </a:pPr>
            <a:r>
              <a:rPr lang="en-US" sz="4800" b="1"/>
              <a:t>Principles of Pathogenesis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0"/>
          <a:ext cx="9144000" cy="6858000"/>
        </p:xfrm>
        <a:graphic>
          <a:graphicData uri="http://schemas.openxmlformats.org/presentationml/2006/ole">
            <p:oleObj spid="_x0000_s53250" name="Slide" r:id="rId3" imgW="5143680" imgH="3429000" progId="PowerPoint.Slide.8">
              <p:embed/>
            </p:oleObj>
          </a:graphicData>
        </a:graphic>
      </p:graphicFrame>
      <p:graphicFrame>
        <p:nvGraphicFramePr>
          <p:cNvPr id="53251" name="Object 3"/>
          <p:cNvGraphicFramePr>
            <a:graphicFrameLocks noChangeAspect="1"/>
          </p:cNvGraphicFramePr>
          <p:nvPr/>
        </p:nvGraphicFramePr>
        <p:xfrm>
          <a:off x="0" y="-152400"/>
          <a:ext cx="9144000" cy="6858000"/>
        </p:xfrm>
        <a:graphic>
          <a:graphicData uri="http://schemas.openxmlformats.org/presentationml/2006/ole">
            <p:oleObj spid="_x0000_s53251" name="Slide" r:id="rId4" imgW="4776126" imgH="3185216" progId="PowerPoint.Slide.8">
              <p:embed/>
            </p:oleObj>
          </a:graphicData>
        </a:graphic>
      </p:graphicFrame>
      <p:sp>
        <p:nvSpPr>
          <p:cNvPr id="53252" name="Text Box 4"/>
          <p:cNvSpPr txBox="1">
            <a:spLocks noChangeArrowheads="1"/>
          </p:cNvSpPr>
          <p:nvPr/>
        </p:nvSpPr>
        <p:spPr bwMode="auto">
          <a:xfrm>
            <a:off x="457200" y="228600"/>
            <a:ext cx="8077200" cy="1785104"/>
          </a:xfrm>
          <a:prstGeom prst="rect">
            <a:avLst/>
          </a:prstGeom>
          <a:noFill/>
          <a:ln w="9525">
            <a:noFill/>
            <a:miter lim="800000"/>
            <a:headEnd/>
            <a:tailEnd/>
          </a:ln>
          <a:effectLst/>
        </p:spPr>
        <p:txBody>
          <a:bodyPr wrap="square">
            <a:spAutoFit/>
          </a:bodyPr>
          <a:lstStyle/>
          <a:p>
            <a:pPr>
              <a:spcBef>
                <a:spcPct val="50000"/>
              </a:spcBef>
            </a:pPr>
            <a:r>
              <a:rPr lang="en-US" sz="4400" b="1" dirty="0"/>
              <a:t>Pathogenesis of </a:t>
            </a:r>
            <a:r>
              <a:rPr lang="en-US" sz="4400" b="1" dirty="0" err="1" smtClean="0"/>
              <a:t>Periodontitis</a:t>
            </a:r>
            <a:r>
              <a:rPr lang="en-US" sz="4400" b="1" dirty="0" smtClean="0"/>
              <a:t> </a:t>
            </a:r>
          </a:p>
          <a:p>
            <a:pPr>
              <a:spcBef>
                <a:spcPct val="50000"/>
              </a:spcBef>
            </a:pPr>
            <a:endParaRPr lang="en-US" sz="4400" b="1" dirty="0"/>
          </a:p>
        </p:txBody>
      </p:sp>
      <p:sp>
        <p:nvSpPr>
          <p:cNvPr id="5" name="TextBox 4"/>
          <p:cNvSpPr txBox="1"/>
          <p:nvPr/>
        </p:nvSpPr>
        <p:spPr>
          <a:xfrm>
            <a:off x="6858000" y="1219200"/>
            <a:ext cx="1828800" cy="381000"/>
          </a:xfrm>
          <a:prstGeom prst="rect">
            <a:avLst/>
          </a:prstGeom>
          <a:noFill/>
        </p:spPr>
        <p:txBody>
          <a:bodyPr wrap="square" rtlCol="0">
            <a:spAutoFit/>
          </a:bodyPr>
          <a:lstStyle/>
          <a:p>
            <a:endParaRPr lang="en-US"/>
          </a:p>
        </p:txBody>
      </p:sp>
      <p:sp>
        <p:nvSpPr>
          <p:cNvPr id="6" name="TextBox 5"/>
          <p:cNvSpPr txBox="1"/>
          <p:nvPr/>
        </p:nvSpPr>
        <p:spPr>
          <a:xfrm>
            <a:off x="5715000" y="1143000"/>
            <a:ext cx="2895600" cy="369332"/>
          </a:xfrm>
          <a:prstGeom prst="rect">
            <a:avLst/>
          </a:prstGeom>
          <a:noFill/>
        </p:spPr>
        <p:txBody>
          <a:bodyPr wrap="square" rtlCol="0">
            <a:spAutoFit/>
          </a:bodyPr>
          <a:lstStyle/>
          <a:p>
            <a:endParaRPr lang="en-US"/>
          </a:p>
        </p:txBody>
      </p:sp>
      <p:sp>
        <p:nvSpPr>
          <p:cNvPr id="7" name="TextBox 6"/>
          <p:cNvSpPr txBox="1"/>
          <p:nvPr/>
        </p:nvSpPr>
        <p:spPr>
          <a:xfrm>
            <a:off x="6096000" y="914400"/>
            <a:ext cx="2667000" cy="646331"/>
          </a:xfrm>
          <a:prstGeom prst="rect">
            <a:avLst/>
          </a:prstGeom>
          <a:noFill/>
        </p:spPr>
        <p:txBody>
          <a:bodyPr wrap="square" rtlCol="0">
            <a:spAutoFit/>
          </a:bodyPr>
          <a:lstStyle/>
          <a:p>
            <a:r>
              <a:rPr lang="en-US" i="1" dirty="0" smtClean="0"/>
              <a:t>Page &amp; </a:t>
            </a:r>
            <a:r>
              <a:rPr lang="en-US" i="1" dirty="0" err="1" smtClean="0"/>
              <a:t>Kornman</a:t>
            </a:r>
            <a:r>
              <a:rPr lang="en-US" i="1" dirty="0" smtClean="0"/>
              <a:t>, </a:t>
            </a:r>
            <a:r>
              <a:rPr lang="en-US" i="1" dirty="0" err="1" smtClean="0"/>
              <a:t>Periodontol</a:t>
            </a:r>
            <a:r>
              <a:rPr lang="en-US" i="1" dirty="0" smtClean="0"/>
              <a:t> 2000, 1997</a:t>
            </a:r>
            <a:endParaRPr lang="en-US"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85800" y="1447800"/>
            <a:ext cx="7772400" cy="1981200"/>
          </a:xfrm>
        </p:spPr>
        <p:txBody>
          <a:bodyPr/>
          <a:lstStyle/>
          <a:p>
            <a:r>
              <a:rPr lang="en-US" sz="4800" b="1" dirty="0" smtClean="0"/>
              <a:t>Oral Health – Systemic Health Connection</a:t>
            </a:r>
            <a:endParaRPr lang="en-US" sz="48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rrowheads="1"/>
          </p:cNvSpPr>
          <p:nvPr>
            <p:ph type="title"/>
          </p:nvPr>
        </p:nvSpPr>
        <p:spPr>
          <a:xfrm>
            <a:off x="271463" y="381000"/>
            <a:ext cx="8669337" cy="1371600"/>
          </a:xfrm>
        </p:spPr>
        <p:txBody>
          <a:bodyPr/>
          <a:lstStyle/>
          <a:p>
            <a:r>
              <a:rPr lang="en-US" sz="4400" dirty="0"/>
              <a:t>Effect of Systemic Conditions on Periodontal Health</a:t>
            </a:r>
          </a:p>
        </p:txBody>
      </p:sp>
      <p:sp>
        <p:nvSpPr>
          <p:cNvPr id="307203" name="Rectangle 3"/>
          <p:cNvSpPr>
            <a:spLocks noGrp="1" noChangeArrowheads="1"/>
          </p:cNvSpPr>
          <p:nvPr>
            <p:ph type="body" idx="1"/>
          </p:nvPr>
        </p:nvSpPr>
        <p:spPr>
          <a:xfrm>
            <a:off x="2166938" y="2209800"/>
            <a:ext cx="4691062" cy="4191000"/>
          </a:xfrm>
        </p:spPr>
        <p:txBody>
          <a:bodyPr/>
          <a:lstStyle/>
          <a:p>
            <a:r>
              <a:rPr lang="en-US" sz="2800"/>
              <a:t>Endocrine Conditions</a:t>
            </a:r>
          </a:p>
          <a:p>
            <a:r>
              <a:rPr lang="en-US" sz="2800"/>
              <a:t>Hematologic Disorders</a:t>
            </a:r>
          </a:p>
          <a:p>
            <a:r>
              <a:rPr lang="en-US" sz="2800"/>
              <a:t>Neutrophil Disorders</a:t>
            </a:r>
          </a:p>
          <a:p>
            <a:r>
              <a:rPr lang="en-US" sz="2800"/>
              <a:t>Smoking</a:t>
            </a:r>
          </a:p>
          <a:p>
            <a:r>
              <a:rPr lang="en-US" sz="2800"/>
              <a:t>Medication</a:t>
            </a:r>
          </a:p>
          <a:p>
            <a:r>
              <a:rPr lang="en-US" sz="2800"/>
              <a:t>Stress</a:t>
            </a:r>
          </a:p>
          <a:p>
            <a:r>
              <a:rPr lang="en-US" sz="2800"/>
              <a:t>Obesity</a:t>
            </a:r>
          </a:p>
          <a:p>
            <a:r>
              <a:rPr lang="en-US" sz="2800"/>
              <a:t>Nutrition</a:t>
            </a:r>
          </a:p>
          <a:p>
            <a:pPr>
              <a:buFont typeface="Wingdings" pitchFamily="2" charset="2"/>
              <a:buNone/>
            </a:pPr>
            <a:endParaRPr lang="en-US"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609600" y="1143000"/>
            <a:ext cx="7772400" cy="2286000"/>
          </a:xfrm>
        </p:spPr>
        <p:txBody>
          <a:bodyPr/>
          <a:lstStyle/>
          <a:p>
            <a:r>
              <a:rPr lang="en-US" sz="5400"/>
              <a:t>Pathogenesis of Periodontal Disease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ChangeArrowheads="1"/>
          </p:cNvSpPr>
          <p:nvPr/>
        </p:nvSpPr>
        <p:spPr bwMode="auto">
          <a:xfrm>
            <a:off x="203200" y="381000"/>
            <a:ext cx="8788400" cy="1447800"/>
          </a:xfrm>
          <a:prstGeom prst="rect">
            <a:avLst/>
          </a:prstGeom>
          <a:noFill/>
          <a:ln w="9525">
            <a:noFill/>
            <a:miter lim="800000"/>
            <a:headEnd/>
            <a:tailEnd/>
          </a:ln>
          <a:effectLst/>
        </p:spPr>
        <p:txBody>
          <a:bodyPr anchor="ctr"/>
          <a:lstStyle/>
          <a:p>
            <a:pPr eaLnBrk="1" hangingPunct="1"/>
            <a:r>
              <a:rPr lang="en-US" sz="4800" b="1">
                <a:effectLst>
                  <a:outerShdw blurRad="38100" dist="38100" dir="2700000" algn="tl">
                    <a:srgbClr val="000000"/>
                  </a:outerShdw>
                </a:effectLst>
              </a:rPr>
              <a:t>Diabetes and Periodontal Disease</a:t>
            </a:r>
          </a:p>
        </p:txBody>
      </p:sp>
      <p:sp>
        <p:nvSpPr>
          <p:cNvPr id="308227" name="Rectangle 3"/>
          <p:cNvSpPr>
            <a:spLocks noChangeArrowheads="1"/>
          </p:cNvSpPr>
          <p:nvPr/>
        </p:nvSpPr>
        <p:spPr bwMode="auto">
          <a:xfrm>
            <a:off x="533400" y="2527300"/>
            <a:ext cx="7916863" cy="2122488"/>
          </a:xfrm>
          <a:prstGeom prst="rect">
            <a:avLst/>
          </a:prstGeom>
          <a:noFill/>
          <a:ln w="9525">
            <a:noFill/>
            <a:miter lim="800000"/>
            <a:headEnd/>
            <a:tailEnd/>
          </a:ln>
          <a:effectLst/>
        </p:spPr>
        <p:txBody>
          <a:bodyPr>
            <a:spAutoFit/>
          </a:bodyPr>
          <a:lstStyle/>
          <a:p>
            <a:pPr marL="401638" indent="-401638" algn="l">
              <a:lnSpc>
                <a:spcPct val="90000"/>
              </a:lnSpc>
              <a:spcBef>
                <a:spcPct val="50000"/>
              </a:spcBef>
              <a:buFontTx/>
              <a:buChar char="•"/>
            </a:pPr>
            <a:r>
              <a:rPr lang="en-US" sz="3600" b="1">
                <a:solidFill>
                  <a:schemeClr val="hlink"/>
                </a:solidFill>
              </a:rPr>
              <a:t>2,273 Pima Indians</a:t>
            </a:r>
          </a:p>
          <a:p>
            <a:pPr marL="401638" indent="-401638" algn="l">
              <a:lnSpc>
                <a:spcPct val="90000"/>
              </a:lnSpc>
              <a:spcBef>
                <a:spcPct val="50000"/>
              </a:spcBef>
              <a:buFontTx/>
              <a:buChar char="•"/>
            </a:pPr>
            <a:r>
              <a:rPr lang="en-US" sz="3600" b="1">
                <a:solidFill>
                  <a:schemeClr val="hlink"/>
                </a:solidFill>
              </a:rPr>
              <a:t>60% prevalence with diabetes</a:t>
            </a:r>
          </a:p>
          <a:p>
            <a:pPr marL="401638" indent="-401638" algn="l">
              <a:lnSpc>
                <a:spcPct val="90000"/>
              </a:lnSpc>
              <a:spcBef>
                <a:spcPct val="50000"/>
              </a:spcBef>
              <a:buFontTx/>
              <a:buChar char="•"/>
            </a:pPr>
            <a:r>
              <a:rPr lang="en-US" sz="3600" b="1">
                <a:solidFill>
                  <a:schemeClr val="hlink"/>
                </a:solidFill>
              </a:rPr>
              <a:t>36% prevalence without diabetes</a:t>
            </a:r>
          </a:p>
        </p:txBody>
      </p:sp>
      <p:sp>
        <p:nvSpPr>
          <p:cNvPr id="308228" name="Text Box 4"/>
          <p:cNvSpPr txBox="1">
            <a:spLocks noChangeArrowheads="1"/>
          </p:cNvSpPr>
          <p:nvPr/>
        </p:nvSpPr>
        <p:spPr bwMode="auto">
          <a:xfrm>
            <a:off x="3505200" y="5943600"/>
            <a:ext cx="5164138" cy="457200"/>
          </a:xfrm>
          <a:prstGeom prst="rect">
            <a:avLst/>
          </a:prstGeom>
          <a:noFill/>
          <a:ln w="9525">
            <a:noFill/>
            <a:miter lim="800000"/>
            <a:headEnd/>
            <a:tailEnd/>
          </a:ln>
          <a:effectLst/>
        </p:spPr>
        <p:txBody>
          <a:bodyPr>
            <a:spAutoFit/>
          </a:bodyPr>
          <a:lstStyle/>
          <a:p>
            <a:pPr algn="l">
              <a:spcBef>
                <a:spcPct val="50000"/>
              </a:spcBef>
            </a:pPr>
            <a:r>
              <a:rPr lang="en-US" sz="2400" b="1" i="1"/>
              <a:t>Nelson et al, Diabetes Care, 1990</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rrowheads="1"/>
          </p:cNvSpPr>
          <p:nvPr>
            <p:ph type="title"/>
          </p:nvPr>
        </p:nvSpPr>
        <p:spPr>
          <a:xfrm>
            <a:off x="203200" y="304800"/>
            <a:ext cx="8669338" cy="1447800"/>
          </a:xfrm>
        </p:spPr>
        <p:txBody>
          <a:bodyPr/>
          <a:lstStyle/>
          <a:p>
            <a:r>
              <a:rPr lang="en-US"/>
              <a:t>Diabetes and Periodontal Disease</a:t>
            </a:r>
          </a:p>
        </p:txBody>
      </p:sp>
      <p:sp>
        <p:nvSpPr>
          <p:cNvPr id="310275" name="Rectangle 3"/>
          <p:cNvSpPr>
            <a:spLocks noGrp="1" noChangeArrowheads="1"/>
          </p:cNvSpPr>
          <p:nvPr>
            <p:ph type="body" idx="1"/>
          </p:nvPr>
        </p:nvSpPr>
        <p:spPr>
          <a:xfrm>
            <a:off x="685800" y="990600"/>
            <a:ext cx="7772400" cy="3733800"/>
          </a:xfrm>
        </p:spPr>
        <p:txBody>
          <a:bodyPr/>
          <a:lstStyle/>
          <a:p>
            <a:pPr>
              <a:buFont typeface="Wingdings" pitchFamily="2" charset="2"/>
              <a:buNone/>
            </a:pPr>
            <a:endParaRPr lang="en-US" sz="3600"/>
          </a:p>
          <a:p>
            <a:endParaRPr lang="en-US" sz="3600"/>
          </a:p>
          <a:p>
            <a:r>
              <a:rPr lang="en-US" sz="3600"/>
              <a:t>Poor glycemic control; OR 11.4 for progressive bone loss</a:t>
            </a:r>
          </a:p>
          <a:p>
            <a:r>
              <a:rPr lang="en-US" sz="3600"/>
              <a:t>Well controlled; OR 2.2</a:t>
            </a:r>
          </a:p>
        </p:txBody>
      </p:sp>
      <p:sp>
        <p:nvSpPr>
          <p:cNvPr id="310276" name="Text Box 4"/>
          <p:cNvSpPr txBox="1">
            <a:spLocks noChangeArrowheads="1"/>
          </p:cNvSpPr>
          <p:nvPr/>
        </p:nvSpPr>
        <p:spPr bwMode="auto">
          <a:xfrm>
            <a:off x="4132263" y="6172200"/>
            <a:ext cx="4470400" cy="457200"/>
          </a:xfrm>
          <a:prstGeom prst="rect">
            <a:avLst/>
          </a:prstGeom>
          <a:noFill/>
          <a:ln w="9525">
            <a:noFill/>
            <a:miter lim="800000"/>
            <a:headEnd/>
            <a:tailEnd/>
          </a:ln>
          <a:effectLst/>
        </p:spPr>
        <p:txBody>
          <a:bodyPr>
            <a:spAutoFit/>
          </a:bodyPr>
          <a:lstStyle/>
          <a:p>
            <a:pPr algn="l">
              <a:spcBef>
                <a:spcPct val="50000"/>
              </a:spcBef>
            </a:pPr>
            <a:r>
              <a:rPr lang="en-US" sz="2400" b="1" i="1"/>
              <a:t>Taylor et al, J. Perio., 1998</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rrowheads="1"/>
          </p:cNvSpPr>
          <p:nvPr>
            <p:ph type="title"/>
          </p:nvPr>
        </p:nvSpPr>
        <p:spPr>
          <a:xfrm>
            <a:off x="203200" y="381000"/>
            <a:ext cx="8737600" cy="838200"/>
          </a:xfrm>
        </p:spPr>
        <p:txBody>
          <a:bodyPr/>
          <a:lstStyle/>
          <a:p>
            <a:r>
              <a:rPr lang="en-US" sz="4000"/>
              <a:t>Diabetes and Periodontal Disease</a:t>
            </a:r>
          </a:p>
        </p:txBody>
      </p:sp>
      <p:sp>
        <p:nvSpPr>
          <p:cNvPr id="311299" name="Rectangle 3"/>
          <p:cNvSpPr>
            <a:spLocks noChangeArrowheads="1"/>
          </p:cNvSpPr>
          <p:nvPr/>
        </p:nvSpPr>
        <p:spPr bwMode="auto">
          <a:xfrm>
            <a:off x="2641600" y="1600200"/>
            <a:ext cx="3725863" cy="838200"/>
          </a:xfrm>
          <a:prstGeom prst="rect">
            <a:avLst/>
          </a:prstGeom>
          <a:solidFill>
            <a:schemeClr val="accent1"/>
          </a:solidFill>
          <a:ln w="9525">
            <a:solidFill>
              <a:srgbClr val="003300"/>
            </a:solidFill>
            <a:miter lim="800000"/>
            <a:headEnd/>
            <a:tailEnd/>
          </a:ln>
          <a:effectLst/>
        </p:spPr>
        <p:txBody>
          <a:bodyPr wrap="none" anchor="ctr"/>
          <a:lstStyle/>
          <a:p>
            <a:endParaRPr lang="en-US"/>
          </a:p>
        </p:txBody>
      </p:sp>
      <p:sp>
        <p:nvSpPr>
          <p:cNvPr id="311300" name="Text Box 4"/>
          <p:cNvSpPr txBox="1">
            <a:spLocks noChangeArrowheads="1"/>
          </p:cNvSpPr>
          <p:nvPr/>
        </p:nvSpPr>
        <p:spPr bwMode="auto">
          <a:xfrm>
            <a:off x="3048000" y="1766888"/>
            <a:ext cx="3048000" cy="457200"/>
          </a:xfrm>
          <a:prstGeom prst="rect">
            <a:avLst/>
          </a:prstGeom>
          <a:noFill/>
          <a:ln w="9525">
            <a:noFill/>
            <a:miter lim="800000"/>
            <a:headEnd/>
            <a:tailEnd/>
          </a:ln>
          <a:effectLst/>
        </p:spPr>
        <p:txBody>
          <a:bodyPr>
            <a:spAutoFit/>
          </a:bodyPr>
          <a:lstStyle/>
          <a:p>
            <a:pPr>
              <a:spcBef>
                <a:spcPct val="50000"/>
              </a:spcBef>
            </a:pPr>
            <a:r>
              <a:rPr lang="en-US" sz="2400" b="1">
                <a:solidFill>
                  <a:srgbClr val="003300"/>
                </a:solidFill>
              </a:rPr>
              <a:t>AGE - Protein</a:t>
            </a:r>
          </a:p>
        </p:txBody>
      </p:sp>
      <p:sp>
        <p:nvSpPr>
          <p:cNvPr id="311301" name="Rectangle 5"/>
          <p:cNvSpPr>
            <a:spLocks noChangeArrowheads="1"/>
          </p:cNvSpPr>
          <p:nvPr/>
        </p:nvSpPr>
        <p:spPr bwMode="auto">
          <a:xfrm>
            <a:off x="2370138" y="2971800"/>
            <a:ext cx="4335462" cy="838200"/>
          </a:xfrm>
          <a:prstGeom prst="rect">
            <a:avLst/>
          </a:prstGeom>
          <a:solidFill>
            <a:schemeClr val="accent1"/>
          </a:solidFill>
          <a:ln w="9525">
            <a:solidFill>
              <a:srgbClr val="003300"/>
            </a:solidFill>
            <a:miter lim="800000"/>
            <a:headEnd/>
            <a:tailEnd/>
          </a:ln>
          <a:effectLst/>
        </p:spPr>
        <p:txBody>
          <a:bodyPr wrap="none" anchor="ctr"/>
          <a:lstStyle/>
          <a:p>
            <a:endParaRPr lang="en-US"/>
          </a:p>
        </p:txBody>
      </p:sp>
      <p:sp>
        <p:nvSpPr>
          <p:cNvPr id="311302" name="Rectangle 6"/>
          <p:cNvSpPr>
            <a:spLocks noChangeArrowheads="1"/>
          </p:cNvSpPr>
          <p:nvPr/>
        </p:nvSpPr>
        <p:spPr bwMode="auto">
          <a:xfrm>
            <a:off x="2166938" y="4419600"/>
            <a:ext cx="4797425" cy="838200"/>
          </a:xfrm>
          <a:prstGeom prst="rect">
            <a:avLst/>
          </a:prstGeom>
          <a:solidFill>
            <a:schemeClr val="accent1"/>
          </a:solidFill>
          <a:ln w="9525">
            <a:solidFill>
              <a:srgbClr val="003300"/>
            </a:solidFill>
            <a:miter lim="800000"/>
            <a:headEnd/>
            <a:tailEnd/>
          </a:ln>
          <a:effectLst/>
        </p:spPr>
        <p:txBody>
          <a:bodyPr wrap="none" anchor="ctr"/>
          <a:lstStyle/>
          <a:p>
            <a:endParaRPr lang="en-US"/>
          </a:p>
        </p:txBody>
      </p:sp>
      <p:sp>
        <p:nvSpPr>
          <p:cNvPr id="311303" name="Rectangle 7"/>
          <p:cNvSpPr>
            <a:spLocks noChangeArrowheads="1"/>
          </p:cNvSpPr>
          <p:nvPr/>
        </p:nvSpPr>
        <p:spPr bwMode="auto">
          <a:xfrm>
            <a:off x="2382838" y="5791200"/>
            <a:ext cx="4457700" cy="838200"/>
          </a:xfrm>
          <a:prstGeom prst="rect">
            <a:avLst/>
          </a:prstGeom>
          <a:solidFill>
            <a:schemeClr val="accent1"/>
          </a:solidFill>
          <a:ln w="9525">
            <a:solidFill>
              <a:srgbClr val="003300"/>
            </a:solidFill>
            <a:miter lim="800000"/>
            <a:headEnd/>
            <a:tailEnd/>
          </a:ln>
          <a:effectLst/>
        </p:spPr>
        <p:txBody>
          <a:bodyPr wrap="none" anchor="ctr"/>
          <a:lstStyle/>
          <a:p>
            <a:endParaRPr lang="en-US"/>
          </a:p>
        </p:txBody>
      </p:sp>
      <p:sp>
        <p:nvSpPr>
          <p:cNvPr id="311304" name="Text Box 8"/>
          <p:cNvSpPr txBox="1">
            <a:spLocks noChangeArrowheads="1"/>
          </p:cNvSpPr>
          <p:nvPr/>
        </p:nvSpPr>
        <p:spPr bwMode="auto">
          <a:xfrm>
            <a:off x="3290888" y="2981325"/>
            <a:ext cx="2438400" cy="822325"/>
          </a:xfrm>
          <a:prstGeom prst="rect">
            <a:avLst/>
          </a:prstGeom>
          <a:noFill/>
          <a:ln w="9525">
            <a:noFill/>
            <a:miter lim="800000"/>
            <a:headEnd/>
            <a:tailEnd/>
          </a:ln>
          <a:effectLst/>
        </p:spPr>
        <p:txBody>
          <a:bodyPr>
            <a:spAutoFit/>
          </a:bodyPr>
          <a:lstStyle/>
          <a:p>
            <a:pPr>
              <a:spcBef>
                <a:spcPct val="50000"/>
              </a:spcBef>
            </a:pPr>
            <a:r>
              <a:rPr lang="en-US" sz="2400" b="1">
                <a:solidFill>
                  <a:srgbClr val="003300"/>
                </a:solidFill>
              </a:rPr>
              <a:t>Macrophage AGE - receptor</a:t>
            </a:r>
          </a:p>
        </p:txBody>
      </p:sp>
      <p:sp>
        <p:nvSpPr>
          <p:cNvPr id="311305" name="Text Box 9"/>
          <p:cNvSpPr txBox="1">
            <a:spLocks noChangeArrowheads="1"/>
          </p:cNvSpPr>
          <p:nvPr/>
        </p:nvSpPr>
        <p:spPr bwMode="auto">
          <a:xfrm>
            <a:off x="3048000" y="4527550"/>
            <a:ext cx="3182938" cy="701675"/>
          </a:xfrm>
          <a:prstGeom prst="rect">
            <a:avLst/>
          </a:prstGeom>
          <a:noFill/>
          <a:ln w="9525">
            <a:noFill/>
            <a:miter lim="800000"/>
            <a:headEnd/>
            <a:tailEnd/>
          </a:ln>
          <a:effectLst/>
        </p:spPr>
        <p:txBody>
          <a:bodyPr>
            <a:spAutoFit/>
          </a:bodyPr>
          <a:lstStyle/>
          <a:p>
            <a:pPr>
              <a:spcBef>
                <a:spcPct val="50000"/>
              </a:spcBef>
            </a:pPr>
            <a:r>
              <a:rPr lang="en-US" sz="2000" b="1">
                <a:solidFill>
                  <a:srgbClr val="003300"/>
                </a:solidFill>
              </a:rPr>
              <a:t>Synthesis + Secretion TNF - </a:t>
            </a:r>
            <a:r>
              <a:rPr lang="en-US" sz="2000" b="1">
                <a:solidFill>
                  <a:srgbClr val="003300"/>
                </a:solidFill>
                <a:sym typeface="Symbol" pitchFamily="18" charset="2"/>
              </a:rPr>
              <a:t> + IL –1</a:t>
            </a:r>
            <a:r>
              <a:rPr lang="en-US" sz="2000" b="1">
                <a:solidFill>
                  <a:srgbClr val="003300"/>
                </a:solidFill>
                <a:cs typeface="Times New Roman" pitchFamily="18" charset="0"/>
                <a:sym typeface="Symbol" pitchFamily="18" charset="2"/>
              </a:rPr>
              <a:t>ß</a:t>
            </a:r>
            <a:endParaRPr lang="en-US" sz="2000" b="1">
              <a:solidFill>
                <a:srgbClr val="003300"/>
              </a:solidFill>
            </a:endParaRPr>
          </a:p>
        </p:txBody>
      </p:sp>
      <p:sp>
        <p:nvSpPr>
          <p:cNvPr id="311306" name="Text Box 10"/>
          <p:cNvSpPr txBox="1">
            <a:spLocks noChangeArrowheads="1"/>
          </p:cNvSpPr>
          <p:nvPr/>
        </p:nvSpPr>
        <p:spPr bwMode="auto">
          <a:xfrm>
            <a:off x="2776538" y="5943600"/>
            <a:ext cx="3860800" cy="457200"/>
          </a:xfrm>
          <a:prstGeom prst="rect">
            <a:avLst/>
          </a:prstGeom>
          <a:noFill/>
          <a:ln w="9525">
            <a:noFill/>
            <a:miter lim="800000"/>
            <a:headEnd/>
            <a:tailEnd/>
          </a:ln>
          <a:effectLst/>
        </p:spPr>
        <p:txBody>
          <a:bodyPr>
            <a:spAutoFit/>
          </a:bodyPr>
          <a:lstStyle/>
          <a:p>
            <a:pPr>
              <a:spcBef>
                <a:spcPct val="50000"/>
              </a:spcBef>
            </a:pPr>
            <a:r>
              <a:rPr lang="en-US" sz="2400" b="1">
                <a:solidFill>
                  <a:srgbClr val="003300"/>
                </a:solidFill>
              </a:rPr>
              <a:t>Degradative cascade</a:t>
            </a:r>
          </a:p>
        </p:txBody>
      </p:sp>
      <p:sp>
        <p:nvSpPr>
          <p:cNvPr id="311307" name="Line 11"/>
          <p:cNvSpPr>
            <a:spLocks noChangeShapeType="1"/>
          </p:cNvSpPr>
          <p:nvPr/>
        </p:nvSpPr>
        <p:spPr bwMode="auto">
          <a:xfrm>
            <a:off x="4470400" y="2438400"/>
            <a:ext cx="0" cy="533400"/>
          </a:xfrm>
          <a:prstGeom prst="line">
            <a:avLst/>
          </a:prstGeom>
          <a:noFill/>
          <a:ln w="38100">
            <a:solidFill>
              <a:srgbClr val="FF3300"/>
            </a:solidFill>
            <a:round/>
            <a:headEnd/>
            <a:tailEnd type="triangle" w="med" len="med"/>
          </a:ln>
          <a:effectLst/>
        </p:spPr>
        <p:txBody>
          <a:bodyPr/>
          <a:lstStyle/>
          <a:p>
            <a:endParaRPr lang="en-US"/>
          </a:p>
        </p:txBody>
      </p:sp>
      <p:sp>
        <p:nvSpPr>
          <p:cNvPr id="311308" name="Line 12"/>
          <p:cNvSpPr>
            <a:spLocks noChangeShapeType="1"/>
          </p:cNvSpPr>
          <p:nvPr/>
        </p:nvSpPr>
        <p:spPr bwMode="auto">
          <a:xfrm>
            <a:off x="4470400" y="3810000"/>
            <a:ext cx="0" cy="609600"/>
          </a:xfrm>
          <a:prstGeom prst="line">
            <a:avLst/>
          </a:prstGeom>
          <a:noFill/>
          <a:ln w="38100">
            <a:solidFill>
              <a:srgbClr val="FF3300"/>
            </a:solidFill>
            <a:round/>
            <a:headEnd/>
            <a:tailEnd type="triangle" w="med" len="med"/>
          </a:ln>
          <a:effectLst/>
        </p:spPr>
        <p:txBody>
          <a:bodyPr/>
          <a:lstStyle/>
          <a:p>
            <a:endParaRPr lang="en-US"/>
          </a:p>
        </p:txBody>
      </p:sp>
      <p:sp>
        <p:nvSpPr>
          <p:cNvPr id="311309" name="Line 13"/>
          <p:cNvSpPr>
            <a:spLocks noChangeShapeType="1"/>
          </p:cNvSpPr>
          <p:nvPr/>
        </p:nvSpPr>
        <p:spPr bwMode="auto">
          <a:xfrm>
            <a:off x="4470400" y="5257800"/>
            <a:ext cx="0" cy="533400"/>
          </a:xfrm>
          <a:prstGeom prst="line">
            <a:avLst/>
          </a:prstGeom>
          <a:noFill/>
          <a:ln w="38100">
            <a:solidFill>
              <a:srgbClr val="FF33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rrowheads="1"/>
          </p:cNvSpPr>
          <p:nvPr>
            <p:ph type="title"/>
          </p:nvPr>
        </p:nvSpPr>
        <p:spPr>
          <a:xfrm>
            <a:off x="838200" y="228600"/>
            <a:ext cx="7543800" cy="1828800"/>
          </a:xfrm>
        </p:spPr>
        <p:txBody>
          <a:bodyPr/>
          <a:lstStyle/>
          <a:p>
            <a:r>
              <a:rPr lang="en-US" sz="5400"/>
              <a:t>Stress and Periodontal Disease</a:t>
            </a:r>
          </a:p>
        </p:txBody>
      </p:sp>
      <p:sp>
        <p:nvSpPr>
          <p:cNvPr id="356355" name="Rectangle 3"/>
          <p:cNvSpPr>
            <a:spLocks noGrp="1" noChangeArrowheads="1"/>
          </p:cNvSpPr>
          <p:nvPr>
            <p:ph type="body" idx="1"/>
          </p:nvPr>
        </p:nvSpPr>
        <p:spPr>
          <a:xfrm>
            <a:off x="838200" y="2667000"/>
            <a:ext cx="7620000" cy="3459163"/>
          </a:xfrm>
        </p:spPr>
        <p:txBody>
          <a:bodyPr/>
          <a:lstStyle/>
          <a:p>
            <a:r>
              <a:rPr lang="en-US"/>
              <a:t>42,523 male health professionals</a:t>
            </a:r>
          </a:p>
          <a:p>
            <a:r>
              <a:rPr lang="en-US"/>
              <a:t>40-75 years old at baseline </a:t>
            </a:r>
          </a:p>
          <a:p>
            <a:r>
              <a:rPr lang="en-US"/>
              <a:t>Daily anger</a:t>
            </a:r>
          </a:p>
          <a:p>
            <a:r>
              <a:rPr lang="en-US"/>
              <a:t>43% higher risk for developing periodontitis</a:t>
            </a:r>
          </a:p>
        </p:txBody>
      </p:sp>
      <p:sp>
        <p:nvSpPr>
          <p:cNvPr id="356356" name="Text Box 4"/>
          <p:cNvSpPr txBox="1">
            <a:spLocks noChangeArrowheads="1"/>
          </p:cNvSpPr>
          <p:nvPr/>
        </p:nvSpPr>
        <p:spPr bwMode="auto">
          <a:xfrm>
            <a:off x="4876800" y="5927725"/>
            <a:ext cx="3886200" cy="396875"/>
          </a:xfrm>
          <a:prstGeom prst="rect">
            <a:avLst/>
          </a:prstGeom>
          <a:noFill/>
          <a:ln w="9525">
            <a:noFill/>
            <a:miter lim="800000"/>
            <a:headEnd/>
            <a:tailEnd/>
          </a:ln>
          <a:effectLst/>
        </p:spPr>
        <p:txBody>
          <a:bodyPr>
            <a:spAutoFit/>
          </a:bodyPr>
          <a:lstStyle/>
          <a:p>
            <a:pPr algn="l">
              <a:spcBef>
                <a:spcPct val="50000"/>
              </a:spcBef>
            </a:pPr>
            <a:r>
              <a:rPr lang="en-US" sz="2000" b="1" i="1"/>
              <a:t>Merchant et al, JADA, 2003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Rot="1" noChangeArrowheads="1"/>
          </p:cNvSpPr>
          <p:nvPr>
            <p:ph type="title"/>
          </p:nvPr>
        </p:nvSpPr>
        <p:spPr/>
        <p:txBody>
          <a:bodyPr/>
          <a:lstStyle/>
          <a:p>
            <a:r>
              <a:rPr lang="en-US"/>
              <a:t>Stress and Periodontal Disease</a:t>
            </a:r>
          </a:p>
        </p:txBody>
      </p:sp>
      <p:sp>
        <p:nvSpPr>
          <p:cNvPr id="1083395" name="Rectangle 3"/>
          <p:cNvSpPr>
            <a:spLocks noGrp="1" noChangeArrowheads="1"/>
          </p:cNvSpPr>
          <p:nvPr>
            <p:ph type="body" idx="1"/>
          </p:nvPr>
        </p:nvSpPr>
        <p:spPr>
          <a:xfrm>
            <a:off x="990600" y="1905000"/>
            <a:ext cx="7467600" cy="4068763"/>
          </a:xfrm>
        </p:spPr>
        <p:txBody>
          <a:bodyPr/>
          <a:lstStyle/>
          <a:p>
            <a:r>
              <a:rPr lang="en-US"/>
              <a:t>Systematic review</a:t>
            </a:r>
          </a:p>
          <a:p>
            <a:r>
              <a:rPr lang="en-US"/>
              <a:t>14 of 58 articles analyzed</a:t>
            </a:r>
          </a:p>
          <a:p>
            <a:r>
              <a:rPr lang="en-US"/>
              <a:t>No meta-analysis</a:t>
            </a:r>
          </a:p>
          <a:p>
            <a:r>
              <a:rPr lang="en-US"/>
              <a:t>57% found a positive relation </a:t>
            </a:r>
          </a:p>
          <a:p>
            <a:r>
              <a:rPr lang="en-US"/>
              <a:t>29% found a positive and negative relation </a:t>
            </a:r>
          </a:p>
          <a:p>
            <a:r>
              <a:rPr lang="en-US"/>
              <a:t>14% found a negative relation</a:t>
            </a:r>
          </a:p>
          <a:p>
            <a:endParaRPr lang="en-US"/>
          </a:p>
        </p:txBody>
      </p:sp>
      <p:sp>
        <p:nvSpPr>
          <p:cNvPr id="1083396" name="Text Box 4"/>
          <p:cNvSpPr txBox="1">
            <a:spLocks noChangeArrowheads="1"/>
          </p:cNvSpPr>
          <p:nvPr/>
        </p:nvSpPr>
        <p:spPr bwMode="auto">
          <a:xfrm>
            <a:off x="5029200" y="6019800"/>
            <a:ext cx="3276600" cy="366713"/>
          </a:xfrm>
          <a:prstGeom prst="rect">
            <a:avLst/>
          </a:prstGeom>
          <a:noFill/>
          <a:ln w="9525">
            <a:noFill/>
            <a:miter lim="800000"/>
            <a:headEnd/>
            <a:tailEnd/>
          </a:ln>
          <a:effectLst/>
        </p:spPr>
        <p:txBody>
          <a:bodyPr>
            <a:spAutoFit/>
          </a:bodyPr>
          <a:lstStyle/>
          <a:p>
            <a:pPr>
              <a:spcBef>
                <a:spcPct val="50000"/>
              </a:spcBef>
            </a:pPr>
            <a:r>
              <a:rPr lang="en-US" b="1" i="1"/>
              <a:t>Peruzzo et al, J. Perio, 2007</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a:xfrm>
            <a:off x="203200" y="304800"/>
            <a:ext cx="8712200" cy="1295400"/>
          </a:xfrm>
        </p:spPr>
        <p:txBody>
          <a:bodyPr/>
          <a:lstStyle/>
          <a:p>
            <a:r>
              <a:rPr lang="en-US" sz="5400"/>
              <a:t>Possible Biologic Mechanisms </a:t>
            </a:r>
          </a:p>
        </p:txBody>
      </p:sp>
      <p:sp>
        <p:nvSpPr>
          <p:cNvPr id="316420" name="Rectangle 4"/>
          <p:cNvSpPr>
            <a:spLocks noChangeArrowheads="1"/>
          </p:cNvSpPr>
          <p:nvPr/>
        </p:nvSpPr>
        <p:spPr bwMode="auto">
          <a:xfrm>
            <a:off x="1143000" y="4479925"/>
            <a:ext cx="6629400" cy="1311275"/>
          </a:xfrm>
          <a:prstGeom prst="rect">
            <a:avLst/>
          </a:prstGeom>
          <a:noFill/>
          <a:ln w="9525">
            <a:noFill/>
            <a:miter lim="800000"/>
            <a:headEnd/>
            <a:tailEnd/>
          </a:ln>
          <a:effectLst/>
        </p:spPr>
        <p:txBody>
          <a:bodyPr>
            <a:spAutoFit/>
          </a:bodyPr>
          <a:lstStyle/>
          <a:p>
            <a:pPr marL="455613" indent="-455613" algn="l">
              <a:spcBef>
                <a:spcPct val="50000"/>
              </a:spcBef>
              <a:buFontTx/>
              <a:buChar char="•"/>
            </a:pPr>
            <a:r>
              <a:rPr lang="en-US" sz="3200" b="1">
                <a:solidFill>
                  <a:srgbClr val="FFFFFF"/>
                </a:solidFill>
              </a:rPr>
              <a:t>Neutrophil impairment</a:t>
            </a:r>
          </a:p>
          <a:p>
            <a:pPr marL="455613" indent="-455613" algn="l">
              <a:spcBef>
                <a:spcPct val="50000"/>
              </a:spcBef>
              <a:buFontTx/>
              <a:buChar char="•"/>
            </a:pPr>
            <a:r>
              <a:rPr lang="en-US" sz="3200" b="1">
                <a:solidFill>
                  <a:srgbClr val="FFFFFF"/>
                </a:solidFill>
              </a:rPr>
              <a:t>Monocyte upregulation</a:t>
            </a:r>
          </a:p>
        </p:txBody>
      </p:sp>
      <p:sp>
        <p:nvSpPr>
          <p:cNvPr id="316421" name="Text Box 5"/>
          <p:cNvSpPr txBox="1">
            <a:spLocks noChangeArrowheads="1"/>
          </p:cNvSpPr>
          <p:nvPr/>
        </p:nvSpPr>
        <p:spPr bwMode="auto">
          <a:xfrm>
            <a:off x="457200" y="2344738"/>
            <a:ext cx="8458200" cy="1465262"/>
          </a:xfrm>
          <a:prstGeom prst="rect">
            <a:avLst/>
          </a:prstGeom>
          <a:noFill/>
          <a:ln w="9525">
            <a:noFill/>
            <a:miter lim="800000"/>
            <a:headEnd/>
            <a:tailEnd/>
          </a:ln>
          <a:effectLst/>
        </p:spPr>
        <p:txBody>
          <a:bodyPr>
            <a:spAutoFit/>
          </a:bodyPr>
          <a:lstStyle/>
          <a:p>
            <a:pPr marL="568325" indent="-568325" algn="l">
              <a:spcBef>
                <a:spcPct val="50000"/>
              </a:spcBef>
              <a:buFontTx/>
              <a:buAutoNum type="arabicPeriod"/>
            </a:pPr>
            <a:r>
              <a:rPr lang="en-US" sz="3600" b="1">
                <a:solidFill>
                  <a:schemeClr val="hlink"/>
                </a:solidFill>
              </a:rPr>
              <a:t>Poorer Oral Hygiene</a:t>
            </a:r>
          </a:p>
          <a:p>
            <a:pPr marL="568325" indent="-568325" algn="l">
              <a:spcBef>
                <a:spcPct val="50000"/>
              </a:spcBef>
              <a:buFontTx/>
              <a:buAutoNum type="arabicPeriod"/>
            </a:pPr>
            <a:r>
              <a:rPr lang="en-US" sz="3600" b="1">
                <a:solidFill>
                  <a:schemeClr val="hlink"/>
                </a:solidFill>
              </a:rPr>
              <a:t>Stress may alter immune response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body" idx="1"/>
          </p:nvPr>
        </p:nvSpPr>
        <p:spPr>
          <a:xfrm>
            <a:off x="685800" y="1676400"/>
            <a:ext cx="7772400" cy="4953000"/>
          </a:xfrm>
        </p:spPr>
        <p:txBody>
          <a:bodyPr/>
          <a:lstStyle/>
          <a:p>
            <a:r>
              <a:rPr lang="en-US"/>
              <a:t>Important periodontal risk factor</a:t>
            </a:r>
          </a:p>
          <a:p>
            <a:r>
              <a:rPr lang="en-US"/>
              <a:t>Increased incidence and severity of periodontitis </a:t>
            </a:r>
          </a:p>
          <a:p>
            <a:r>
              <a:rPr lang="en-US"/>
              <a:t>Poorer response to therapy </a:t>
            </a:r>
          </a:p>
          <a:p>
            <a:r>
              <a:rPr lang="en-US"/>
              <a:t>Associated with NUG</a:t>
            </a:r>
          </a:p>
          <a:p>
            <a:r>
              <a:rPr lang="en-US"/>
              <a:t>Nicotine can impair neutrophil function</a:t>
            </a:r>
          </a:p>
          <a:p>
            <a:r>
              <a:rPr lang="en-US"/>
              <a:t>Decreased BOP</a:t>
            </a:r>
          </a:p>
        </p:txBody>
      </p:sp>
      <p:sp>
        <p:nvSpPr>
          <p:cNvPr id="317443" name="Text Box 3"/>
          <p:cNvSpPr txBox="1">
            <a:spLocks noChangeArrowheads="1"/>
          </p:cNvSpPr>
          <p:nvPr/>
        </p:nvSpPr>
        <p:spPr bwMode="auto">
          <a:xfrm>
            <a:off x="1828800" y="304800"/>
            <a:ext cx="5283200" cy="914400"/>
          </a:xfrm>
          <a:prstGeom prst="rect">
            <a:avLst/>
          </a:prstGeom>
          <a:noFill/>
          <a:ln w="9525">
            <a:noFill/>
            <a:miter lim="800000"/>
            <a:headEnd/>
            <a:tailEnd/>
          </a:ln>
          <a:effectLst/>
        </p:spPr>
        <p:txBody>
          <a:bodyPr>
            <a:spAutoFit/>
          </a:bodyPr>
          <a:lstStyle/>
          <a:p>
            <a:pPr>
              <a:spcBef>
                <a:spcPct val="50000"/>
              </a:spcBef>
            </a:pPr>
            <a:r>
              <a:rPr lang="en-US" sz="5400" b="1"/>
              <a:t>Smoking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rrowheads="1"/>
          </p:cNvSpPr>
          <p:nvPr>
            <p:ph type="title"/>
          </p:nvPr>
        </p:nvSpPr>
        <p:spPr>
          <a:xfrm>
            <a:off x="203200" y="0"/>
            <a:ext cx="8737600" cy="1600200"/>
          </a:xfrm>
        </p:spPr>
        <p:txBody>
          <a:bodyPr/>
          <a:lstStyle/>
          <a:p>
            <a:r>
              <a:rPr lang="en-US" sz="3600"/>
              <a:t>Relative Risk for Periodontitis Associated with Cigarette Smoking</a:t>
            </a:r>
          </a:p>
        </p:txBody>
      </p:sp>
      <p:sp>
        <p:nvSpPr>
          <p:cNvPr id="318467" name="Text Box 3"/>
          <p:cNvSpPr txBox="1">
            <a:spLocks noChangeArrowheads="1"/>
          </p:cNvSpPr>
          <p:nvPr/>
        </p:nvSpPr>
        <p:spPr bwMode="auto">
          <a:xfrm>
            <a:off x="744538" y="1752600"/>
            <a:ext cx="7924800" cy="4367213"/>
          </a:xfrm>
          <a:prstGeom prst="rect">
            <a:avLst/>
          </a:prstGeom>
          <a:noFill/>
          <a:ln w="9525">
            <a:noFill/>
            <a:miter lim="800000"/>
            <a:headEnd/>
            <a:tailEnd/>
          </a:ln>
          <a:effectLst/>
        </p:spPr>
        <p:txBody>
          <a:bodyPr>
            <a:spAutoFit/>
          </a:bodyPr>
          <a:lstStyle/>
          <a:p>
            <a:pPr algn="l">
              <a:spcBef>
                <a:spcPct val="50000"/>
              </a:spcBef>
            </a:pPr>
            <a:r>
              <a:rPr lang="en-US" sz="2800" b="1" u="sng">
                <a:solidFill>
                  <a:srgbClr val="00FFFF"/>
                </a:solidFill>
              </a:rPr>
              <a:t>Current Smoker</a:t>
            </a:r>
            <a:r>
              <a:rPr lang="en-US" sz="2800" b="1">
                <a:solidFill>
                  <a:srgbClr val="00FFFF"/>
                </a:solidFill>
              </a:rPr>
              <a:t>	</a:t>
            </a:r>
            <a:r>
              <a:rPr lang="en-US" sz="2800" b="1">
                <a:solidFill>
                  <a:srgbClr val="FFFFFF"/>
                </a:solidFill>
              </a:rPr>
              <a:t>			</a:t>
            </a:r>
            <a:r>
              <a:rPr lang="en-US" sz="2800" b="1" u="sng">
                <a:solidFill>
                  <a:srgbClr val="00FFFF"/>
                </a:solidFill>
              </a:rPr>
              <a:t>Odds Ratio</a:t>
            </a:r>
          </a:p>
          <a:p>
            <a:pPr algn="l">
              <a:spcBef>
                <a:spcPct val="50000"/>
              </a:spcBef>
            </a:pPr>
            <a:r>
              <a:rPr lang="en-US" sz="2800" b="1">
                <a:solidFill>
                  <a:srgbClr val="FFFFFF"/>
                </a:solidFill>
              </a:rPr>
              <a:t>&lt; 9 / day					2.8</a:t>
            </a:r>
          </a:p>
          <a:p>
            <a:pPr algn="l">
              <a:spcBef>
                <a:spcPct val="50000"/>
              </a:spcBef>
            </a:pPr>
            <a:r>
              <a:rPr lang="en-US" sz="2800" b="1">
                <a:solidFill>
                  <a:srgbClr val="FFFFFF"/>
                </a:solidFill>
              </a:rPr>
              <a:t>10 – 19 / day				3.0</a:t>
            </a:r>
          </a:p>
          <a:p>
            <a:pPr algn="l">
              <a:spcBef>
                <a:spcPct val="50000"/>
              </a:spcBef>
            </a:pPr>
            <a:r>
              <a:rPr lang="en-US" sz="2800" b="1">
                <a:solidFill>
                  <a:srgbClr val="FFFFFF"/>
                </a:solidFill>
              </a:rPr>
              <a:t>20 / day					4.7</a:t>
            </a:r>
          </a:p>
          <a:p>
            <a:pPr algn="l">
              <a:spcBef>
                <a:spcPct val="50000"/>
              </a:spcBef>
            </a:pPr>
            <a:r>
              <a:rPr lang="en-US" sz="2800" b="1">
                <a:solidFill>
                  <a:srgbClr val="FFFFFF"/>
                </a:solidFill>
              </a:rPr>
              <a:t>21 – 30 / day				5.1</a:t>
            </a:r>
          </a:p>
          <a:p>
            <a:pPr algn="l">
              <a:spcBef>
                <a:spcPct val="50000"/>
              </a:spcBef>
              <a:buFont typeface="Wingdings" pitchFamily="2" charset="2"/>
              <a:buNone/>
            </a:pPr>
            <a:r>
              <a:rPr lang="en-US" sz="2800" b="1">
                <a:solidFill>
                  <a:srgbClr val="FFFFFF"/>
                </a:solidFill>
              </a:rPr>
              <a:t>&gt; 31 / day					5.9</a:t>
            </a:r>
          </a:p>
          <a:p>
            <a:pPr algn="l">
              <a:spcBef>
                <a:spcPct val="50000"/>
              </a:spcBef>
              <a:buFont typeface="Wingdings" pitchFamily="2" charset="2"/>
              <a:buNone/>
            </a:pPr>
            <a:r>
              <a:rPr lang="en-US" sz="2800" b="1">
                <a:solidFill>
                  <a:srgbClr val="FFFFFF"/>
                </a:solidFill>
              </a:rPr>
              <a:t>All						4.0</a:t>
            </a:r>
          </a:p>
        </p:txBody>
      </p:sp>
      <p:sp>
        <p:nvSpPr>
          <p:cNvPr id="318468" name="Text Box 4"/>
          <p:cNvSpPr txBox="1">
            <a:spLocks noChangeArrowheads="1"/>
          </p:cNvSpPr>
          <p:nvPr/>
        </p:nvSpPr>
        <p:spPr bwMode="auto">
          <a:xfrm>
            <a:off x="4673600" y="6232525"/>
            <a:ext cx="4402138" cy="396875"/>
          </a:xfrm>
          <a:prstGeom prst="rect">
            <a:avLst/>
          </a:prstGeom>
          <a:noFill/>
          <a:ln w="9525">
            <a:noFill/>
            <a:miter lim="800000"/>
            <a:headEnd/>
            <a:tailEnd/>
          </a:ln>
          <a:effectLst/>
        </p:spPr>
        <p:txBody>
          <a:bodyPr>
            <a:spAutoFit/>
          </a:bodyPr>
          <a:lstStyle/>
          <a:p>
            <a:pPr algn="l">
              <a:spcBef>
                <a:spcPct val="50000"/>
              </a:spcBef>
            </a:pPr>
            <a:r>
              <a:rPr lang="en-US" sz="2000" b="1" i="1"/>
              <a:t>Tomar and Asma, J. Perio, 2000</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rrowheads="1"/>
          </p:cNvSpPr>
          <p:nvPr>
            <p:ph type="title"/>
          </p:nvPr>
        </p:nvSpPr>
        <p:spPr>
          <a:xfrm>
            <a:off x="1447800" y="350838"/>
            <a:ext cx="6324600" cy="1630362"/>
          </a:xfrm>
        </p:spPr>
        <p:txBody>
          <a:bodyPr/>
          <a:lstStyle/>
          <a:p>
            <a:r>
              <a:rPr lang="en-US"/>
              <a:t>Obesity and Periodontal Disease</a:t>
            </a:r>
          </a:p>
        </p:txBody>
      </p:sp>
      <p:sp>
        <p:nvSpPr>
          <p:cNvPr id="518147" name="Rectangle 3"/>
          <p:cNvSpPr>
            <a:spLocks noGrp="1" noChangeArrowheads="1"/>
          </p:cNvSpPr>
          <p:nvPr>
            <p:ph type="body" idx="1"/>
          </p:nvPr>
        </p:nvSpPr>
        <p:spPr>
          <a:xfrm>
            <a:off x="349250" y="2590800"/>
            <a:ext cx="8458200" cy="3124200"/>
          </a:xfrm>
        </p:spPr>
        <p:txBody>
          <a:bodyPr/>
          <a:lstStyle/>
          <a:p>
            <a:r>
              <a:rPr lang="en-US"/>
              <a:t>NHANES III database</a:t>
            </a:r>
          </a:p>
          <a:p>
            <a:r>
              <a:rPr lang="en-US"/>
              <a:t>13, 665 subjects (18-34, 35-59, 60-90 y.o.)</a:t>
            </a:r>
          </a:p>
          <a:p>
            <a:r>
              <a:rPr lang="en-US"/>
              <a:t>Undergone periodontal examination</a:t>
            </a:r>
          </a:p>
          <a:p>
            <a:r>
              <a:rPr lang="en-US"/>
              <a:t>BMI and waist circumference</a:t>
            </a:r>
          </a:p>
          <a:p>
            <a:r>
              <a:rPr lang="en-US"/>
              <a:t>Multivariable logistic regression model</a:t>
            </a:r>
          </a:p>
        </p:txBody>
      </p:sp>
      <p:sp>
        <p:nvSpPr>
          <p:cNvPr id="518148" name="Text Box 4"/>
          <p:cNvSpPr txBox="1">
            <a:spLocks noChangeArrowheads="1"/>
          </p:cNvSpPr>
          <p:nvPr/>
        </p:nvSpPr>
        <p:spPr bwMode="auto">
          <a:xfrm>
            <a:off x="4648200" y="6034088"/>
            <a:ext cx="4191000" cy="366712"/>
          </a:xfrm>
          <a:prstGeom prst="rect">
            <a:avLst/>
          </a:prstGeom>
          <a:noFill/>
          <a:ln w="9525">
            <a:noFill/>
            <a:miter lim="800000"/>
            <a:headEnd/>
            <a:tailEnd/>
          </a:ln>
          <a:effectLst/>
        </p:spPr>
        <p:txBody>
          <a:bodyPr>
            <a:spAutoFit/>
          </a:bodyPr>
          <a:lstStyle/>
          <a:p>
            <a:pPr algn="l">
              <a:spcBef>
                <a:spcPct val="50000"/>
              </a:spcBef>
            </a:pPr>
            <a:r>
              <a:rPr lang="en-US" b="1" i="1"/>
              <a:t>Al-Zahrani et al, J Perio, 2003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rrowheads="1"/>
          </p:cNvSpPr>
          <p:nvPr>
            <p:ph type="title"/>
          </p:nvPr>
        </p:nvSpPr>
        <p:spPr>
          <a:xfrm>
            <a:off x="1371600" y="274638"/>
            <a:ext cx="6400800" cy="1935162"/>
          </a:xfrm>
        </p:spPr>
        <p:txBody>
          <a:bodyPr/>
          <a:lstStyle/>
          <a:p>
            <a:r>
              <a:rPr lang="en-US"/>
              <a:t>Obesity and Periodontal Disease</a:t>
            </a:r>
          </a:p>
        </p:txBody>
      </p:sp>
      <p:sp>
        <p:nvSpPr>
          <p:cNvPr id="519171" name="Rectangle 3"/>
          <p:cNvSpPr>
            <a:spLocks noGrp="1" noChangeArrowheads="1"/>
          </p:cNvSpPr>
          <p:nvPr>
            <p:ph type="body" idx="1"/>
          </p:nvPr>
        </p:nvSpPr>
        <p:spPr>
          <a:xfrm>
            <a:off x="685800" y="2362200"/>
            <a:ext cx="7696200" cy="3886200"/>
          </a:xfrm>
        </p:spPr>
        <p:txBody>
          <a:bodyPr/>
          <a:lstStyle/>
          <a:p>
            <a:r>
              <a:rPr lang="en-US" sz="2800"/>
              <a:t>Significant association for young group (18-34)</a:t>
            </a:r>
          </a:p>
          <a:p>
            <a:r>
              <a:rPr lang="en-US" sz="2800"/>
              <a:t>OR 1.0 for BMI 18.5-24.9 kg/m</a:t>
            </a:r>
            <a:r>
              <a:rPr lang="en-US" sz="2800" baseline="30000"/>
              <a:t>2 </a:t>
            </a:r>
            <a:r>
              <a:rPr lang="en-US" sz="2800"/>
              <a:t>(reference) </a:t>
            </a:r>
          </a:p>
          <a:p>
            <a:r>
              <a:rPr lang="en-US" sz="2800"/>
              <a:t>OR 1.76 for BMI </a:t>
            </a:r>
            <a:r>
              <a:rPr lang="en-US" sz="2800" u="sng"/>
              <a:t>&gt;</a:t>
            </a:r>
            <a:r>
              <a:rPr lang="en-US" sz="2800"/>
              <a:t> 30 kg/m</a:t>
            </a:r>
            <a:r>
              <a:rPr lang="en-US" sz="2800" baseline="30000"/>
              <a:t>2</a:t>
            </a:r>
            <a:r>
              <a:rPr lang="en-US" sz="2800" b="0" baseline="30000"/>
              <a:t> </a:t>
            </a:r>
            <a:r>
              <a:rPr lang="en-US" sz="2800"/>
              <a:t>(P&lt;0.01)</a:t>
            </a:r>
          </a:p>
          <a:p>
            <a:r>
              <a:rPr lang="en-US" sz="2800"/>
              <a:t>OR 0.21 for BMI &lt; 18.5 kg/m</a:t>
            </a:r>
            <a:r>
              <a:rPr lang="en-US" sz="2800" baseline="30000"/>
              <a:t>2</a:t>
            </a:r>
            <a:r>
              <a:rPr lang="en-US" sz="2800"/>
              <a:t> (P&lt;0.01)</a:t>
            </a:r>
          </a:p>
          <a:p>
            <a:r>
              <a:rPr lang="en-US" sz="2800"/>
              <a:t>OR 2.27 for high waist circumference (P&lt;0.001)</a:t>
            </a:r>
            <a:endParaRPr lang="en-US" sz="2800" baseline="30000"/>
          </a:p>
        </p:txBody>
      </p:sp>
      <p:sp>
        <p:nvSpPr>
          <p:cNvPr id="519172" name="Rectangle 4"/>
          <p:cNvSpPr>
            <a:spLocks noChangeArrowheads="1"/>
          </p:cNvSpPr>
          <p:nvPr/>
        </p:nvSpPr>
        <p:spPr bwMode="auto">
          <a:xfrm>
            <a:off x="4946650" y="6019800"/>
            <a:ext cx="3359150" cy="366713"/>
          </a:xfrm>
          <a:prstGeom prst="rect">
            <a:avLst/>
          </a:prstGeom>
          <a:noFill/>
          <a:ln w="9525">
            <a:noFill/>
            <a:miter lim="800000"/>
            <a:headEnd/>
            <a:tailEnd/>
          </a:ln>
          <a:effectLst/>
        </p:spPr>
        <p:txBody>
          <a:bodyPr wrap="none">
            <a:spAutoFit/>
          </a:bodyPr>
          <a:lstStyle/>
          <a:p>
            <a:pPr algn="l">
              <a:spcBef>
                <a:spcPct val="50000"/>
              </a:spcBef>
            </a:pPr>
            <a:r>
              <a:rPr lang="en-US" b="1" i="1"/>
              <a:t>Al-Zahrani et al, J Perio, 2003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Rot="1" noChangeArrowheads="1"/>
          </p:cNvSpPr>
          <p:nvPr>
            <p:ph type="title"/>
          </p:nvPr>
        </p:nvSpPr>
        <p:spPr/>
        <p:txBody>
          <a:bodyPr/>
          <a:lstStyle/>
          <a:p>
            <a:r>
              <a:rPr lang="en-US"/>
              <a:t>1970’s Model</a:t>
            </a:r>
          </a:p>
        </p:txBody>
      </p:sp>
      <p:sp>
        <p:nvSpPr>
          <p:cNvPr id="1073155" name="Rectangle 3"/>
          <p:cNvSpPr>
            <a:spLocks noGrp="1" noChangeArrowheads="1"/>
          </p:cNvSpPr>
          <p:nvPr>
            <p:ph type="body" idx="1"/>
          </p:nvPr>
        </p:nvSpPr>
        <p:spPr>
          <a:xfrm>
            <a:off x="228600" y="2057400"/>
            <a:ext cx="8915400" cy="4068763"/>
          </a:xfrm>
        </p:spPr>
        <p:txBody>
          <a:bodyPr/>
          <a:lstStyle/>
          <a:p>
            <a:pPr>
              <a:buFont typeface="Wingdings" pitchFamily="2" charset="2"/>
              <a:buNone/>
            </a:pPr>
            <a:r>
              <a:rPr lang="en-US"/>
              <a:t>Plaque 	 Calculus       Pockets 	  Bone loss</a:t>
            </a:r>
          </a:p>
          <a:p>
            <a:pPr>
              <a:buFont typeface="Wingdings" pitchFamily="2" charset="2"/>
              <a:buNone/>
            </a:pPr>
            <a:endParaRPr lang="en-US"/>
          </a:p>
          <a:p>
            <a:pPr>
              <a:buFont typeface="Wingdings" pitchFamily="2" charset="2"/>
              <a:buNone/>
            </a:pPr>
            <a:r>
              <a:rPr lang="en-US"/>
              <a:t>						    Occlusal trauma</a:t>
            </a:r>
          </a:p>
        </p:txBody>
      </p:sp>
      <p:sp>
        <p:nvSpPr>
          <p:cNvPr id="1073156" name="Line 4"/>
          <p:cNvSpPr>
            <a:spLocks noChangeShapeType="1"/>
          </p:cNvSpPr>
          <p:nvPr/>
        </p:nvSpPr>
        <p:spPr bwMode="auto">
          <a:xfrm>
            <a:off x="1728788" y="2352675"/>
            <a:ext cx="466725" cy="9525"/>
          </a:xfrm>
          <a:prstGeom prst="line">
            <a:avLst/>
          </a:prstGeom>
          <a:noFill/>
          <a:ln w="57150">
            <a:solidFill>
              <a:srgbClr val="FF3300"/>
            </a:solidFill>
            <a:round/>
            <a:headEnd/>
            <a:tailEnd type="triangle" w="med" len="med"/>
          </a:ln>
          <a:effectLst/>
        </p:spPr>
        <p:txBody>
          <a:bodyPr/>
          <a:lstStyle/>
          <a:p>
            <a:endParaRPr lang="en-US"/>
          </a:p>
        </p:txBody>
      </p:sp>
      <p:sp>
        <p:nvSpPr>
          <p:cNvPr id="1073157" name="Line 5"/>
          <p:cNvSpPr>
            <a:spLocks noChangeShapeType="1"/>
          </p:cNvSpPr>
          <p:nvPr/>
        </p:nvSpPr>
        <p:spPr bwMode="auto">
          <a:xfrm>
            <a:off x="4067175" y="2362200"/>
            <a:ext cx="466725" cy="9525"/>
          </a:xfrm>
          <a:prstGeom prst="line">
            <a:avLst/>
          </a:prstGeom>
          <a:noFill/>
          <a:ln w="57150">
            <a:solidFill>
              <a:srgbClr val="FF3300"/>
            </a:solidFill>
            <a:round/>
            <a:headEnd/>
            <a:tailEnd type="triangle" w="med" len="med"/>
          </a:ln>
          <a:effectLst/>
        </p:spPr>
        <p:txBody>
          <a:bodyPr/>
          <a:lstStyle/>
          <a:p>
            <a:endParaRPr lang="en-US"/>
          </a:p>
        </p:txBody>
      </p:sp>
      <p:sp>
        <p:nvSpPr>
          <p:cNvPr id="1073158" name="Line 6"/>
          <p:cNvSpPr>
            <a:spLocks noChangeShapeType="1"/>
          </p:cNvSpPr>
          <p:nvPr/>
        </p:nvSpPr>
        <p:spPr bwMode="auto">
          <a:xfrm>
            <a:off x="6391275" y="2362200"/>
            <a:ext cx="466725" cy="9525"/>
          </a:xfrm>
          <a:prstGeom prst="line">
            <a:avLst/>
          </a:prstGeom>
          <a:noFill/>
          <a:ln w="57150">
            <a:solidFill>
              <a:srgbClr val="FF3300"/>
            </a:solidFill>
            <a:round/>
            <a:headEnd/>
            <a:tailEnd type="triangle" w="med" len="med"/>
          </a:ln>
          <a:effectLst/>
        </p:spPr>
        <p:txBody>
          <a:bodyPr/>
          <a:lstStyle/>
          <a:p>
            <a:endParaRPr lang="en-US"/>
          </a:p>
        </p:txBody>
      </p:sp>
      <p:sp>
        <p:nvSpPr>
          <p:cNvPr id="1073159" name="Line 7"/>
          <p:cNvSpPr>
            <a:spLocks noChangeShapeType="1"/>
          </p:cNvSpPr>
          <p:nvPr/>
        </p:nvSpPr>
        <p:spPr bwMode="auto">
          <a:xfrm flipV="1">
            <a:off x="7734300" y="2557463"/>
            <a:ext cx="0" cy="762000"/>
          </a:xfrm>
          <a:prstGeom prst="line">
            <a:avLst/>
          </a:prstGeom>
          <a:noFill/>
          <a:ln w="57150">
            <a:solidFill>
              <a:srgbClr val="FF33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ctrTitle"/>
          </p:nvPr>
        </p:nvSpPr>
        <p:spPr>
          <a:xfrm>
            <a:off x="685800" y="533400"/>
            <a:ext cx="7772400" cy="1752600"/>
          </a:xfrm>
        </p:spPr>
        <p:txBody>
          <a:bodyPr/>
          <a:lstStyle/>
          <a:p>
            <a:r>
              <a:rPr lang="en-US" sz="5400"/>
              <a:t>Obesity and Periodontal Disease</a:t>
            </a:r>
          </a:p>
        </p:txBody>
      </p:sp>
      <p:sp>
        <p:nvSpPr>
          <p:cNvPr id="520195" name="Rectangle 3"/>
          <p:cNvSpPr>
            <a:spLocks noGrp="1" noChangeArrowheads="1"/>
          </p:cNvSpPr>
          <p:nvPr>
            <p:ph type="subTitle" idx="1"/>
          </p:nvPr>
        </p:nvSpPr>
        <p:spPr>
          <a:xfrm>
            <a:off x="1143000" y="2895600"/>
            <a:ext cx="6629400" cy="2438400"/>
          </a:xfrm>
        </p:spPr>
        <p:txBody>
          <a:bodyPr/>
          <a:lstStyle/>
          <a:p>
            <a:pPr algn="l"/>
            <a:r>
              <a:rPr lang="en-US"/>
              <a:t>Obesity could be a potential risk factor for periodontal disease, especially among younger individuals</a:t>
            </a:r>
          </a:p>
        </p:txBody>
      </p:sp>
      <p:sp>
        <p:nvSpPr>
          <p:cNvPr id="520196" name="Rectangle 4"/>
          <p:cNvSpPr>
            <a:spLocks noChangeArrowheads="1"/>
          </p:cNvSpPr>
          <p:nvPr/>
        </p:nvSpPr>
        <p:spPr bwMode="auto">
          <a:xfrm>
            <a:off x="4565650" y="5881688"/>
            <a:ext cx="3359150" cy="366712"/>
          </a:xfrm>
          <a:prstGeom prst="rect">
            <a:avLst/>
          </a:prstGeom>
          <a:noFill/>
          <a:ln w="9525">
            <a:noFill/>
            <a:miter lim="800000"/>
            <a:headEnd/>
            <a:tailEnd/>
          </a:ln>
          <a:effectLst/>
        </p:spPr>
        <p:txBody>
          <a:bodyPr wrap="none">
            <a:spAutoFit/>
          </a:bodyPr>
          <a:lstStyle/>
          <a:p>
            <a:pPr algn="l">
              <a:spcBef>
                <a:spcPct val="50000"/>
              </a:spcBef>
            </a:pPr>
            <a:r>
              <a:rPr lang="en-US" b="1" i="1"/>
              <a:t>Al-Zahrani et al, J Perio, 2003</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rrowheads="1"/>
          </p:cNvSpPr>
          <p:nvPr>
            <p:ph type="title"/>
          </p:nvPr>
        </p:nvSpPr>
        <p:spPr>
          <a:xfrm>
            <a:off x="457200" y="274638"/>
            <a:ext cx="8305800" cy="1706562"/>
          </a:xfrm>
        </p:spPr>
        <p:txBody>
          <a:bodyPr/>
          <a:lstStyle/>
          <a:p>
            <a:r>
              <a:rPr lang="en-US"/>
              <a:t>Low Serum Calcium and Periodontal Disease</a:t>
            </a:r>
          </a:p>
        </p:txBody>
      </p:sp>
      <p:sp>
        <p:nvSpPr>
          <p:cNvPr id="521219" name="Rectangle 3"/>
          <p:cNvSpPr>
            <a:spLocks noGrp="1" noChangeArrowheads="1"/>
          </p:cNvSpPr>
          <p:nvPr>
            <p:ph type="body" idx="1"/>
          </p:nvPr>
        </p:nvSpPr>
        <p:spPr>
          <a:xfrm>
            <a:off x="457200" y="2514600"/>
            <a:ext cx="8229600" cy="3124200"/>
          </a:xfrm>
        </p:spPr>
        <p:txBody>
          <a:bodyPr/>
          <a:lstStyle/>
          <a:p>
            <a:r>
              <a:rPr lang="en-US"/>
              <a:t>NHANES III</a:t>
            </a:r>
          </a:p>
          <a:p>
            <a:r>
              <a:rPr lang="en-US"/>
              <a:t>11,787 subjects age 20 to 90+</a:t>
            </a:r>
          </a:p>
          <a:p>
            <a:r>
              <a:rPr lang="en-US"/>
              <a:t>Age groups (20-39; 40-59; 60+)</a:t>
            </a:r>
          </a:p>
          <a:p>
            <a:r>
              <a:rPr lang="en-US"/>
              <a:t>OR 6.11 for females (20-39 y.o.) P&lt;0.001</a:t>
            </a:r>
          </a:p>
          <a:p>
            <a:r>
              <a:rPr lang="en-US"/>
              <a:t>OR 2.18 for females 60+ P&lt;0.13</a:t>
            </a:r>
          </a:p>
        </p:txBody>
      </p:sp>
      <p:sp>
        <p:nvSpPr>
          <p:cNvPr id="521220" name="Text Box 4"/>
          <p:cNvSpPr txBox="1">
            <a:spLocks noChangeArrowheads="1"/>
          </p:cNvSpPr>
          <p:nvPr/>
        </p:nvSpPr>
        <p:spPr bwMode="auto">
          <a:xfrm>
            <a:off x="5029200" y="6034088"/>
            <a:ext cx="3733800" cy="366712"/>
          </a:xfrm>
          <a:prstGeom prst="rect">
            <a:avLst/>
          </a:prstGeom>
          <a:noFill/>
          <a:ln w="9525">
            <a:noFill/>
            <a:miter lim="800000"/>
            <a:headEnd/>
            <a:tailEnd/>
          </a:ln>
          <a:effectLst/>
        </p:spPr>
        <p:txBody>
          <a:bodyPr>
            <a:spAutoFit/>
          </a:bodyPr>
          <a:lstStyle/>
          <a:p>
            <a:pPr algn="l">
              <a:spcBef>
                <a:spcPct val="50000"/>
              </a:spcBef>
            </a:pPr>
            <a:r>
              <a:rPr lang="en-US" b="1" i="1"/>
              <a:t>Nishida et al, J. Perio, 2000</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Line 2"/>
          <p:cNvSpPr>
            <a:spLocks noChangeShapeType="1"/>
          </p:cNvSpPr>
          <p:nvPr/>
        </p:nvSpPr>
        <p:spPr bwMode="auto">
          <a:xfrm>
            <a:off x="1600200" y="533400"/>
            <a:ext cx="0" cy="4724400"/>
          </a:xfrm>
          <a:prstGeom prst="line">
            <a:avLst/>
          </a:prstGeom>
          <a:noFill/>
          <a:ln w="38100">
            <a:solidFill>
              <a:schemeClr val="tx1"/>
            </a:solidFill>
            <a:round/>
            <a:headEnd/>
            <a:tailEnd/>
          </a:ln>
          <a:effectLst/>
        </p:spPr>
        <p:txBody>
          <a:bodyPr/>
          <a:lstStyle/>
          <a:p>
            <a:endParaRPr lang="en-US"/>
          </a:p>
        </p:txBody>
      </p:sp>
      <p:sp>
        <p:nvSpPr>
          <p:cNvPr id="524291" name="Line 3"/>
          <p:cNvSpPr>
            <a:spLocks noChangeShapeType="1"/>
          </p:cNvSpPr>
          <p:nvPr/>
        </p:nvSpPr>
        <p:spPr bwMode="auto">
          <a:xfrm>
            <a:off x="1584325" y="5257800"/>
            <a:ext cx="7086600" cy="0"/>
          </a:xfrm>
          <a:prstGeom prst="line">
            <a:avLst/>
          </a:prstGeom>
          <a:noFill/>
          <a:ln w="38100">
            <a:solidFill>
              <a:schemeClr val="tx1"/>
            </a:solidFill>
            <a:round/>
            <a:headEnd/>
            <a:tailEnd/>
          </a:ln>
          <a:effectLst/>
        </p:spPr>
        <p:txBody>
          <a:bodyPr/>
          <a:lstStyle/>
          <a:p>
            <a:endParaRPr lang="en-US"/>
          </a:p>
        </p:txBody>
      </p:sp>
      <p:sp>
        <p:nvSpPr>
          <p:cNvPr id="524292" name="Text Box 4"/>
          <p:cNvSpPr txBox="1">
            <a:spLocks noChangeArrowheads="1"/>
          </p:cNvSpPr>
          <p:nvPr/>
        </p:nvSpPr>
        <p:spPr bwMode="auto">
          <a:xfrm>
            <a:off x="1066800" y="5043488"/>
            <a:ext cx="609600" cy="366712"/>
          </a:xfrm>
          <a:prstGeom prst="rect">
            <a:avLst/>
          </a:prstGeom>
          <a:noFill/>
          <a:ln w="9525">
            <a:noFill/>
            <a:miter lim="800000"/>
            <a:headEnd/>
            <a:tailEnd/>
          </a:ln>
          <a:effectLst/>
        </p:spPr>
        <p:txBody>
          <a:bodyPr>
            <a:spAutoFit/>
          </a:bodyPr>
          <a:lstStyle/>
          <a:p>
            <a:pPr algn="l">
              <a:spcBef>
                <a:spcPct val="50000"/>
              </a:spcBef>
            </a:pPr>
            <a:r>
              <a:rPr lang="en-US" b="1"/>
              <a:t>0.0</a:t>
            </a:r>
          </a:p>
        </p:txBody>
      </p:sp>
      <p:sp>
        <p:nvSpPr>
          <p:cNvPr id="524293" name="Line 5"/>
          <p:cNvSpPr>
            <a:spLocks noChangeShapeType="1"/>
          </p:cNvSpPr>
          <p:nvPr/>
        </p:nvSpPr>
        <p:spPr bwMode="auto">
          <a:xfrm>
            <a:off x="1479550" y="5073650"/>
            <a:ext cx="228600" cy="0"/>
          </a:xfrm>
          <a:prstGeom prst="line">
            <a:avLst/>
          </a:prstGeom>
          <a:noFill/>
          <a:ln w="9525">
            <a:solidFill>
              <a:schemeClr val="tx1"/>
            </a:solidFill>
            <a:round/>
            <a:headEnd/>
            <a:tailEnd/>
          </a:ln>
          <a:effectLst/>
        </p:spPr>
        <p:txBody>
          <a:bodyPr/>
          <a:lstStyle/>
          <a:p>
            <a:endParaRPr lang="en-US"/>
          </a:p>
        </p:txBody>
      </p:sp>
      <p:sp>
        <p:nvSpPr>
          <p:cNvPr id="524294" name="Line 6"/>
          <p:cNvSpPr>
            <a:spLocks noChangeShapeType="1"/>
          </p:cNvSpPr>
          <p:nvPr/>
        </p:nvSpPr>
        <p:spPr bwMode="auto">
          <a:xfrm>
            <a:off x="1463675" y="4038600"/>
            <a:ext cx="228600" cy="0"/>
          </a:xfrm>
          <a:prstGeom prst="line">
            <a:avLst/>
          </a:prstGeom>
          <a:noFill/>
          <a:ln w="9525">
            <a:solidFill>
              <a:schemeClr val="tx1"/>
            </a:solidFill>
            <a:round/>
            <a:headEnd/>
            <a:tailEnd/>
          </a:ln>
          <a:effectLst/>
        </p:spPr>
        <p:txBody>
          <a:bodyPr/>
          <a:lstStyle/>
          <a:p>
            <a:endParaRPr lang="en-US"/>
          </a:p>
        </p:txBody>
      </p:sp>
      <p:sp>
        <p:nvSpPr>
          <p:cNvPr id="524295" name="Line 7"/>
          <p:cNvSpPr>
            <a:spLocks noChangeShapeType="1"/>
          </p:cNvSpPr>
          <p:nvPr/>
        </p:nvSpPr>
        <p:spPr bwMode="auto">
          <a:xfrm>
            <a:off x="1479550" y="2847975"/>
            <a:ext cx="228600" cy="0"/>
          </a:xfrm>
          <a:prstGeom prst="line">
            <a:avLst/>
          </a:prstGeom>
          <a:noFill/>
          <a:ln w="9525">
            <a:solidFill>
              <a:schemeClr val="tx1"/>
            </a:solidFill>
            <a:round/>
            <a:headEnd/>
            <a:tailEnd/>
          </a:ln>
          <a:effectLst/>
        </p:spPr>
        <p:txBody>
          <a:bodyPr/>
          <a:lstStyle/>
          <a:p>
            <a:endParaRPr lang="en-US"/>
          </a:p>
        </p:txBody>
      </p:sp>
      <p:sp>
        <p:nvSpPr>
          <p:cNvPr id="524296" name="Line 8"/>
          <p:cNvSpPr>
            <a:spLocks noChangeShapeType="1"/>
          </p:cNvSpPr>
          <p:nvPr/>
        </p:nvSpPr>
        <p:spPr bwMode="auto">
          <a:xfrm>
            <a:off x="1495425" y="1736725"/>
            <a:ext cx="228600" cy="0"/>
          </a:xfrm>
          <a:prstGeom prst="line">
            <a:avLst/>
          </a:prstGeom>
          <a:noFill/>
          <a:ln w="9525">
            <a:solidFill>
              <a:schemeClr val="tx1"/>
            </a:solidFill>
            <a:round/>
            <a:headEnd/>
            <a:tailEnd/>
          </a:ln>
          <a:effectLst/>
        </p:spPr>
        <p:txBody>
          <a:bodyPr/>
          <a:lstStyle/>
          <a:p>
            <a:endParaRPr lang="en-US"/>
          </a:p>
        </p:txBody>
      </p:sp>
      <p:sp>
        <p:nvSpPr>
          <p:cNvPr id="524297" name="Line 9"/>
          <p:cNvSpPr>
            <a:spLocks noChangeShapeType="1"/>
          </p:cNvSpPr>
          <p:nvPr/>
        </p:nvSpPr>
        <p:spPr bwMode="auto">
          <a:xfrm>
            <a:off x="1479550" y="533400"/>
            <a:ext cx="228600" cy="0"/>
          </a:xfrm>
          <a:prstGeom prst="line">
            <a:avLst/>
          </a:prstGeom>
          <a:noFill/>
          <a:ln w="9525">
            <a:solidFill>
              <a:schemeClr val="tx1"/>
            </a:solidFill>
            <a:round/>
            <a:headEnd/>
            <a:tailEnd/>
          </a:ln>
          <a:effectLst/>
        </p:spPr>
        <p:txBody>
          <a:bodyPr/>
          <a:lstStyle/>
          <a:p>
            <a:endParaRPr lang="en-US"/>
          </a:p>
        </p:txBody>
      </p:sp>
      <p:sp>
        <p:nvSpPr>
          <p:cNvPr id="524298" name="Line 10"/>
          <p:cNvSpPr>
            <a:spLocks noChangeShapeType="1"/>
          </p:cNvSpPr>
          <p:nvPr/>
        </p:nvSpPr>
        <p:spPr bwMode="auto">
          <a:xfrm>
            <a:off x="1479550" y="4800600"/>
            <a:ext cx="228600" cy="0"/>
          </a:xfrm>
          <a:prstGeom prst="line">
            <a:avLst/>
          </a:prstGeom>
          <a:noFill/>
          <a:ln w="9525">
            <a:solidFill>
              <a:schemeClr val="tx1"/>
            </a:solidFill>
            <a:round/>
            <a:headEnd/>
            <a:tailEnd/>
          </a:ln>
          <a:effectLst/>
        </p:spPr>
        <p:txBody>
          <a:bodyPr/>
          <a:lstStyle/>
          <a:p>
            <a:endParaRPr lang="en-US"/>
          </a:p>
        </p:txBody>
      </p:sp>
      <p:sp>
        <p:nvSpPr>
          <p:cNvPr id="524299" name="Line 11"/>
          <p:cNvSpPr>
            <a:spLocks noChangeShapeType="1"/>
          </p:cNvSpPr>
          <p:nvPr/>
        </p:nvSpPr>
        <p:spPr bwMode="auto">
          <a:xfrm>
            <a:off x="1479550" y="4556125"/>
            <a:ext cx="228600" cy="0"/>
          </a:xfrm>
          <a:prstGeom prst="line">
            <a:avLst/>
          </a:prstGeom>
          <a:noFill/>
          <a:ln w="9525">
            <a:solidFill>
              <a:schemeClr val="tx1"/>
            </a:solidFill>
            <a:round/>
            <a:headEnd/>
            <a:tailEnd/>
          </a:ln>
          <a:effectLst/>
        </p:spPr>
        <p:txBody>
          <a:bodyPr/>
          <a:lstStyle/>
          <a:p>
            <a:endParaRPr lang="en-US"/>
          </a:p>
        </p:txBody>
      </p:sp>
      <p:sp>
        <p:nvSpPr>
          <p:cNvPr id="524300" name="Line 12"/>
          <p:cNvSpPr>
            <a:spLocks noChangeShapeType="1"/>
          </p:cNvSpPr>
          <p:nvPr/>
        </p:nvSpPr>
        <p:spPr bwMode="auto">
          <a:xfrm>
            <a:off x="1479550" y="4283075"/>
            <a:ext cx="228600" cy="0"/>
          </a:xfrm>
          <a:prstGeom prst="line">
            <a:avLst/>
          </a:prstGeom>
          <a:noFill/>
          <a:ln w="9525">
            <a:solidFill>
              <a:schemeClr val="tx1"/>
            </a:solidFill>
            <a:round/>
            <a:headEnd/>
            <a:tailEnd/>
          </a:ln>
          <a:effectLst/>
        </p:spPr>
        <p:txBody>
          <a:bodyPr/>
          <a:lstStyle/>
          <a:p>
            <a:endParaRPr lang="en-US"/>
          </a:p>
        </p:txBody>
      </p:sp>
      <p:sp>
        <p:nvSpPr>
          <p:cNvPr id="524301" name="Line 13"/>
          <p:cNvSpPr>
            <a:spLocks noChangeShapeType="1"/>
          </p:cNvSpPr>
          <p:nvPr/>
        </p:nvSpPr>
        <p:spPr bwMode="auto">
          <a:xfrm>
            <a:off x="1479550" y="3794125"/>
            <a:ext cx="228600" cy="0"/>
          </a:xfrm>
          <a:prstGeom prst="line">
            <a:avLst/>
          </a:prstGeom>
          <a:noFill/>
          <a:ln w="9525">
            <a:solidFill>
              <a:schemeClr val="tx1"/>
            </a:solidFill>
            <a:round/>
            <a:headEnd/>
            <a:tailEnd/>
          </a:ln>
          <a:effectLst/>
        </p:spPr>
        <p:txBody>
          <a:bodyPr/>
          <a:lstStyle/>
          <a:p>
            <a:endParaRPr lang="en-US"/>
          </a:p>
        </p:txBody>
      </p:sp>
      <p:sp>
        <p:nvSpPr>
          <p:cNvPr id="524302" name="Line 14"/>
          <p:cNvSpPr>
            <a:spLocks noChangeShapeType="1"/>
          </p:cNvSpPr>
          <p:nvPr/>
        </p:nvSpPr>
        <p:spPr bwMode="auto">
          <a:xfrm>
            <a:off x="1479550" y="3536950"/>
            <a:ext cx="228600" cy="0"/>
          </a:xfrm>
          <a:prstGeom prst="line">
            <a:avLst/>
          </a:prstGeom>
          <a:noFill/>
          <a:ln w="9525">
            <a:solidFill>
              <a:schemeClr val="tx1"/>
            </a:solidFill>
            <a:round/>
            <a:headEnd/>
            <a:tailEnd/>
          </a:ln>
          <a:effectLst/>
        </p:spPr>
        <p:txBody>
          <a:bodyPr/>
          <a:lstStyle/>
          <a:p>
            <a:endParaRPr lang="en-US"/>
          </a:p>
        </p:txBody>
      </p:sp>
      <p:sp>
        <p:nvSpPr>
          <p:cNvPr id="524303" name="Line 15"/>
          <p:cNvSpPr>
            <a:spLocks noChangeShapeType="1"/>
          </p:cNvSpPr>
          <p:nvPr/>
        </p:nvSpPr>
        <p:spPr bwMode="auto">
          <a:xfrm>
            <a:off x="1479550" y="3292475"/>
            <a:ext cx="228600" cy="0"/>
          </a:xfrm>
          <a:prstGeom prst="line">
            <a:avLst/>
          </a:prstGeom>
          <a:noFill/>
          <a:ln w="9525">
            <a:solidFill>
              <a:schemeClr val="tx1"/>
            </a:solidFill>
            <a:round/>
            <a:headEnd/>
            <a:tailEnd/>
          </a:ln>
          <a:effectLst/>
        </p:spPr>
        <p:txBody>
          <a:bodyPr/>
          <a:lstStyle/>
          <a:p>
            <a:endParaRPr lang="en-US"/>
          </a:p>
        </p:txBody>
      </p:sp>
      <p:sp>
        <p:nvSpPr>
          <p:cNvPr id="524304" name="Text Box 16"/>
          <p:cNvSpPr txBox="1">
            <a:spLocks noChangeArrowheads="1"/>
          </p:cNvSpPr>
          <p:nvPr/>
        </p:nvSpPr>
        <p:spPr bwMode="auto">
          <a:xfrm>
            <a:off x="1035050" y="3810000"/>
            <a:ext cx="609600" cy="366713"/>
          </a:xfrm>
          <a:prstGeom prst="rect">
            <a:avLst/>
          </a:prstGeom>
          <a:noFill/>
          <a:ln w="9525">
            <a:noFill/>
            <a:miter lim="800000"/>
            <a:headEnd/>
            <a:tailEnd/>
          </a:ln>
          <a:effectLst/>
        </p:spPr>
        <p:txBody>
          <a:bodyPr>
            <a:spAutoFit/>
          </a:bodyPr>
          <a:lstStyle/>
          <a:p>
            <a:pPr algn="l">
              <a:spcBef>
                <a:spcPct val="50000"/>
              </a:spcBef>
            </a:pPr>
            <a:r>
              <a:rPr lang="en-US" b="1"/>
              <a:t>0.5</a:t>
            </a:r>
          </a:p>
        </p:txBody>
      </p:sp>
      <p:sp>
        <p:nvSpPr>
          <p:cNvPr id="524305" name="Line 17"/>
          <p:cNvSpPr>
            <a:spLocks noChangeShapeType="1"/>
          </p:cNvSpPr>
          <p:nvPr/>
        </p:nvSpPr>
        <p:spPr bwMode="auto">
          <a:xfrm>
            <a:off x="1479550" y="3048000"/>
            <a:ext cx="228600" cy="0"/>
          </a:xfrm>
          <a:prstGeom prst="line">
            <a:avLst/>
          </a:prstGeom>
          <a:noFill/>
          <a:ln w="9525">
            <a:solidFill>
              <a:schemeClr val="tx1"/>
            </a:solidFill>
            <a:round/>
            <a:headEnd/>
            <a:tailEnd/>
          </a:ln>
          <a:effectLst/>
        </p:spPr>
        <p:txBody>
          <a:bodyPr/>
          <a:lstStyle/>
          <a:p>
            <a:endParaRPr lang="en-US"/>
          </a:p>
        </p:txBody>
      </p:sp>
      <p:sp>
        <p:nvSpPr>
          <p:cNvPr id="524306" name="Text Box 18"/>
          <p:cNvSpPr txBox="1">
            <a:spLocks noChangeArrowheads="1"/>
          </p:cNvSpPr>
          <p:nvPr/>
        </p:nvSpPr>
        <p:spPr bwMode="auto">
          <a:xfrm>
            <a:off x="1066800" y="2606675"/>
            <a:ext cx="533400" cy="366713"/>
          </a:xfrm>
          <a:prstGeom prst="rect">
            <a:avLst/>
          </a:prstGeom>
          <a:noFill/>
          <a:ln w="9525">
            <a:noFill/>
            <a:miter lim="800000"/>
            <a:headEnd/>
            <a:tailEnd/>
          </a:ln>
          <a:effectLst/>
        </p:spPr>
        <p:txBody>
          <a:bodyPr>
            <a:spAutoFit/>
          </a:bodyPr>
          <a:lstStyle/>
          <a:p>
            <a:pPr algn="l">
              <a:spcBef>
                <a:spcPct val="50000"/>
              </a:spcBef>
            </a:pPr>
            <a:r>
              <a:rPr lang="en-US" b="1"/>
              <a:t>1.0</a:t>
            </a:r>
          </a:p>
        </p:txBody>
      </p:sp>
      <p:sp>
        <p:nvSpPr>
          <p:cNvPr id="524307" name="Line 19"/>
          <p:cNvSpPr>
            <a:spLocks noChangeShapeType="1"/>
          </p:cNvSpPr>
          <p:nvPr/>
        </p:nvSpPr>
        <p:spPr bwMode="auto">
          <a:xfrm>
            <a:off x="1492250" y="2590800"/>
            <a:ext cx="228600" cy="0"/>
          </a:xfrm>
          <a:prstGeom prst="line">
            <a:avLst/>
          </a:prstGeom>
          <a:noFill/>
          <a:ln w="9525">
            <a:solidFill>
              <a:schemeClr val="tx1"/>
            </a:solidFill>
            <a:round/>
            <a:headEnd/>
            <a:tailEnd/>
          </a:ln>
          <a:effectLst/>
        </p:spPr>
        <p:txBody>
          <a:bodyPr/>
          <a:lstStyle/>
          <a:p>
            <a:endParaRPr lang="en-US"/>
          </a:p>
        </p:txBody>
      </p:sp>
      <p:sp>
        <p:nvSpPr>
          <p:cNvPr id="524308" name="Line 20"/>
          <p:cNvSpPr>
            <a:spLocks noChangeShapeType="1"/>
          </p:cNvSpPr>
          <p:nvPr/>
        </p:nvSpPr>
        <p:spPr bwMode="auto">
          <a:xfrm>
            <a:off x="1492250" y="2365375"/>
            <a:ext cx="228600" cy="0"/>
          </a:xfrm>
          <a:prstGeom prst="line">
            <a:avLst/>
          </a:prstGeom>
          <a:noFill/>
          <a:ln w="9525">
            <a:solidFill>
              <a:schemeClr val="tx1"/>
            </a:solidFill>
            <a:round/>
            <a:headEnd/>
            <a:tailEnd/>
          </a:ln>
          <a:effectLst/>
        </p:spPr>
        <p:txBody>
          <a:bodyPr/>
          <a:lstStyle/>
          <a:p>
            <a:endParaRPr lang="en-US"/>
          </a:p>
        </p:txBody>
      </p:sp>
      <p:sp>
        <p:nvSpPr>
          <p:cNvPr id="524309" name="Line 21"/>
          <p:cNvSpPr>
            <a:spLocks noChangeShapeType="1"/>
          </p:cNvSpPr>
          <p:nvPr/>
        </p:nvSpPr>
        <p:spPr bwMode="auto">
          <a:xfrm>
            <a:off x="1492250" y="2133600"/>
            <a:ext cx="228600" cy="0"/>
          </a:xfrm>
          <a:prstGeom prst="line">
            <a:avLst/>
          </a:prstGeom>
          <a:noFill/>
          <a:ln w="9525">
            <a:solidFill>
              <a:schemeClr val="tx1"/>
            </a:solidFill>
            <a:round/>
            <a:headEnd/>
            <a:tailEnd/>
          </a:ln>
          <a:effectLst/>
        </p:spPr>
        <p:txBody>
          <a:bodyPr/>
          <a:lstStyle/>
          <a:p>
            <a:endParaRPr lang="en-US"/>
          </a:p>
        </p:txBody>
      </p:sp>
      <p:sp>
        <p:nvSpPr>
          <p:cNvPr id="524310" name="Line 22"/>
          <p:cNvSpPr>
            <a:spLocks noChangeShapeType="1"/>
          </p:cNvSpPr>
          <p:nvPr/>
        </p:nvSpPr>
        <p:spPr bwMode="auto">
          <a:xfrm>
            <a:off x="1495425" y="1936750"/>
            <a:ext cx="228600" cy="0"/>
          </a:xfrm>
          <a:prstGeom prst="line">
            <a:avLst/>
          </a:prstGeom>
          <a:noFill/>
          <a:ln w="9525">
            <a:solidFill>
              <a:schemeClr val="tx1"/>
            </a:solidFill>
            <a:round/>
            <a:headEnd/>
            <a:tailEnd/>
          </a:ln>
          <a:effectLst/>
        </p:spPr>
        <p:txBody>
          <a:bodyPr/>
          <a:lstStyle/>
          <a:p>
            <a:endParaRPr lang="en-US"/>
          </a:p>
        </p:txBody>
      </p:sp>
      <p:sp>
        <p:nvSpPr>
          <p:cNvPr id="524311" name="Text Box 23"/>
          <p:cNvSpPr txBox="1">
            <a:spLocks noChangeArrowheads="1"/>
          </p:cNvSpPr>
          <p:nvPr/>
        </p:nvSpPr>
        <p:spPr bwMode="auto">
          <a:xfrm>
            <a:off x="1066800" y="1514475"/>
            <a:ext cx="533400" cy="366713"/>
          </a:xfrm>
          <a:prstGeom prst="rect">
            <a:avLst/>
          </a:prstGeom>
          <a:noFill/>
          <a:ln w="9525">
            <a:noFill/>
            <a:miter lim="800000"/>
            <a:headEnd/>
            <a:tailEnd/>
          </a:ln>
          <a:effectLst/>
        </p:spPr>
        <p:txBody>
          <a:bodyPr>
            <a:spAutoFit/>
          </a:bodyPr>
          <a:lstStyle/>
          <a:p>
            <a:pPr algn="l">
              <a:spcBef>
                <a:spcPct val="50000"/>
              </a:spcBef>
            </a:pPr>
            <a:r>
              <a:rPr lang="en-US" b="1"/>
              <a:t>1.5</a:t>
            </a:r>
          </a:p>
        </p:txBody>
      </p:sp>
      <p:sp>
        <p:nvSpPr>
          <p:cNvPr id="524312" name="Line 24"/>
          <p:cNvSpPr>
            <a:spLocks noChangeShapeType="1"/>
          </p:cNvSpPr>
          <p:nvPr/>
        </p:nvSpPr>
        <p:spPr bwMode="auto">
          <a:xfrm>
            <a:off x="1479550" y="1508125"/>
            <a:ext cx="228600" cy="0"/>
          </a:xfrm>
          <a:prstGeom prst="line">
            <a:avLst/>
          </a:prstGeom>
          <a:noFill/>
          <a:ln w="9525">
            <a:solidFill>
              <a:schemeClr val="tx1"/>
            </a:solidFill>
            <a:round/>
            <a:headEnd/>
            <a:tailEnd/>
          </a:ln>
          <a:effectLst/>
        </p:spPr>
        <p:txBody>
          <a:bodyPr/>
          <a:lstStyle/>
          <a:p>
            <a:endParaRPr lang="en-US"/>
          </a:p>
        </p:txBody>
      </p:sp>
      <p:sp>
        <p:nvSpPr>
          <p:cNvPr id="524313" name="Line 25"/>
          <p:cNvSpPr>
            <a:spLocks noChangeShapeType="1"/>
          </p:cNvSpPr>
          <p:nvPr/>
        </p:nvSpPr>
        <p:spPr bwMode="auto">
          <a:xfrm>
            <a:off x="1495425" y="1266825"/>
            <a:ext cx="228600" cy="0"/>
          </a:xfrm>
          <a:prstGeom prst="line">
            <a:avLst/>
          </a:prstGeom>
          <a:noFill/>
          <a:ln w="9525">
            <a:solidFill>
              <a:schemeClr val="tx1"/>
            </a:solidFill>
            <a:round/>
            <a:headEnd/>
            <a:tailEnd/>
          </a:ln>
          <a:effectLst/>
        </p:spPr>
        <p:txBody>
          <a:bodyPr/>
          <a:lstStyle/>
          <a:p>
            <a:endParaRPr lang="en-US"/>
          </a:p>
        </p:txBody>
      </p:sp>
      <p:sp>
        <p:nvSpPr>
          <p:cNvPr id="524314" name="Line 26"/>
          <p:cNvSpPr>
            <a:spLocks noChangeShapeType="1"/>
          </p:cNvSpPr>
          <p:nvPr/>
        </p:nvSpPr>
        <p:spPr bwMode="auto">
          <a:xfrm>
            <a:off x="1495425" y="1022350"/>
            <a:ext cx="228600" cy="0"/>
          </a:xfrm>
          <a:prstGeom prst="line">
            <a:avLst/>
          </a:prstGeom>
          <a:noFill/>
          <a:ln w="9525">
            <a:solidFill>
              <a:schemeClr val="tx1"/>
            </a:solidFill>
            <a:round/>
            <a:headEnd/>
            <a:tailEnd/>
          </a:ln>
          <a:effectLst/>
        </p:spPr>
        <p:txBody>
          <a:bodyPr/>
          <a:lstStyle/>
          <a:p>
            <a:endParaRPr lang="en-US"/>
          </a:p>
        </p:txBody>
      </p:sp>
      <p:sp>
        <p:nvSpPr>
          <p:cNvPr id="524315" name="Line 27"/>
          <p:cNvSpPr>
            <a:spLocks noChangeShapeType="1"/>
          </p:cNvSpPr>
          <p:nvPr/>
        </p:nvSpPr>
        <p:spPr bwMode="auto">
          <a:xfrm>
            <a:off x="1495425" y="765175"/>
            <a:ext cx="228600" cy="0"/>
          </a:xfrm>
          <a:prstGeom prst="line">
            <a:avLst/>
          </a:prstGeom>
          <a:noFill/>
          <a:ln w="9525">
            <a:solidFill>
              <a:schemeClr val="tx1"/>
            </a:solidFill>
            <a:round/>
            <a:headEnd/>
            <a:tailEnd/>
          </a:ln>
          <a:effectLst/>
        </p:spPr>
        <p:txBody>
          <a:bodyPr/>
          <a:lstStyle/>
          <a:p>
            <a:endParaRPr lang="en-US"/>
          </a:p>
        </p:txBody>
      </p:sp>
      <p:sp>
        <p:nvSpPr>
          <p:cNvPr id="524316" name="Text Box 28"/>
          <p:cNvSpPr txBox="1">
            <a:spLocks noChangeArrowheads="1"/>
          </p:cNvSpPr>
          <p:nvPr/>
        </p:nvSpPr>
        <p:spPr bwMode="auto">
          <a:xfrm>
            <a:off x="1038225" y="352425"/>
            <a:ext cx="609600" cy="366713"/>
          </a:xfrm>
          <a:prstGeom prst="rect">
            <a:avLst/>
          </a:prstGeom>
          <a:noFill/>
          <a:ln w="9525">
            <a:noFill/>
            <a:miter lim="800000"/>
            <a:headEnd/>
            <a:tailEnd/>
          </a:ln>
          <a:effectLst/>
        </p:spPr>
        <p:txBody>
          <a:bodyPr>
            <a:spAutoFit/>
          </a:bodyPr>
          <a:lstStyle/>
          <a:p>
            <a:pPr algn="l">
              <a:spcBef>
                <a:spcPct val="50000"/>
              </a:spcBef>
            </a:pPr>
            <a:r>
              <a:rPr lang="en-US" b="1"/>
              <a:t>2.0</a:t>
            </a:r>
          </a:p>
        </p:txBody>
      </p:sp>
      <p:sp>
        <p:nvSpPr>
          <p:cNvPr id="524317" name="Text Box 29"/>
          <p:cNvSpPr txBox="1">
            <a:spLocks noChangeArrowheads="1"/>
          </p:cNvSpPr>
          <p:nvPr/>
        </p:nvSpPr>
        <p:spPr bwMode="auto">
          <a:xfrm>
            <a:off x="2819400" y="415925"/>
            <a:ext cx="1066800" cy="396875"/>
          </a:xfrm>
          <a:prstGeom prst="rect">
            <a:avLst/>
          </a:prstGeom>
          <a:noFill/>
          <a:ln w="9525">
            <a:noFill/>
            <a:miter lim="800000"/>
            <a:headEnd/>
            <a:tailEnd/>
          </a:ln>
          <a:effectLst/>
        </p:spPr>
        <p:txBody>
          <a:bodyPr>
            <a:spAutoFit/>
          </a:bodyPr>
          <a:lstStyle/>
          <a:p>
            <a:pPr algn="l">
              <a:spcBef>
                <a:spcPct val="50000"/>
              </a:spcBef>
            </a:pPr>
            <a:r>
              <a:rPr lang="en-US" sz="2000" b="1" u="sng">
                <a:solidFill>
                  <a:schemeClr val="hlink"/>
                </a:solidFill>
              </a:rPr>
              <a:t>Male</a:t>
            </a:r>
          </a:p>
        </p:txBody>
      </p:sp>
      <p:sp>
        <p:nvSpPr>
          <p:cNvPr id="524318" name="Text Box 30"/>
          <p:cNvSpPr txBox="1">
            <a:spLocks noChangeArrowheads="1"/>
          </p:cNvSpPr>
          <p:nvPr/>
        </p:nvSpPr>
        <p:spPr bwMode="auto">
          <a:xfrm>
            <a:off x="5410200" y="409575"/>
            <a:ext cx="2590800" cy="396875"/>
          </a:xfrm>
          <a:prstGeom prst="rect">
            <a:avLst/>
          </a:prstGeom>
          <a:noFill/>
          <a:ln w="9525">
            <a:noFill/>
            <a:miter lim="800000"/>
            <a:headEnd/>
            <a:tailEnd/>
          </a:ln>
          <a:effectLst/>
        </p:spPr>
        <p:txBody>
          <a:bodyPr>
            <a:spAutoFit/>
          </a:bodyPr>
          <a:lstStyle/>
          <a:p>
            <a:pPr algn="l">
              <a:spcBef>
                <a:spcPct val="50000"/>
              </a:spcBef>
            </a:pPr>
            <a:r>
              <a:rPr lang="en-US" sz="2000" b="1" u="sng">
                <a:solidFill>
                  <a:schemeClr val="hlink"/>
                </a:solidFill>
              </a:rPr>
              <a:t>Female</a:t>
            </a:r>
          </a:p>
        </p:txBody>
      </p:sp>
      <p:sp>
        <p:nvSpPr>
          <p:cNvPr id="524319" name="Text Box 31"/>
          <p:cNvSpPr txBox="1">
            <a:spLocks noChangeArrowheads="1"/>
          </p:cNvSpPr>
          <p:nvPr/>
        </p:nvSpPr>
        <p:spPr bwMode="auto">
          <a:xfrm>
            <a:off x="228600" y="1219200"/>
            <a:ext cx="914400" cy="3733800"/>
          </a:xfrm>
          <a:prstGeom prst="rect">
            <a:avLst/>
          </a:prstGeom>
          <a:noFill/>
          <a:ln w="9525">
            <a:noFill/>
            <a:miter lim="800000"/>
            <a:headEnd/>
            <a:tailEnd/>
          </a:ln>
          <a:effectLst/>
        </p:spPr>
        <p:txBody>
          <a:bodyPr rot="10800000" vert="eaVert">
            <a:spAutoFit/>
          </a:bodyPr>
          <a:lstStyle/>
          <a:p>
            <a:pPr>
              <a:spcBef>
                <a:spcPct val="50000"/>
              </a:spcBef>
            </a:pPr>
            <a:r>
              <a:rPr lang="en-US" sz="2400" b="1">
                <a:solidFill>
                  <a:schemeClr val="hlink"/>
                </a:solidFill>
              </a:rPr>
              <a:t>Periodontal Disease Odds Ratio (95% C.I.)</a:t>
            </a:r>
          </a:p>
        </p:txBody>
      </p:sp>
      <p:sp>
        <p:nvSpPr>
          <p:cNvPr id="524320" name="Line 32"/>
          <p:cNvSpPr>
            <a:spLocks noChangeShapeType="1"/>
          </p:cNvSpPr>
          <p:nvPr/>
        </p:nvSpPr>
        <p:spPr bwMode="auto">
          <a:xfrm flipV="1">
            <a:off x="1828800" y="2819400"/>
            <a:ext cx="6934200" cy="15875"/>
          </a:xfrm>
          <a:prstGeom prst="line">
            <a:avLst/>
          </a:prstGeom>
          <a:noFill/>
          <a:ln w="38100">
            <a:solidFill>
              <a:schemeClr val="tx1"/>
            </a:solidFill>
            <a:prstDash val="dash"/>
            <a:round/>
            <a:headEnd/>
            <a:tailEnd/>
          </a:ln>
          <a:effectLst/>
        </p:spPr>
        <p:txBody>
          <a:bodyPr/>
          <a:lstStyle/>
          <a:p>
            <a:endParaRPr lang="en-US"/>
          </a:p>
        </p:txBody>
      </p:sp>
      <p:sp>
        <p:nvSpPr>
          <p:cNvPr id="524321" name="Rectangle 33"/>
          <p:cNvSpPr>
            <a:spLocks noChangeArrowheads="1"/>
          </p:cNvSpPr>
          <p:nvPr/>
        </p:nvSpPr>
        <p:spPr bwMode="auto">
          <a:xfrm>
            <a:off x="2101850" y="2165350"/>
            <a:ext cx="838200" cy="3095625"/>
          </a:xfrm>
          <a:prstGeom prst="rect">
            <a:avLst/>
          </a:prstGeom>
          <a:solidFill>
            <a:srgbClr val="FFFF00"/>
          </a:solidFill>
          <a:ln w="9525">
            <a:solidFill>
              <a:schemeClr val="bg2"/>
            </a:solidFill>
            <a:miter lim="800000"/>
            <a:headEnd/>
            <a:tailEnd/>
          </a:ln>
          <a:effectLst/>
        </p:spPr>
        <p:txBody>
          <a:bodyPr wrap="none" anchor="ctr"/>
          <a:lstStyle/>
          <a:p>
            <a:endParaRPr lang="en-US">
              <a:solidFill>
                <a:srgbClr val="FFFF00"/>
              </a:solidFill>
            </a:endParaRPr>
          </a:p>
        </p:txBody>
      </p:sp>
      <p:sp>
        <p:nvSpPr>
          <p:cNvPr id="524322" name="Rectangle 34"/>
          <p:cNvSpPr>
            <a:spLocks noChangeArrowheads="1"/>
          </p:cNvSpPr>
          <p:nvPr/>
        </p:nvSpPr>
        <p:spPr bwMode="auto">
          <a:xfrm>
            <a:off x="3124200" y="2165350"/>
            <a:ext cx="838200" cy="3095625"/>
          </a:xfrm>
          <a:prstGeom prst="rect">
            <a:avLst/>
          </a:prstGeom>
          <a:solidFill>
            <a:srgbClr val="FFFF00"/>
          </a:solidFill>
          <a:ln w="9525">
            <a:solidFill>
              <a:schemeClr val="bg2"/>
            </a:solidFill>
            <a:miter lim="800000"/>
            <a:headEnd/>
            <a:tailEnd/>
          </a:ln>
          <a:effectLst/>
        </p:spPr>
        <p:txBody>
          <a:bodyPr wrap="none" anchor="ctr"/>
          <a:lstStyle/>
          <a:p>
            <a:endParaRPr lang="en-US">
              <a:solidFill>
                <a:srgbClr val="FFFF00"/>
              </a:solidFill>
            </a:endParaRPr>
          </a:p>
        </p:txBody>
      </p:sp>
      <p:sp>
        <p:nvSpPr>
          <p:cNvPr id="524323" name="Rectangle 35"/>
          <p:cNvSpPr>
            <a:spLocks noChangeArrowheads="1"/>
          </p:cNvSpPr>
          <p:nvPr/>
        </p:nvSpPr>
        <p:spPr bwMode="auto">
          <a:xfrm>
            <a:off x="4191000" y="2819400"/>
            <a:ext cx="838200" cy="2466975"/>
          </a:xfrm>
          <a:prstGeom prst="rect">
            <a:avLst/>
          </a:prstGeom>
          <a:solidFill>
            <a:srgbClr val="FFFF00"/>
          </a:solidFill>
          <a:ln w="9525">
            <a:solidFill>
              <a:schemeClr val="bg2"/>
            </a:solidFill>
            <a:miter lim="800000"/>
            <a:headEnd/>
            <a:tailEnd/>
          </a:ln>
          <a:effectLst/>
        </p:spPr>
        <p:txBody>
          <a:bodyPr wrap="none" anchor="ctr"/>
          <a:lstStyle/>
          <a:p>
            <a:endParaRPr lang="en-US">
              <a:solidFill>
                <a:srgbClr val="FFFF00"/>
              </a:solidFill>
            </a:endParaRPr>
          </a:p>
        </p:txBody>
      </p:sp>
      <p:sp>
        <p:nvSpPr>
          <p:cNvPr id="524324" name="Rectangle 36"/>
          <p:cNvSpPr>
            <a:spLocks noChangeArrowheads="1"/>
          </p:cNvSpPr>
          <p:nvPr/>
        </p:nvSpPr>
        <p:spPr bwMode="auto">
          <a:xfrm>
            <a:off x="5483225" y="1524000"/>
            <a:ext cx="838200" cy="3733800"/>
          </a:xfrm>
          <a:prstGeom prst="rect">
            <a:avLst/>
          </a:prstGeom>
          <a:solidFill>
            <a:srgbClr val="FFFF00"/>
          </a:solidFill>
          <a:ln w="9525">
            <a:solidFill>
              <a:schemeClr val="bg2"/>
            </a:solidFill>
            <a:miter lim="800000"/>
            <a:headEnd/>
            <a:tailEnd/>
          </a:ln>
          <a:effectLst/>
        </p:spPr>
        <p:txBody>
          <a:bodyPr wrap="none" anchor="ctr"/>
          <a:lstStyle/>
          <a:p>
            <a:endParaRPr lang="en-US">
              <a:solidFill>
                <a:srgbClr val="FFFF00"/>
              </a:solidFill>
            </a:endParaRPr>
          </a:p>
        </p:txBody>
      </p:sp>
      <p:sp>
        <p:nvSpPr>
          <p:cNvPr id="524325" name="Rectangle 37"/>
          <p:cNvSpPr>
            <a:spLocks noChangeArrowheads="1"/>
          </p:cNvSpPr>
          <p:nvPr/>
        </p:nvSpPr>
        <p:spPr bwMode="auto">
          <a:xfrm>
            <a:off x="6534150" y="2174875"/>
            <a:ext cx="838200" cy="3095625"/>
          </a:xfrm>
          <a:prstGeom prst="rect">
            <a:avLst/>
          </a:prstGeom>
          <a:solidFill>
            <a:srgbClr val="FFFF00"/>
          </a:solidFill>
          <a:ln w="9525">
            <a:solidFill>
              <a:schemeClr val="bg2"/>
            </a:solidFill>
            <a:miter lim="800000"/>
            <a:headEnd/>
            <a:tailEnd/>
          </a:ln>
          <a:effectLst/>
        </p:spPr>
        <p:txBody>
          <a:bodyPr wrap="none" anchor="ctr"/>
          <a:lstStyle/>
          <a:p>
            <a:endParaRPr lang="en-US">
              <a:solidFill>
                <a:srgbClr val="FFFF00"/>
              </a:solidFill>
            </a:endParaRPr>
          </a:p>
        </p:txBody>
      </p:sp>
      <p:sp>
        <p:nvSpPr>
          <p:cNvPr id="524326" name="Rectangle 38"/>
          <p:cNvSpPr>
            <a:spLocks noChangeArrowheads="1"/>
          </p:cNvSpPr>
          <p:nvPr/>
        </p:nvSpPr>
        <p:spPr bwMode="auto">
          <a:xfrm>
            <a:off x="7588250" y="2813050"/>
            <a:ext cx="838200" cy="2466975"/>
          </a:xfrm>
          <a:prstGeom prst="rect">
            <a:avLst/>
          </a:prstGeom>
          <a:solidFill>
            <a:srgbClr val="FFFF00"/>
          </a:solidFill>
          <a:ln w="9525">
            <a:solidFill>
              <a:schemeClr val="bg2"/>
            </a:solidFill>
            <a:miter lim="800000"/>
            <a:headEnd/>
            <a:tailEnd/>
          </a:ln>
          <a:effectLst/>
        </p:spPr>
        <p:txBody>
          <a:bodyPr wrap="none" anchor="ctr"/>
          <a:lstStyle/>
          <a:p>
            <a:endParaRPr lang="en-US">
              <a:solidFill>
                <a:srgbClr val="FFFF00"/>
              </a:solidFill>
            </a:endParaRPr>
          </a:p>
        </p:txBody>
      </p:sp>
      <p:sp>
        <p:nvSpPr>
          <p:cNvPr id="524327" name="Text Box 39"/>
          <p:cNvSpPr txBox="1">
            <a:spLocks noChangeArrowheads="1"/>
          </p:cNvSpPr>
          <p:nvPr/>
        </p:nvSpPr>
        <p:spPr bwMode="auto">
          <a:xfrm>
            <a:off x="1952625" y="3810000"/>
            <a:ext cx="1143000" cy="366713"/>
          </a:xfrm>
          <a:prstGeom prst="rect">
            <a:avLst/>
          </a:prstGeom>
          <a:noFill/>
          <a:ln w="9525">
            <a:noFill/>
            <a:miter lim="800000"/>
            <a:headEnd/>
            <a:tailEnd/>
          </a:ln>
          <a:effectLst/>
        </p:spPr>
        <p:txBody>
          <a:bodyPr>
            <a:spAutoFit/>
          </a:bodyPr>
          <a:lstStyle/>
          <a:p>
            <a:pPr>
              <a:spcBef>
                <a:spcPct val="50000"/>
              </a:spcBef>
            </a:pPr>
            <a:r>
              <a:rPr lang="en-US" b="1">
                <a:solidFill>
                  <a:schemeClr val="bg2"/>
                </a:solidFill>
              </a:rPr>
              <a:t>n=1654</a:t>
            </a:r>
          </a:p>
        </p:txBody>
      </p:sp>
      <p:sp>
        <p:nvSpPr>
          <p:cNvPr id="524328" name="Text Box 40"/>
          <p:cNvSpPr txBox="1">
            <a:spLocks noChangeArrowheads="1"/>
          </p:cNvSpPr>
          <p:nvPr/>
        </p:nvSpPr>
        <p:spPr bwMode="auto">
          <a:xfrm>
            <a:off x="2971800" y="3810000"/>
            <a:ext cx="1219200" cy="366713"/>
          </a:xfrm>
          <a:prstGeom prst="rect">
            <a:avLst/>
          </a:prstGeom>
          <a:noFill/>
          <a:ln w="9525">
            <a:noFill/>
            <a:miter lim="800000"/>
            <a:headEnd/>
            <a:tailEnd/>
          </a:ln>
          <a:effectLst/>
        </p:spPr>
        <p:txBody>
          <a:bodyPr>
            <a:spAutoFit/>
          </a:bodyPr>
          <a:lstStyle/>
          <a:p>
            <a:pPr>
              <a:spcBef>
                <a:spcPct val="50000"/>
              </a:spcBef>
            </a:pPr>
            <a:r>
              <a:rPr lang="en-US" b="1">
                <a:solidFill>
                  <a:schemeClr val="bg2"/>
                </a:solidFill>
              </a:rPr>
              <a:t>n=1504</a:t>
            </a:r>
          </a:p>
        </p:txBody>
      </p:sp>
      <p:sp>
        <p:nvSpPr>
          <p:cNvPr id="524329" name="Text Box 41"/>
          <p:cNvSpPr txBox="1">
            <a:spLocks noChangeArrowheads="1"/>
          </p:cNvSpPr>
          <p:nvPr/>
        </p:nvSpPr>
        <p:spPr bwMode="auto">
          <a:xfrm>
            <a:off x="4127500" y="3794125"/>
            <a:ext cx="990600" cy="366713"/>
          </a:xfrm>
          <a:prstGeom prst="rect">
            <a:avLst/>
          </a:prstGeom>
          <a:noFill/>
          <a:ln w="9525">
            <a:noFill/>
            <a:miter lim="800000"/>
            <a:headEnd/>
            <a:tailEnd/>
          </a:ln>
          <a:effectLst/>
        </p:spPr>
        <p:txBody>
          <a:bodyPr>
            <a:spAutoFit/>
          </a:bodyPr>
          <a:lstStyle/>
          <a:p>
            <a:pPr>
              <a:spcBef>
                <a:spcPct val="50000"/>
              </a:spcBef>
            </a:pPr>
            <a:r>
              <a:rPr lang="en-US" b="1">
                <a:solidFill>
                  <a:schemeClr val="bg2"/>
                </a:solidFill>
              </a:rPr>
              <a:t>n=2666</a:t>
            </a:r>
          </a:p>
        </p:txBody>
      </p:sp>
      <p:sp>
        <p:nvSpPr>
          <p:cNvPr id="524330" name="Text Box 42"/>
          <p:cNvSpPr txBox="1">
            <a:spLocks noChangeArrowheads="1"/>
          </p:cNvSpPr>
          <p:nvPr/>
        </p:nvSpPr>
        <p:spPr bwMode="auto">
          <a:xfrm>
            <a:off x="5346700" y="3806825"/>
            <a:ext cx="1143000" cy="366713"/>
          </a:xfrm>
          <a:prstGeom prst="rect">
            <a:avLst/>
          </a:prstGeom>
          <a:noFill/>
          <a:ln w="9525">
            <a:noFill/>
            <a:miter lim="800000"/>
            <a:headEnd/>
            <a:tailEnd/>
          </a:ln>
          <a:effectLst/>
        </p:spPr>
        <p:txBody>
          <a:bodyPr>
            <a:spAutoFit/>
          </a:bodyPr>
          <a:lstStyle/>
          <a:p>
            <a:pPr>
              <a:spcBef>
                <a:spcPct val="50000"/>
              </a:spcBef>
            </a:pPr>
            <a:r>
              <a:rPr lang="en-US" b="1">
                <a:solidFill>
                  <a:schemeClr val="bg2"/>
                </a:solidFill>
              </a:rPr>
              <a:t>n=2750</a:t>
            </a:r>
          </a:p>
        </p:txBody>
      </p:sp>
      <p:sp>
        <p:nvSpPr>
          <p:cNvPr id="524331" name="Text Box 43"/>
          <p:cNvSpPr txBox="1">
            <a:spLocks noChangeArrowheads="1"/>
          </p:cNvSpPr>
          <p:nvPr/>
        </p:nvSpPr>
        <p:spPr bwMode="auto">
          <a:xfrm>
            <a:off x="6365875" y="3797300"/>
            <a:ext cx="1158875" cy="366713"/>
          </a:xfrm>
          <a:prstGeom prst="rect">
            <a:avLst/>
          </a:prstGeom>
          <a:noFill/>
          <a:ln w="9525">
            <a:noFill/>
            <a:miter lim="800000"/>
            <a:headEnd/>
            <a:tailEnd/>
          </a:ln>
          <a:effectLst/>
        </p:spPr>
        <p:txBody>
          <a:bodyPr>
            <a:spAutoFit/>
          </a:bodyPr>
          <a:lstStyle/>
          <a:p>
            <a:pPr>
              <a:spcBef>
                <a:spcPct val="50000"/>
              </a:spcBef>
            </a:pPr>
            <a:r>
              <a:rPr lang="en-US" b="1">
                <a:solidFill>
                  <a:schemeClr val="bg2"/>
                </a:solidFill>
              </a:rPr>
              <a:t>n=1813</a:t>
            </a:r>
          </a:p>
        </p:txBody>
      </p:sp>
      <p:sp>
        <p:nvSpPr>
          <p:cNvPr id="524332" name="Text Box 44"/>
          <p:cNvSpPr txBox="1">
            <a:spLocks noChangeArrowheads="1"/>
          </p:cNvSpPr>
          <p:nvPr/>
        </p:nvSpPr>
        <p:spPr bwMode="auto">
          <a:xfrm>
            <a:off x="7435850" y="3800475"/>
            <a:ext cx="1143000" cy="366713"/>
          </a:xfrm>
          <a:prstGeom prst="rect">
            <a:avLst/>
          </a:prstGeom>
          <a:noFill/>
          <a:ln w="9525">
            <a:noFill/>
            <a:miter lim="800000"/>
            <a:headEnd/>
            <a:tailEnd/>
          </a:ln>
          <a:effectLst/>
        </p:spPr>
        <p:txBody>
          <a:bodyPr>
            <a:spAutoFit/>
          </a:bodyPr>
          <a:lstStyle/>
          <a:p>
            <a:pPr>
              <a:spcBef>
                <a:spcPct val="50000"/>
              </a:spcBef>
            </a:pPr>
            <a:r>
              <a:rPr lang="en-US" b="1">
                <a:solidFill>
                  <a:schemeClr val="bg2"/>
                </a:solidFill>
              </a:rPr>
              <a:t>n=2032</a:t>
            </a:r>
          </a:p>
        </p:txBody>
      </p:sp>
      <p:sp>
        <p:nvSpPr>
          <p:cNvPr id="524333" name="Line 45"/>
          <p:cNvSpPr>
            <a:spLocks noChangeShapeType="1"/>
          </p:cNvSpPr>
          <p:nvPr/>
        </p:nvSpPr>
        <p:spPr bwMode="auto">
          <a:xfrm>
            <a:off x="2266950" y="2590800"/>
            <a:ext cx="457200" cy="0"/>
          </a:xfrm>
          <a:prstGeom prst="line">
            <a:avLst/>
          </a:prstGeom>
          <a:noFill/>
          <a:ln w="28575">
            <a:solidFill>
              <a:srgbClr val="FF3300"/>
            </a:solidFill>
            <a:round/>
            <a:headEnd/>
            <a:tailEnd/>
          </a:ln>
          <a:effectLst/>
        </p:spPr>
        <p:txBody>
          <a:bodyPr/>
          <a:lstStyle/>
          <a:p>
            <a:endParaRPr lang="en-US"/>
          </a:p>
        </p:txBody>
      </p:sp>
      <p:sp>
        <p:nvSpPr>
          <p:cNvPr id="524334" name="Line 46"/>
          <p:cNvSpPr>
            <a:spLocks noChangeShapeType="1"/>
          </p:cNvSpPr>
          <p:nvPr/>
        </p:nvSpPr>
        <p:spPr bwMode="auto">
          <a:xfrm>
            <a:off x="2257425" y="1724025"/>
            <a:ext cx="457200" cy="0"/>
          </a:xfrm>
          <a:prstGeom prst="line">
            <a:avLst/>
          </a:prstGeom>
          <a:noFill/>
          <a:ln w="28575">
            <a:solidFill>
              <a:srgbClr val="FF3300"/>
            </a:solidFill>
            <a:round/>
            <a:headEnd/>
            <a:tailEnd/>
          </a:ln>
          <a:effectLst/>
        </p:spPr>
        <p:txBody>
          <a:bodyPr/>
          <a:lstStyle/>
          <a:p>
            <a:endParaRPr lang="en-US"/>
          </a:p>
        </p:txBody>
      </p:sp>
      <p:sp>
        <p:nvSpPr>
          <p:cNvPr id="524335" name="Line 47"/>
          <p:cNvSpPr>
            <a:spLocks noChangeShapeType="1"/>
          </p:cNvSpPr>
          <p:nvPr/>
        </p:nvSpPr>
        <p:spPr bwMode="auto">
          <a:xfrm>
            <a:off x="2498725" y="1736725"/>
            <a:ext cx="0" cy="838200"/>
          </a:xfrm>
          <a:prstGeom prst="line">
            <a:avLst/>
          </a:prstGeom>
          <a:noFill/>
          <a:ln w="28575">
            <a:solidFill>
              <a:srgbClr val="FF3300"/>
            </a:solidFill>
            <a:round/>
            <a:headEnd/>
            <a:tailEnd/>
          </a:ln>
          <a:effectLst/>
        </p:spPr>
        <p:txBody>
          <a:bodyPr/>
          <a:lstStyle/>
          <a:p>
            <a:endParaRPr lang="en-US"/>
          </a:p>
        </p:txBody>
      </p:sp>
      <p:sp>
        <p:nvSpPr>
          <p:cNvPr id="524336" name="Line 48"/>
          <p:cNvSpPr>
            <a:spLocks noChangeShapeType="1"/>
          </p:cNvSpPr>
          <p:nvPr/>
        </p:nvSpPr>
        <p:spPr bwMode="auto">
          <a:xfrm>
            <a:off x="3292475" y="1724025"/>
            <a:ext cx="457200" cy="0"/>
          </a:xfrm>
          <a:prstGeom prst="line">
            <a:avLst/>
          </a:prstGeom>
          <a:noFill/>
          <a:ln w="28575">
            <a:solidFill>
              <a:srgbClr val="FF3300"/>
            </a:solidFill>
            <a:round/>
            <a:headEnd/>
            <a:tailEnd/>
          </a:ln>
          <a:effectLst/>
        </p:spPr>
        <p:txBody>
          <a:bodyPr/>
          <a:lstStyle/>
          <a:p>
            <a:endParaRPr lang="en-US"/>
          </a:p>
        </p:txBody>
      </p:sp>
      <p:sp>
        <p:nvSpPr>
          <p:cNvPr id="524337" name="Line 49"/>
          <p:cNvSpPr>
            <a:spLocks noChangeShapeType="1"/>
          </p:cNvSpPr>
          <p:nvPr/>
        </p:nvSpPr>
        <p:spPr bwMode="auto">
          <a:xfrm>
            <a:off x="3292475" y="2590800"/>
            <a:ext cx="457200" cy="0"/>
          </a:xfrm>
          <a:prstGeom prst="line">
            <a:avLst/>
          </a:prstGeom>
          <a:noFill/>
          <a:ln w="28575">
            <a:solidFill>
              <a:srgbClr val="FF3300"/>
            </a:solidFill>
            <a:round/>
            <a:headEnd/>
            <a:tailEnd/>
          </a:ln>
          <a:effectLst/>
        </p:spPr>
        <p:txBody>
          <a:bodyPr/>
          <a:lstStyle/>
          <a:p>
            <a:endParaRPr lang="en-US"/>
          </a:p>
        </p:txBody>
      </p:sp>
      <p:sp>
        <p:nvSpPr>
          <p:cNvPr id="524338" name="Line 50"/>
          <p:cNvSpPr>
            <a:spLocks noChangeShapeType="1"/>
          </p:cNvSpPr>
          <p:nvPr/>
        </p:nvSpPr>
        <p:spPr bwMode="auto">
          <a:xfrm>
            <a:off x="3536950" y="1736725"/>
            <a:ext cx="0" cy="838200"/>
          </a:xfrm>
          <a:prstGeom prst="line">
            <a:avLst/>
          </a:prstGeom>
          <a:noFill/>
          <a:ln w="28575">
            <a:solidFill>
              <a:srgbClr val="FF3300"/>
            </a:solidFill>
            <a:round/>
            <a:headEnd/>
            <a:tailEnd/>
          </a:ln>
          <a:effectLst/>
        </p:spPr>
        <p:txBody>
          <a:bodyPr/>
          <a:lstStyle/>
          <a:p>
            <a:endParaRPr lang="en-US"/>
          </a:p>
        </p:txBody>
      </p:sp>
      <p:sp>
        <p:nvSpPr>
          <p:cNvPr id="524339" name="Line 51"/>
          <p:cNvSpPr>
            <a:spLocks noChangeShapeType="1"/>
          </p:cNvSpPr>
          <p:nvPr/>
        </p:nvSpPr>
        <p:spPr bwMode="auto">
          <a:xfrm>
            <a:off x="5638800" y="1905000"/>
            <a:ext cx="457200" cy="0"/>
          </a:xfrm>
          <a:prstGeom prst="line">
            <a:avLst/>
          </a:prstGeom>
          <a:noFill/>
          <a:ln w="28575">
            <a:solidFill>
              <a:srgbClr val="FF3300"/>
            </a:solidFill>
            <a:round/>
            <a:headEnd/>
            <a:tailEnd/>
          </a:ln>
          <a:effectLst/>
        </p:spPr>
        <p:txBody>
          <a:bodyPr/>
          <a:lstStyle/>
          <a:p>
            <a:endParaRPr lang="en-US"/>
          </a:p>
        </p:txBody>
      </p:sp>
      <p:sp>
        <p:nvSpPr>
          <p:cNvPr id="524340" name="Line 52"/>
          <p:cNvSpPr>
            <a:spLocks noChangeShapeType="1"/>
          </p:cNvSpPr>
          <p:nvPr/>
        </p:nvSpPr>
        <p:spPr bwMode="auto">
          <a:xfrm>
            <a:off x="5622925" y="914400"/>
            <a:ext cx="457200" cy="0"/>
          </a:xfrm>
          <a:prstGeom prst="line">
            <a:avLst/>
          </a:prstGeom>
          <a:noFill/>
          <a:ln w="28575">
            <a:solidFill>
              <a:srgbClr val="FF3300"/>
            </a:solidFill>
            <a:round/>
            <a:headEnd/>
            <a:tailEnd/>
          </a:ln>
          <a:effectLst/>
        </p:spPr>
        <p:txBody>
          <a:bodyPr/>
          <a:lstStyle/>
          <a:p>
            <a:endParaRPr lang="en-US"/>
          </a:p>
        </p:txBody>
      </p:sp>
      <p:sp>
        <p:nvSpPr>
          <p:cNvPr id="524341" name="Line 53"/>
          <p:cNvSpPr>
            <a:spLocks noChangeShapeType="1"/>
          </p:cNvSpPr>
          <p:nvPr/>
        </p:nvSpPr>
        <p:spPr bwMode="auto">
          <a:xfrm>
            <a:off x="5854700" y="914400"/>
            <a:ext cx="0" cy="990600"/>
          </a:xfrm>
          <a:prstGeom prst="line">
            <a:avLst/>
          </a:prstGeom>
          <a:noFill/>
          <a:ln w="28575">
            <a:solidFill>
              <a:srgbClr val="FF3300"/>
            </a:solidFill>
            <a:round/>
            <a:headEnd/>
            <a:tailEnd/>
          </a:ln>
          <a:effectLst/>
        </p:spPr>
        <p:txBody>
          <a:bodyPr/>
          <a:lstStyle/>
          <a:p>
            <a:endParaRPr lang="en-US"/>
          </a:p>
        </p:txBody>
      </p:sp>
      <p:sp>
        <p:nvSpPr>
          <p:cNvPr id="524342" name="Line 54"/>
          <p:cNvSpPr>
            <a:spLocks noChangeShapeType="1"/>
          </p:cNvSpPr>
          <p:nvPr/>
        </p:nvSpPr>
        <p:spPr bwMode="auto">
          <a:xfrm>
            <a:off x="6705600" y="2603500"/>
            <a:ext cx="457200" cy="0"/>
          </a:xfrm>
          <a:prstGeom prst="line">
            <a:avLst/>
          </a:prstGeom>
          <a:noFill/>
          <a:ln w="28575">
            <a:solidFill>
              <a:srgbClr val="FF3300"/>
            </a:solidFill>
            <a:round/>
            <a:headEnd/>
            <a:tailEnd/>
          </a:ln>
          <a:effectLst/>
        </p:spPr>
        <p:txBody>
          <a:bodyPr/>
          <a:lstStyle/>
          <a:p>
            <a:endParaRPr lang="en-US"/>
          </a:p>
        </p:txBody>
      </p:sp>
      <p:sp>
        <p:nvSpPr>
          <p:cNvPr id="524343" name="Line 55"/>
          <p:cNvSpPr>
            <a:spLocks noChangeShapeType="1"/>
          </p:cNvSpPr>
          <p:nvPr/>
        </p:nvSpPr>
        <p:spPr bwMode="auto">
          <a:xfrm>
            <a:off x="6689725" y="1403350"/>
            <a:ext cx="457200" cy="0"/>
          </a:xfrm>
          <a:prstGeom prst="line">
            <a:avLst/>
          </a:prstGeom>
          <a:noFill/>
          <a:ln w="28575">
            <a:solidFill>
              <a:srgbClr val="FF3300"/>
            </a:solidFill>
            <a:round/>
            <a:headEnd/>
            <a:tailEnd/>
          </a:ln>
          <a:effectLst/>
        </p:spPr>
        <p:txBody>
          <a:bodyPr/>
          <a:lstStyle/>
          <a:p>
            <a:endParaRPr lang="en-US"/>
          </a:p>
        </p:txBody>
      </p:sp>
      <p:sp>
        <p:nvSpPr>
          <p:cNvPr id="524344" name="Line 56"/>
          <p:cNvSpPr>
            <a:spLocks noChangeShapeType="1"/>
          </p:cNvSpPr>
          <p:nvPr/>
        </p:nvSpPr>
        <p:spPr bwMode="auto">
          <a:xfrm>
            <a:off x="6934200" y="1431925"/>
            <a:ext cx="0" cy="1158875"/>
          </a:xfrm>
          <a:prstGeom prst="line">
            <a:avLst/>
          </a:prstGeom>
          <a:noFill/>
          <a:ln w="28575">
            <a:solidFill>
              <a:srgbClr val="FF3300"/>
            </a:solidFill>
            <a:round/>
            <a:headEnd/>
            <a:tailEnd/>
          </a:ln>
          <a:effectLst/>
        </p:spPr>
        <p:txBody>
          <a:bodyPr/>
          <a:lstStyle/>
          <a:p>
            <a:endParaRPr lang="en-US"/>
          </a:p>
        </p:txBody>
      </p:sp>
      <p:sp>
        <p:nvSpPr>
          <p:cNvPr id="524345" name="Text Box 57"/>
          <p:cNvSpPr txBox="1">
            <a:spLocks noChangeArrowheads="1"/>
          </p:cNvSpPr>
          <p:nvPr/>
        </p:nvSpPr>
        <p:spPr bwMode="auto">
          <a:xfrm>
            <a:off x="2117725" y="5346700"/>
            <a:ext cx="914400" cy="366713"/>
          </a:xfrm>
          <a:prstGeom prst="rect">
            <a:avLst/>
          </a:prstGeom>
          <a:noFill/>
          <a:ln w="9525">
            <a:noFill/>
            <a:miter lim="800000"/>
            <a:headEnd/>
            <a:tailEnd/>
          </a:ln>
          <a:effectLst/>
        </p:spPr>
        <p:txBody>
          <a:bodyPr>
            <a:spAutoFit/>
          </a:bodyPr>
          <a:lstStyle/>
          <a:p>
            <a:pPr algn="l">
              <a:spcBef>
                <a:spcPct val="50000"/>
              </a:spcBef>
            </a:pPr>
            <a:r>
              <a:rPr lang="en-US" b="1"/>
              <a:t>2-499</a:t>
            </a:r>
          </a:p>
        </p:txBody>
      </p:sp>
      <p:sp>
        <p:nvSpPr>
          <p:cNvPr id="524346" name="Text Box 58"/>
          <p:cNvSpPr txBox="1">
            <a:spLocks noChangeArrowheads="1"/>
          </p:cNvSpPr>
          <p:nvPr/>
        </p:nvSpPr>
        <p:spPr bwMode="auto">
          <a:xfrm>
            <a:off x="3048000" y="5349875"/>
            <a:ext cx="1219200" cy="366713"/>
          </a:xfrm>
          <a:prstGeom prst="rect">
            <a:avLst/>
          </a:prstGeom>
          <a:noFill/>
          <a:ln w="9525">
            <a:noFill/>
            <a:miter lim="800000"/>
            <a:headEnd/>
            <a:tailEnd/>
          </a:ln>
          <a:effectLst/>
        </p:spPr>
        <p:txBody>
          <a:bodyPr>
            <a:spAutoFit/>
          </a:bodyPr>
          <a:lstStyle/>
          <a:p>
            <a:pPr algn="l">
              <a:spcBef>
                <a:spcPct val="50000"/>
              </a:spcBef>
            </a:pPr>
            <a:r>
              <a:rPr lang="en-US" b="1"/>
              <a:t>500-799</a:t>
            </a:r>
          </a:p>
        </p:txBody>
      </p:sp>
      <p:sp>
        <p:nvSpPr>
          <p:cNvPr id="524347" name="Text Box 59"/>
          <p:cNvSpPr txBox="1">
            <a:spLocks noChangeArrowheads="1"/>
          </p:cNvSpPr>
          <p:nvPr/>
        </p:nvSpPr>
        <p:spPr bwMode="auto">
          <a:xfrm>
            <a:off x="4333875" y="5346700"/>
            <a:ext cx="838200" cy="366713"/>
          </a:xfrm>
          <a:prstGeom prst="rect">
            <a:avLst/>
          </a:prstGeom>
          <a:noFill/>
          <a:ln w="9525">
            <a:noFill/>
            <a:miter lim="800000"/>
            <a:headEnd/>
            <a:tailEnd/>
          </a:ln>
          <a:effectLst/>
        </p:spPr>
        <p:txBody>
          <a:bodyPr>
            <a:spAutoFit/>
          </a:bodyPr>
          <a:lstStyle/>
          <a:p>
            <a:pPr algn="l">
              <a:spcBef>
                <a:spcPct val="50000"/>
              </a:spcBef>
            </a:pPr>
            <a:r>
              <a:rPr lang="en-US" b="1"/>
              <a:t>800+</a:t>
            </a:r>
          </a:p>
        </p:txBody>
      </p:sp>
      <p:sp>
        <p:nvSpPr>
          <p:cNvPr id="524348" name="Rectangle 60"/>
          <p:cNvSpPr>
            <a:spLocks noChangeArrowheads="1"/>
          </p:cNvSpPr>
          <p:nvPr/>
        </p:nvSpPr>
        <p:spPr bwMode="auto">
          <a:xfrm>
            <a:off x="5562600" y="5334000"/>
            <a:ext cx="768350" cy="366713"/>
          </a:xfrm>
          <a:prstGeom prst="rect">
            <a:avLst/>
          </a:prstGeom>
          <a:noFill/>
          <a:ln w="9525">
            <a:noFill/>
            <a:miter lim="800000"/>
            <a:headEnd/>
            <a:tailEnd/>
          </a:ln>
          <a:effectLst/>
        </p:spPr>
        <p:txBody>
          <a:bodyPr wrap="none">
            <a:spAutoFit/>
          </a:bodyPr>
          <a:lstStyle/>
          <a:p>
            <a:pPr algn="l"/>
            <a:r>
              <a:rPr lang="en-US" b="1"/>
              <a:t>2-499</a:t>
            </a:r>
          </a:p>
        </p:txBody>
      </p:sp>
      <p:sp>
        <p:nvSpPr>
          <p:cNvPr id="524349" name="Rectangle 61"/>
          <p:cNvSpPr>
            <a:spLocks noChangeArrowheads="1"/>
          </p:cNvSpPr>
          <p:nvPr/>
        </p:nvSpPr>
        <p:spPr bwMode="auto">
          <a:xfrm>
            <a:off x="6477000" y="5334000"/>
            <a:ext cx="1022350" cy="366713"/>
          </a:xfrm>
          <a:prstGeom prst="rect">
            <a:avLst/>
          </a:prstGeom>
          <a:noFill/>
          <a:ln w="9525">
            <a:noFill/>
            <a:miter lim="800000"/>
            <a:headEnd/>
            <a:tailEnd/>
          </a:ln>
          <a:effectLst/>
        </p:spPr>
        <p:txBody>
          <a:bodyPr wrap="none">
            <a:spAutoFit/>
          </a:bodyPr>
          <a:lstStyle/>
          <a:p>
            <a:pPr algn="l"/>
            <a:r>
              <a:rPr lang="en-US" b="1"/>
              <a:t>500-799</a:t>
            </a:r>
          </a:p>
        </p:txBody>
      </p:sp>
      <p:sp>
        <p:nvSpPr>
          <p:cNvPr id="524350" name="Rectangle 62"/>
          <p:cNvSpPr>
            <a:spLocks noChangeArrowheads="1"/>
          </p:cNvSpPr>
          <p:nvPr/>
        </p:nvSpPr>
        <p:spPr bwMode="auto">
          <a:xfrm>
            <a:off x="7683500" y="5348288"/>
            <a:ext cx="698500" cy="366712"/>
          </a:xfrm>
          <a:prstGeom prst="rect">
            <a:avLst/>
          </a:prstGeom>
          <a:noFill/>
          <a:ln w="9525">
            <a:noFill/>
            <a:miter lim="800000"/>
            <a:headEnd/>
            <a:tailEnd/>
          </a:ln>
          <a:effectLst/>
        </p:spPr>
        <p:txBody>
          <a:bodyPr wrap="none">
            <a:spAutoFit/>
          </a:bodyPr>
          <a:lstStyle/>
          <a:p>
            <a:pPr algn="l">
              <a:spcBef>
                <a:spcPct val="50000"/>
              </a:spcBef>
            </a:pPr>
            <a:r>
              <a:rPr lang="en-US" b="1"/>
              <a:t>800+</a:t>
            </a:r>
          </a:p>
        </p:txBody>
      </p:sp>
      <p:sp>
        <p:nvSpPr>
          <p:cNvPr id="524351" name="Text Box 63"/>
          <p:cNvSpPr txBox="1">
            <a:spLocks noChangeArrowheads="1"/>
          </p:cNvSpPr>
          <p:nvPr/>
        </p:nvSpPr>
        <p:spPr bwMode="auto">
          <a:xfrm>
            <a:off x="1447800" y="5715000"/>
            <a:ext cx="6858000" cy="457200"/>
          </a:xfrm>
          <a:prstGeom prst="rect">
            <a:avLst/>
          </a:prstGeom>
          <a:noFill/>
          <a:ln w="9525">
            <a:noFill/>
            <a:miter lim="800000"/>
            <a:headEnd/>
            <a:tailEnd/>
          </a:ln>
          <a:effectLst/>
        </p:spPr>
        <p:txBody>
          <a:bodyPr>
            <a:spAutoFit/>
          </a:bodyPr>
          <a:lstStyle/>
          <a:p>
            <a:pPr>
              <a:spcBef>
                <a:spcPct val="50000"/>
              </a:spcBef>
            </a:pPr>
            <a:r>
              <a:rPr lang="en-US" sz="2400" b="1">
                <a:solidFill>
                  <a:schemeClr val="hlink"/>
                </a:solidFill>
              </a:rPr>
              <a:t>Dietary Calcium Intake (mg)</a:t>
            </a:r>
          </a:p>
        </p:txBody>
      </p:sp>
      <p:sp>
        <p:nvSpPr>
          <p:cNvPr id="524352" name="Text Box 64"/>
          <p:cNvSpPr txBox="1">
            <a:spLocks noChangeArrowheads="1"/>
          </p:cNvSpPr>
          <p:nvPr/>
        </p:nvSpPr>
        <p:spPr bwMode="auto">
          <a:xfrm>
            <a:off x="5257800" y="6415088"/>
            <a:ext cx="3429000" cy="366712"/>
          </a:xfrm>
          <a:prstGeom prst="rect">
            <a:avLst/>
          </a:prstGeom>
          <a:noFill/>
          <a:ln w="9525">
            <a:noFill/>
            <a:miter lim="800000"/>
            <a:headEnd/>
            <a:tailEnd/>
          </a:ln>
          <a:effectLst/>
        </p:spPr>
        <p:txBody>
          <a:bodyPr>
            <a:spAutoFit/>
          </a:bodyPr>
          <a:lstStyle/>
          <a:p>
            <a:pPr algn="l">
              <a:spcBef>
                <a:spcPct val="50000"/>
              </a:spcBef>
            </a:pPr>
            <a:r>
              <a:rPr lang="en-US" b="1" i="1"/>
              <a:t>Nishida et al, J. Perio, 2000</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Rot="1" noChangeArrowheads="1"/>
          </p:cNvSpPr>
          <p:nvPr>
            <p:ph type="title"/>
          </p:nvPr>
        </p:nvSpPr>
        <p:spPr/>
        <p:txBody>
          <a:bodyPr/>
          <a:lstStyle/>
          <a:p>
            <a:r>
              <a:rPr lang="en-US"/>
              <a:t>Conclusion</a:t>
            </a:r>
          </a:p>
        </p:txBody>
      </p:sp>
      <p:sp>
        <p:nvSpPr>
          <p:cNvPr id="522243" name="Rectangle 3"/>
          <p:cNvSpPr>
            <a:spLocks noGrp="1" noChangeArrowheads="1"/>
          </p:cNvSpPr>
          <p:nvPr>
            <p:ph type="body" idx="1"/>
          </p:nvPr>
        </p:nvSpPr>
        <p:spPr>
          <a:xfrm>
            <a:off x="457200" y="2057400"/>
            <a:ext cx="8229600" cy="2133600"/>
          </a:xfrm>
        </p:spPr>
        <p:txBody>
          <a:bodyPr/>
          <a:lstStyle/>
          <a:p>
            <a:r>
              <a:rPr lang="en-US"/>
              <a:t>Results suggest that low dietary intake of calcium results in more severe periodontal disease</a:t>
            </a:r>
          </a:p>
        </p:txBody>
      </p:sp>
      <p:sp>
        <p:nvSpPr>
          <p:cNvPr id="522244" name="Text Box 4"/>
          <p:cNvSpPr txBox="1">
            <a:spLocks noChangeArrowheads="1"/>
          </p:cNvSpPr>
          <p:nvPr/>
        </p:nvSpPr>
        <p:spPr bwMode="auto">
          <a:xfrm>
            <a:off x="4648200" y="4876800"/>
            <a:ext cx="3581400" cy="366713"/>
          </a:xfrm>
          <a:prstGeom prst="rect">
            <a:avLst/>
          </a:prstGeom>
          <a:noFill/>
          <a:ln w="9525">
            <a:noFill/>
            <a:miter lim="800000"/>
            <a:headEnd/>
            <a:tailEnd/>
          </a:ln>
          <a:effectLst/>
        </p:spPr>
        <p:txBody>
          <a:bodyPr>
            <a:spAutoFit/>
          </a:bodyPr>
          <a:lstStyle/>
          <a:p>
            <a:pPr algn="l">
              <a:spcBef>
                <a:spcPct val="50000"/>
              </a:spcBef>
            </a:pPr>
            <a:r>
              <a:rPr lang="en-US" b="1" i="1"/>
              <a:t>Nishida et al, J Perio, 2000</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D and Calcium</a:t>
            </a:r>
            <a:endParaRPr lang="en-US" dirty="0"/>
          </a:p>
        </p:txBody>
      </p:sp>
      <p:sp>
        <p:nvSpPr>
          <p:cNvPr id="3" name="Content Placeholder 2"/>
          <p:cNvSpPr>
            <a:spLocks noGrp="1"/>
          </p:cNvSpPr>
          <p:nvPr>
            <p:ph idx="1"/>
          </p:nvPr>
        </p:nvSpPr>
        <p:spPr>
          <a:xfrm>
            <a:off x="508001" y="1600200"/>
            <a:ext cx="7721600" cy="4114800"/>
          </a:xfrm>
        </p:spPr>
        <p:txBody>
          <a:bodyPr/>
          <a:lstStyle/>
          <a:p>
            <a:r>
              <a:rPr lang="en-US" sz="2800" dirty="0" smtClean="0"/>
              <a:t>Cross- sectional study</a:t>
            </a:r>
          </a:p>
          <a:p>
            <a:r>
              <a:rPr lang="en-US" sz="2800" dirty="0" smtClean="0"/>
              <a:t>51 periodontal maintenance patients</a:t>
            </a:r>
          </a:p>
          <a:p>
            <a:r>
              <a:rPr lang="en-US" sz="2800" dirty="0" smtClean="0"/>
              <a:t>23 vitamin D supplements (</a:t>
            </a:r>
            <a:r>
              <a:rPr lang="en-US" sz="2800" u="sng" dirty="0" smtClean="0"/>
              <a:t>&gt; </a:t>
            </a:r>
            <a:r>
              <a:rPr lang="en-US" sz="2800" dirty="0" smtClean="0"/>
              <a:t> 400 IU / day) calcium supplements (</a:t>
            </a:r>
            <a:r>
              <a:rPr lang="en-US" sz="2800" u="sng" dirty="0" smtClean="0"/>
              <a:t>&gt; </a:t>
            </a:r>
            <a:r>
              <a:rPr lang="en-US" sz="2800" dirty="0" smtClean="0"/>
              <a:t>1000 mg / day)</a:t>
            </a:r>
          </a:p>
          <a:p>
            <a:r>
              <a:rPr lang="en-US" sz="2800" dirty="0" smtClean="0"/>
              <a:t>6.3 to 23 years of supplementation</a:t>
            </a:r>
          </a:p>
          <a:p>
            <a:r>
              <a:rPr lang="en-US" sz="2800" dirty="0" smtClean="0"/>
              <a:t>28 no vitamin D or calcium supplements</a:t>
            </a:r>
          </a:p>
          <a:p>
            <a:r>
              <a:rPr lang="en-US" sz="2800" dirty="0" smtClean="0"/>
              <a:t>Clinical and radiographic measurements taken</a:t>
            </a:r>
          </a:p>
          <a:p>
            <a:r>
              <a:rPr lang="en-US" sz="2800" dirty="0" smtClean="0"/>
              <a:t>Repeated measures multivariate analysis</a:t>
            </a:r>
            <a:endParaRPr lang="en-US" sz="2800" dirty="0"/>
          </a:p>
        </p:txBody>
      </p:sp>
      <p:sp>
        <p:nvSpPr>
          <p:cNvPr id="5" name="Rectangle 4"/>
          <p:cNvSpPr/>
          <p:nvPr/>
        </p:nvSpPr>
        <p:spPr>
          <a:xfrm>
            <a:off x="5428089" y="6248400"/>
            <a:ext cx="2877711" cy="369332"/>
          </a:xfrm>
          <a:prstGeom prst="rect">
            <a:avLst/>
          </a:prstGeom>
        </p:spPr>
        <p:txBody>
          <a:bodyPr wrap="none">
            <a:spAutoFit/>
          </a:bodyPr>
          <a:lstStyle/>
          <a:p>
            <a:r>
              <a:rPr lang="en-US" b="1" i="1" dirty="0" err="1" smtClean="0"/>
              <a:t>Miley</a:t>
            </a:r>
            <a:r>
              <a:rPr lang="en-US" b="1" i="1" dirty="0" smtClean="0"/>
              <a:t> el al, J. Perio, 2009</a:t>
            </a:r>
            <a:endParaRPr lang="en-US" b="1" i="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75689" y="6248400"/>
            <a:ext cx="2877711" cy="369332"/>
          </a:xfrm>
          <a:prstGeom prst="rect">
            <a:avLst/>
          </a:prstGeom>
        </p:spPr>
        <p:txBody>
          <a:bodyPr wrap="none">
            <a:spAutoFit/>
          </a:bodyPr>
          <a:lstStyle/>
          <a:p>
            <a:r>
              <a:rPr lang="en-US" b="1" i="1" dirty="0" err="1" smtClean="0"/>
              <a:t>Miley</a:t>
            </a:r>
            <a:r>
              <a:rPr lang="en-US" b="1" i="1" dirty="0" smtClean="0"/>
              <a:t> el al, J. </a:t>
            </a:r>
            <a:r>
              <a:rPr lang="en-US" b="1" i="1" dirty="0" err="1" smtClean="0"/>
              <a:t>Perio</a:t>
            </a:r>
            <a:r>
              <a:rPr lang="en-US" b="1" i="1" dirty="0" smtClean="0"/>
              <a:t>, 2009</a:t>
            </a:r>
            <a:endParaRPr lang="en-US" b="1" i="1" dirty="0"/>
          </a:p>
        </p:txBody>
      </p:sp>
      <p:sp>
        <p:nvSpPr>
          <p:cNvPr id="6" name="TextBox 5"/>
          <p:cNvSpPr txBox="1"/>
          <p:nvPr/>
        </p:nvSpPr>
        <p:spPr>
          <a:xfrm>
            <a:off x="228600" y="304800"/>
            <a:ext cx="8610600" cy="769441"/>
          </a:xfrm>
          <a:prstGeom prst="rect">
            <a:avLst/>
          </a:prstGeom>
          <a:noFill/>
        </p:spPr>
        <p:txBody>
          <a:bodyPr wrap="square" rtlCol="0">
            <a:spAutoFit/>
          </a:bodyPr>
          <a:lstStyle/>
          <a:p>
            <a:r>
              <a:rPr lang="en-US" sz="4400" b="1" dirty="0" smtClean="0"/>
              <a:t>Vitamin D and Calcium Intake</a:t>
            </a:r>
            <a:endParaRPr lang="en-US" sz="4400" b="1" dirty="0"/>
          </a:p>
        </p:txBody>
      </p:sp>
      <p:sp>
        <p:nvSpPr>
          <p:cNvPr id="7" name="TextBox 6"/>
          <p:cNvSpPr txBox="1"/>
          <p:nvPr/>
        </p:nvSpPr>
        <p:spPr>
          <a:xfrm>
            <a:off x="381000" y="1371600"/>
            <a:ext cx="8458200" cy="1015663"/>
          </a:xfrm>
          <a:prstGeom prst="rect">
            <a:avLst/>
          </a:prstGeom>
          <a:noFill/>
        </p:spPr>
        <p:txBody>
          <a:bodyPr wrap="square" rtlCol="0">
            <a:spAutoFit/>
          </a:bodyPr>
          <a:lstStyle/>
          <a:p>
            <a:pPr algn="l"/>
            <a:r>
              <a:rPr lang="en-US" sz="2400" dirty="0" smtClean="0"/>
              <a:t>Measurement	           Takers			Non-Takers</a:t>
            </a:r>
          </a:p>
          <a:p>
            <a:pPr algn="l"/>
            <a:endParaRPr lang="en-US" dirty="0" smtClean="0"/>
          </a:p>
          <a:p>
            <a:pPr algn="l"/>
            <a:endParaRPr lang="en-US" dirty="0"/>
          </a:p>
        </p:txBody>
      </p:sp>
      <p:cxnSp>
        <p:nvCxnSpPr>
          <p:cNvPr id="11" name="Straight Connector 10"/>
          <p:cNvCxnSpPr/>
          <p:nvPr/>
        </p:nvCxnSpPr>
        <p:spPr bwMode="auto">
          <a:xfrm flipV="1">
            <a:off x="304800" y="1900535"/>
            <a:ext cx="8382000" cy="4465"/>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12" name="TextBox 11"/>
          <p:cNvSpPr txBox="1"/>
          <p:nvPr/>
        </p:nvSpPr>
        <p:spPr>
          <a:xfrm>
            <a:off x="304800" y="2149019"/>
            <a:ext cx="8077200" cy="4708981"/>
          </a:xfrm>
          <a:prstGeom prst="rect">
            <a:avLst/>
          </a:prstGeom>
          <a:noFill/>
        </p:spPr>
        <p:txBody>
          <a:bodyPr wrap="square" rtlCol="0">
            <a:spAutoFit/>
          </a:bodyPr>
          <a:lstStyle/>
          <a:p>
            <a:pPr algn="l">
              <a:tabLst>
                <a:tab pos="3886200" algn="l"/>
                <a:tab pos="6629400" algn="l"/>
              </a:tabLst>
            </a:pPr>
            <a:r>
              <a:rPr lang="en-US" sz="2400" dirty="0" smtClean="0"/>
              <a:t>Probe depths (mm)	2.18 	2.33**</a:t>
            </a:r>
          </a:p>
          <a:p>
            <a:pPr algn="l">
              <a:tabLst>
                <a:tab pos="3886200" algn="l"/>
                <a:tab pos="6629400" algn="l"/>
              </a:tabLst>
            </a:pPr>
            <a:r>
              <a:rPr lang="en-US" sz="2400" dirty="0" smtClean="0"/>
              <a:t>LOA (mm)	1.80	2.01**</a:t>
            </a:r>
          </a:p>
          <a:p>
            <a:pPr algn="l">
              <a:tabLst>
                <a:tab pos="3886200" algn="l"/>
                <a:tab pos="6629400" algn="l"/>
              </a:tabLst>
            </a:pPr>
            <a:r>
              <a:rPr lang="en-US" sz="2400" dirty="0" smtClean="0"/>
              <a:t>Bleeding sites (%)	60	66**</a:t>
            </a:r>
          </a:p>
          <a:p>
            <a:pPr algn="l">
              <a:tabLst>
                <a:tab pos="3886200" algn="l"/>
                <a:tab pos="6629400" algn="l"/>
              </a:tabLst>
            </a:pPr>
            <a:r>
              <a:rPr lang="en-US" sz="2400" dirty="0" smtClean="0"/>
              <a:t>Gingival Index 	0.73	1.00**</a:t>
            </a:r>
          </a:p>
          <a:p>
            <a:pPr algn="l">
              <a:tabLst>
                <a:tab pos="3886200" algn="l"/>
                <a:tab pos="6629400" algn="l"/>
              </a:tabLst>
            </a:pPr>
            <a:r>
              <a:rPr lang="en-US" sz="2400" dirty="0" smtClean="0"/>
              <a:t>Furcation Involvement /	47	72**</a:t>
            </a:r>
          </a:p>
          <a:p>
            <a:pPr algn="l">
              <a:tabLst>
                <a:tab pos="3886200" algn="l"/>
                <a:tab pos="6629400" algn="l"/>
              </a:tabLst>
            </a:pPr>
            <a:r>
              <a:rPr lang="en-US" sz="2400" dirty="0" smtClean="0"/>
              <a:t>  molar sites (%)</a:t>
            </a:r>
          </a:p>
          <a:p>
            <a:pPr algn="l">
              <a:tabLst>
                <a:tab pos="3886200" algn="l"/>
                <a:tab pos="6629400" algn="l"/>
              </a:tabLst>
            </a:pPr>
            <a:r>
              <a:rPr lang="en-US" sz="2400" dirty="0" smtClean="0"/>
              <a:t>Calcium intake (mg/day)	1,769	642*</a:t>
            </a:r>
          </a:p>
          <a:p>
            <a:pPr algn="l">
              <a:tabLst>
                <a:tab pos="3886200" algn="l"/>
                <a:tab pos="6629400" algn="l"/>
              </a:tabLst>
            </a:pPr>
            <a:r>
              <a:rPr lang="en-US" sz="2400" dirty="0" smtClean="0"/>
              <a:t>Vitamin D intake (IU/day)	1,049	156*</a:t>
            </a:r>
          </a:p>
          <a:p>
            <a:pPr algn="l">
              <a:tabLst>
                <a:tab pos="3886200" algn="l"/>
                <a:tab pos="6629400" algn="l"/>
              </a:tabLst>
            </a:pPr>
            <a:endParaRPr lang="en-US" dirty="0" smtClean="0"/>
          </a:p>
          <a:p>
            <a:pPr algn="l">
              <a:tabLst>
                <a:tab pos="3886200" algn="l"/>
                <a:tab pos="6629400" algn="l"/>
              </a:tabLst>
            </a:pPr>
            <a:r>
              <a:rPr lang="en-US" dirty="0" smtClean="0"/>
              <a:t>*   P&lt;0.01</a:t>
            </a:r>
          </a:p>
          <a:p>
            <a:pPr algn="l">
              <a:tabLst>
                <a:tab pos="3886200" algn="l"/>
                <a:tab pos="6629400" algn="l"/>
              </a:tabLst>
            </a:pPr>
            <a:r>
              <a:rPr lang="en-US" dirty="0" smtClean="0"/>
              <a:t>** P&gt;0.05</a:t>
            </a:r>
          </a:p>
          <a:p>
            <a:pPr algn="l">
              <a:tabLst>
                <a:tab pos="3886200" algn="l"/>
                <a:tab pos="6629400" algn="l"/>
              </a:tabLst>
            </a:pPr>
            <a:endParaRPr lang="en-US" dirty="0" smtClean="0"/>
          </a:p>
          <a:p>
            <a:pPr algn="l">
              <a:tabLst>
                <a:tab pos="3886200" algn="l"/>
                <a:tab pos="6629400" algn="l"/>
              </a:tabLst>
            </a:pPr>
            <a:endParaRPr lang="en-US" dirty="0" smtClean="0"/>
          </a:p>
          <a:p>
            <a:pPr algn="l">
              <a:tabLst>
                <a:tab pos="3886200" algn="l"/>
                <a:tab pos="6629400" algn="l"/>
              </a:tabLst>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305800" cy="1858962"/>
          </a:xfrm>
        </p:spPr>
        <p:txBody>
          <a:bodyPr/>
          <a:lstStyle/>
          <a:p>
            <a:r>
              <a:rPr lang="en-US" dirty="0" smtClean="0"/>
              <a:t>Treatment Considerations for Periodontal Patients</a:t>
            </a:r>
          </a:p>
        </p:txBody>
      </p:sp>
      <p:sp>
        <p:nvSpPr>
          <p:cNvPr id="70659" name="Rectangle 3"/>
          <p:cNvSpPr>
            <a:spLocks noGrp="1" noChangeArrowheads="1"/>
          </p:cNvSpPr>
          <p:nvPr>
            <p:ph type="body" idx="1"/>
          </p:nvPr>
        </p:nvSpPr>
        <p:spPr>
          <a:xfrm>
            <a:off x="1549400" y="2209800"/>
            <a:ext cx="6908800" cy="4267199"/>
          </a:xfrm>
        </p:spPr>
        <p:txBody>
          <a:bodyPr/>
          <a:lstStyle/>
          <a:p>
            <a:r>
              <a:rPr lang="en-US" sz="2800" dirty="0" smtClean="0"/>
              <a:t>Control pathogens</a:t>
            </a:r>
          </a:p>
          <a:p>
            <a:r>
              <a:rPr lang="en-US" sz="2800" dirty="0" smtClean="0"/>
              <a:t>Modulate host response</a:t>
            </a:r>
          </a:p>
          <a:p>
            <a:r>
              <a:rPr lang="en-US" sz="2800" dirty="0" smtClean="0"/>
              <a:t>Smoking cessation program</a:t>
            </a:r>
          </a:p>
          <a:p>
            <a:r>
              <a:rPr lang="en-US" sz="2800" dirty="0" smtClean="0"/>
              <a:t>Good glycemic control</a:t>
            </a:r>
          </a:p>
          <a:p>
            <a:r>
              <a:rPr lang="en-US" sz="2800" dirty="0" smtClean="0"/>
              <a:t>Stress reduction protocol</a:t>
            </a:r>
          </a:p>
          <a:p>
            <a:r>
              <a:rPr lang="en-US" sz="2800" dirty="0" smtClean="0"/>
              <a:t>Weight reduction program</a:t>
            </a:r>
          </a:p>
          <a:p>
            <a:r>
              <a:rPr lang="en-US" sz="2800" dirty="0" smtClean="0"/>
              <a:t>Calcium supplementation</a:t>
            </a:r>
          </a:p>
          <a:p>
            <a:r>
              <a:rPr lang="en-US" sz="2800" dirty="0" smtClean="0"/>
              <a:t>Genetic assessment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body" idx="1"/>
          </p:nvPr>
        </p:nvSpPr>
        <p:spPr>
          <a:xfrm>
            <a:off x="1295400" y="1752600"/>
            <a:ext cx="5486400" cy="4343400"/>
          </a:xfrm>
        </p:spPr>
        <p:txBody>
          <a:bodyPr/>
          <a:lstStyle/>
          <a:p>
            <a:pPr>
              <a:lnSpc>
                <a:spcPct val="200000"/>
              </a:lnSpc>
            </a:pPr>
            <a:r>
              <a:rPr lang="en-US" dirty="0"/>
              <a:t>Cardiovascular Disease</a:t>
            </a:r>
          </a:p>
          <a:p>
            <a:pPr>
              <a:lnSpc>
                <a:spcPct val="200000"/>
              </a:lnSpc>
            </a:pPr>
            <a:r>
              <a:rPr lang="en-US" dirty="0"/>
              <a:t>Pregnancy</a:t>
            </a:r>
          </a:p>
          <a:p>
            <a:pPr>
              <a:lnSpc>
                <a:spcPct val="200000"/>
              </a:lnSpc>
            </a:pPr>
            <a:r>
              <a:rPr lang="en-US" dirty="0"/>
              <a:t>Diabetes Mellitus</a:t>
            </a:r>
          </a:p>
          <a:p>
            <a:pPr>
              <a:lnSpc>
                <a:spcPct val="200000"/>
              </a:lnSpc>
            </a:pPr>
            <a:r>
              <a:rPr lang="en-US" dirty="0"/>
              <a:t>Respiratory Disease</a:t>
            </a:r>
          </a:p>
          <a:p>
            <a:pPr>
              <a:lnSpc>
                <a:spcPct val="200000"/>
              </a:lnSpc>
            </a:pPr>
            <a:endParaRPr lang="en-US" dirty="0"/>
          </a:p>
        </p:txBody>
      </p:sp>
      <p:sp>
        <p:nvSpPr>
          <p:cNvPr id="4" name="Rectangle 3"/>
          <p:cNvSpPr/>
          <p:nvPr/>
        </p:nvSpPr>
        <p:spPr>
          <a:xfrm>
            <a:off x="-7980" y="449759"/>
            <a:ext cx="8999580" cy="769441"/>
          </a:xfrm>
          <a:prstGeom prst="rect">
            <a:avLst/>
          </a:prstGeom>
        </p:spPr>
        <p:txBody>
          <a:bodyPr wrap="none">
            <a:spAutoFit/>
          </a:bodyPr>
          <a:lstStyle/>
          <a:p>
            <a:r>
              <a:rPr lang="en-US" sz="4400" b="1" dirty="0" smtClean="0"/>
              <a:t>Systemic Effects of Periodontitis</a:t>
            </a:r>
            <a:endParaRPr lang="en-US" sz="44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ctrTitle"/>
          </p:nvPr>
        </p:nvSpPr>
        <p:spPr>
          <a:xfrm>
            <a:off x="525463" y="381000"/>
            <a:ext cx="8085137" cy="1676400"/>
          </a:xfrm>
        </p:spPr>
        <p:txBody>
          <a:bodyPr/>
          <a:lstStyle/>
          <a:p>
            <a:r>
              <a:rPr lang="en-US" sz="5400"/>
              <a:t>Cardiovascular Disease and Periodontitis</a:t>
            </a:r>
          </a:p>
        </p:txBody>
      </p:sp>
      <p:sp>
        <p:nvSpPr>
          <p:cNvPr id="325635" name="Rectangle 3"/>
          <p:cNvSpPr>
            <a:spLocks noGrp="1" noChangeArrowheads="1"/>
          </p:cNvSpPr>
          <p:nvPr>
            <p:ph type="subTitle" idx="1"/>
          </p:nvPr>
        </p:nvSpPr>
        <p:spPr>
          <a:xfrm>
            <a:off x="1354138" y="2514600"/>
            <a:ext cx="6435725" cy="2438400"/>
          </a:xfrm>
        </p:spPr>
        <p:txBody>
          <a:bodyPr/>
          <a:lstStyle/>
          <a:p>
            <a:r>
              <a:rPr lang="en-US"/>
              <a:t>Suppose you could prevent a heart attack with a 2 minute, no sweat exercise that could be performed anywhere.</a:t>
            </a:r>
          </a:p>
        </p:txBody>
      </p:sp>
      <p:sp>
        <p:nvSpPr>
          <p:cNvPr id="325636" name="Text Box 4"/>
          <p:cNvSpPr txBox="1">
            <a:spLocks noChangeArrowheads="1"/>
          </p:cNvSpPr>
          <p:nvPr/>
        </p:nvSpPr>
        <p:spPr bwMode="auto">
          <a:xfrm>
            <a:off x="1541463" y="5440363"/>
            <a:ext cx="6154737" cy="641350"/>
          </a:xfrm>
          <a:prstGeom prst="rect">
            <a:avLst/>
          </a:prstGeom>
          <a:noFill/>
          <a:ln w="9525">
            <a:noFill/>
            <a:miter lim="800000"/>
            <a:headEnd/>
            <a:tailEnd/>
          </a:ln>
          <a:effectLst/>
        </p:spPr>
        <p:txBody>
          <a:bodyPr>
            <a:spAutoFit/>
          </a:bodyPr>
          <a:lstStyle/>
          <a:p>
            <a:pPr>
              <a:spcBef>
                <a:spcPct val="50000"/>
              </a:spcBef>
            </a:pPr>
            <a:r>
              <a:rPr lang="en-US" sz="3600" b="1"/>
              <a:t>Would you be interested?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rrowheads="1"/>
          </p:cNvSpPr>
          <p:nvPr>
            <p:ph type="title"/>
          </p:nvPr>
        </p:nvSpPr>
        <p:spPr>
          <a:xfrm>
            <a:off x="744538" y="304800"/>
            <a:ext cx="7789862" cy="2438400"/>
          </a:xfrm>
        </p:spPr>
        <p:txBody>
          <a:bodyPr/>
          <a:lstStyle/>
          <a:p>
            <a:pPr algn="l"/>
            <a:r>
              <a:rPr lang="en-US"/>
              <a:t>Flossing your teeth might be an exercise that saves your life.</a:t>
            </a:r>
          </a:p>
        </p:txBody>
      </p:sp>
      <p:pic>
        <p:nvPicPr>
          <p:cNvPr id="326659" name="Picture 3" descr="slide19"/>
          <p:cNvPicPr>
            <a:picLocks noChangeAspect="1" noChangeArrowheads="1"/>
          </p:cNvPicPr>
          <p:nvPr/>
        </p:nvPicPr>
        <p:blipFill>
          <a:blip r:embed="rId2" cstate="print"/>
          <a:srcRect/>
          <a:stretch>
            <a:fillRect/>
          </a:stretch>
        </p:blipFill>
        <p:spPr bwMode="auto">
          <a:xfrm>
            <a:off x="3827463" y="2487613"/>
            <a:ext cx="4841875" cy="398938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Rot="1" noChangeArrowheads="1"/>
          </p:cNvSpPr>
          <p:nvPr>
            <p:ph type="title"/>
          </p:nvPr>
        </p:nvSpPr>
        <p:spPr/>
        <p:txBody>
          <a:bodyPr/>
          <a:lstStyle/>
          <a:p>
            <a:r>
              <a:rPr lang="en-US"/>
              <a:t>1970’s Model</a:t>
            </a:r>
          </a:p>
        </p:txBody>
      </p:sp>
      <p:sp>
        <p:nvSpPr>
          <p:cNvPr id="1074179" name="Rectangle 3"/>
          <p:cNvSpPr>
            <a:spLocks noGrp="1" noChangeArrowheads="1"/>
          </p:cNvSpPr>
          <p:nvPr>
            <p:ph type="body" idx="1"/>
          </p:nvPr>
        </p:nvSpPr>
        <p:spPr/>
        <p:txBody>
          <a:bodyPr/>
          <a:lstStyle/>
          <a:p>
            <a:r>
              <a:rPr lang="en-US"/>
              <a:t>Gingivitis leads to periodontitis if untreated</a:t>
            </a:r>
          </a:p>
          <a:p>
            <a:r>
              <a:rPr lang="en-US"/>
              <a:t>All individuals equally susceptible </a:t>
            </a:r>
          </a:p>
          <a:p>
            <a:r>
              <a:rPr lang="en-US"/>
              <a:t>Genetics not a factor in adult periodontitis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rrowheads="1"/>
          </p:cNvSpPr>
          <p:nvPr>
            <p:ph type="title"/>
          </p:nvPr>
        </p:nvSpPr>
        <p:spPr>
          <a:xfrm>
            <a:off x="4673600" y="5943600"/>
            <a:ext cx="3860800" cy="609600"/>
          </a:xfrm>
        </p:spPr>
        <p:txBody>
          <a:bodyPr/>
          <a:lstStyle/>
          <a:p>
            <a:r>
              <a:rPr lang="en-US" sz="2000" i="1"/>
              <a:t>Beck et al, J. Perio., 1996</a:t>
            </a:r>
          </a:p>
        </p:txBody>
      </p:sp>
      <p:sp>
        <p:nvSpPr>
          <p:cNvPr id="327683" name="Rectangle 3"/>
          <p:cNvSpPr>
            <a:spLocks noGrp="1" noChangeArrowheads="1"/>
          </p:cNvSpPr>
          <p:nvPr>
            <p:ph type="body" idx="1"/>
          </p:nvPr>
        </p:nvSpPr>
        <p:spPr>
          <a:xfrm>
            <a:off x="663575" y="2208213"/>
            <a:ext cx="7951788" cy="3692525"/>
          </a:xfrm>
        </p:spPr>
        <p:txBody>
          <a:bodyPr/>
          <a:lstStyle/>
          <a:p>
            <a:pPr>
              <a:lnSpc>
                <a:spcPct val="90000"/>
              </a:lnSpc>
            </a:pPr>
            <a:r>
              <a:rPr lang="en-US"/>
              <a:t>1,147 subject cohort</a:t>
            </a:r>
          </a:p>
          <a:p>
            <a:pPr>
              <a:lnSpc>
                <a:spcPct val="90000"/>
              </a:lnSpc>
            </a:pPr>
            <a:r>
              <a:rPr lang="en-US"/>
              <a:t>Systemically healthy at enrollment</a:t>
            </a:r>
          </a:p>
          <a:p>
            <a:pPr>
              <a:lnSpc>
                <a:spcPct val="90000"/>
              </a:lnSpc>
            </a:pPr>
            <a:r>
              <a:rPr lang="en-US"/>
              <a:t>18 year follow-up </a:t>
            </a:r>
          </a:p>
          <a:p>
            <a:pPr>
              <a:lnSpc>
                <a:spcPct val="90000"/>
              </a:lnSpc>
            </a:pPr>
            <a:r>
              <a:rPr lang="en-US"/>
              <a:t>Bone loss and CHD (OR 1.5)</a:t>
            </a:r>
          </a:p>
          <a:p>
            <a:pPr>
              <a:lnSpc>
                <a:spcPct val="90000"/>
              </a:lnSpc>
            </a:pPr>
            <a:r>
              <a:rPr lang="en-US"/>
              <a:t>Bone loss and fatal CHD (OR 1.9)</a:t>
            </a:r>
          </a:p>
          <a:p>
            <a:pPr>
              <a:lnSpc>
                <a:spcPct val="90000"/>
              </a:lnSpc>
            </a:pPr>
            <a:r>
              <a:rPr lang="en-US"/>
              <a:t>Bone loss and stroke (OR 2.8)</a:t>
            </a:r>
          </a:p>
        </p:txBody>
      </p:sp>
      <p:sp>
        <p:nvSpPr>
          <p:cNvPr id="327684" name="Text Box 4"/>
          <p:cNvSpPr txBox="1">
            <a:spLocks noChangeArrowheads="1"/>
          </p:cNvSpPr>
          <p:nvPr/>
        </p:nvSpPr>
        <p:spPr bwMode="auto">
          <a:xfrm>
            <a:off x="474663" y="228600"/>
            <a:ext cx="8262937" cy="1555750"/>
          </a:xfrm>
          <a:prstGeom prst="rect">
            <a:avLst/>
          </a:prstGeom>
          <a:noFill/>
          <a:ln w="9525">
            <a:noFill/>
            <a:miter lim="800000"/>
            <a:headEnd/>
            <a:tailEnd/>
          </a:ln>
          <a:effectLst/>
        </p:spPr>
        <p:txBody>
          <a:bodyPr>
            <a:spAutoFit/>
          </a:bodyPr>
          <a:lstStyle/>
          <a:p>
            <a:pPr>
              <a:spcBef>
                <a:spcPct val="50000"/>
              </a:spcBef>
            </a:pPr>
            <a:r>
              <a:rPr lang="en-US" sz="4800" b="1"/>
              <a:t>Cardiovascular Disease / Periodontal Disease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rrowheads="1"/>
          </p:cNvSpPr>
          <p:nvPr>
            <p:ph type="title"/>
          </p:nvPr>
        </p:nvSpPr>
        <p:spPr/>
        <p:txBody>
          <a:bodyPr/>
          <a:lstStyle/>
          <a:p>
            <a:r>
              <a:rPr lang="en-US"/>
              <a:t>Other Risk Factors</a:t>
            </a:r>
          </a:p>
        </p:txBody>
      </p:sp>
      <p:sp>
        <p:nvSpPr>
          <p:cNvPr id="328707" name="Rectangle 3"/>
          <p:cNvSpPr>
            <a:spLocks noGrp="1" noChangeArrowheads="1"/>
          </p:cNvSpPr>
          <p:nvPr>
            <p:ph type="body" idx="1"/>
          </p:nvPr>
        </p:nvSpPr>
        <p:spPr>
          <a:xfrm>
            <a:off x="457200" y="2282825"/>
            <a:ext cx="8229600" cy="3314700"/>
          </a:xfrm>
        </p:spPr>
        <p:txBody>
          <a:bodyPr/>
          <a:lstStyle/>
          <a:p>
            <a:r>
              <a:rPr lang="en-US"/>
              <a:t>Cholesterol and CHD (1.6 OR)</a:t>
            </a:r>
          </a:p>
          <a:p>
            <a:r>
              <a:rPr lang="en-US"/>
              <a:t>Smoking and fatal CHD (1.7 OR)</a:t>
            </a:r>
          </a:p>
          <a:p>
            <a:r>
              <a:rPr lang="en-US"/>
              <a:t>Smoking and stroke (1.6 OR)</a:t>
            </a:r>
          </a:p>
          <a:p>
            <a:r>
              <a:rPr lang="en-US"/>
              <a:t>Family Hx. CHD and stroke (3.5 OR)</a:t>
            </a:r>
          </a:p>
        </p:txBody>
      </p:sp>
      <p:sp>
        <p:nvSpPr>
          <p:cNvPr id="328708" name="Text Box 4"/>
          <p:cNvSpPr txBox="1">
            <a:spLocks noChangeArrowheads="1"/>
          </p:cNvSpPr>
          <p:nvPr/>
        </p:nvSpPr>
        <p:spPr bwMode="auto">
          <a:xfrm>
            <a:off x="5214938" y="5410200"/>
            <a:ext cx="3319462" cy="457200"/>
          </a:xfrm>
          <a:prstGeom prst="rect">
            <a:avLst/>
          </a:prstGeom>
          <a:noFill/>
          <a:ln w="9525">
            <a:noFill/>
            <a:miter lim="800000"/>
            <a:headEnd/>
            <a:tailEnd/>
          </a:ln>
          <a:effectLst/>
        </p:spPr>
        <p:txBody>
          <a:bodyPr>
            <a:spAutoFit/>
          </a:bodyPr>
          <a:lstStyle/>
          <a:p>
            <a:pPr algn="l">
              <a:spcBef>
                <a:spcPct val="50000"/>
              </a:spcBef>
            </a:pPr>
            <a:r>
              <a:rPr lang="en-US" sz="2400" b="1" i="1"/>
              <a:t>Annals of Perio, 1996</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rrowheads="1"/>
          </p:cNvSpPr>
          <p:nvPr>
            <p:ph type="title"/>
          </p:nvPr>
        </p:nvSpPr>
        <p:spPr>
          <a:xfrm>
            <a:off x="0" y="304800"/>
            <a:ext cx="9144000" cy="1143000"/>
          </a:xfrm>
        </p:spPr>
        <p:txBody>
          <a:bodyPr/>
          <a:lstStyle/>
          <a:p>
            <a:r>
              <a:rPr lang="en-US" sz="3200"/>
              <a:t>Incidence of CHD by Level of Oral Bone Loss</a:t>
            </a:r>
          </a:p>
        </p:txBody>
      </p:sp>
      <p:graphicFrame>
        <p:nvGraphicFramePr>
          <p:cNvPr id="329731" name="Object 3"/>
          <p:cNvGraphicFramePr>
            <a:graphicFrameLocks noChangeAspect="1"/>
          </p:cNvGraphicFramePr>
          <p:nvPr>
            <p:ph type="chart" idx="1"/>
          </p:nvPr>
        </p:nvGraphicFramePr>
        <p:xfrm>
          <a:off x="762000" y="1676400"/>
          <a:ext cx="7772400" cy="4343400"/>
        </p:xfrm>
        <a:graphic>
          <a:graphicData uri="http://schemas.openxmlformats.org/presentationml/2006/ole">
            <p:oleObj spid="_x0000_s329731" name="Chart" r:id="rId3" imgW="8744102" imgH="4114800" progId="MSGraph.Chart.8">
              <p:embed followColorScheme="full"/>
            </p:oleObj>
          </a:graphicData>
        </a:graphic>
      </p:graphicFrame>
      <p:sp>
        <p:nvSpPr>
          <p:cNvPr id="329732" name="Text Box 4"/>
          <p:cNvSpPr txBox="1">
            <a:spLocks noChangeArrowheads="1"/>
          </p:cNvSpPr>
          <p:nvPr/>
        </p:nvSpPr>
        <p:spPr bwMode="auto">
          <a:xfrm>
            <a:off x="2667000" y="5791200"/>
            <a:ext cx="3387725" cy="336550"/>
          </a:xfrm>
          <a:prstGeom prst="rect">
            <a:avLst/>
          </a:prstGeom>
          <a:noFill/>
          <a:ln w="9525">
            <a:noFill/>
            <a:miter lim="800000"/>
            <a:headEnd/>
            <a:tailEnd/>
          </a:ln>
          <a:effectLst/>
        </p:spPr>
        <p:txBody>
          <a:bodyPr>
            <a:spAutoFit/>
          </a:bodyPr>
          <a:lstStyle/>
          <a:p>
            <a:pPr>
              <a:spcBef>
                <a:spcPct val="50000"/>
              </a:spcBef>
            </a:pPr>
            <a:r>
              <a:rPr lang="en-US" sz="1600" b="1">
                <a:solidFill>
                  <a:srgbClr val="FFFFFF"/>
                </a:solidFill>
              </a:rPr>
              <a:t>Age adjusted level of bone loss</a:t>
            </a:r>
          </a:p>
        </p:txBody>
      </p:sp>
      <p:sp>
        <p:nvSpPr>
          <p:cNvPr id="329733" name="Text Box 5"/>
          <p:cNvSpPr txBox="1">
            <a:spLocks noChangeArrowheads="1"/>
          </p:cNvSpPr>
          <p:nvPr/>
        </p:nvSpPr>
        <p:spPr bwMode="auto">
          <a:xfrm>
            <a:off x="4876800" y="6324600"/>
            <a:ext cx="3929063" cy="396875"/>
          </a:xfrm>
          <a:prstGeom prst="rect">
            <a:avLst/>
          </a:prstGeom>
          <a:noFill/>
          <a:ln w="9525">
            <a:noFill/>
            <a:miter lim="800000"/>
            <a:headEnd/>
            <a:tailEnd/>
          </a:ln>
          <a:effectLst/>
        </p:spPr>
        <p:txBody>
          <a:bodyPr>
            <a:spAutoFit/>
          </a:bodyPr>
          <a:lstStyle/>
          <a:p>
            <a:pPr algn="r">
              <a:spcBef>
                <a:spcPct val="50000"/>
              </a:spcBef>
            </a:pPr>
            <a:r>
              <a:rPr lang="en-US" sz="2000" b="1" i="1"/>
              <a:t>Adapted from Beck et al., 1996</a:t>
            </a:r>
          </a:p>
        </p:txBody>
      </p:sp>
      <p:sp>
        <p:nvSpPr>
          <p:cNvPr id="329734" name="Text Box 6"/>
          <p:cNvSpPr txBox="1">
            <a:spLocks noChangeArrowheads="1"/>
          </p:cNvSpPr>
          <p:nvPr/>
        </p:nvSpPr>
        <p:spPr bwMode="auto">
          <a:xfrm>
            <a:off x="1066800" y="1524000"/>
            <a:ext cx="339725" cy="336550"/>
          </a:xfrm>
          <a:prstGeom prst="rect">
            <a:avLst/>
          </a:prstGeom>
          <a:noFill/>
          <a:ln w="9525">
            <a:noFill/>
            <a:miter lim="800000"/>
            <a:headEnd/>
            <a:tailEnd/>
          </a:ln>
          <a:effectLst/>
        </p:spPr>
        <p:txBody>
          <a:bodyPr>
            <a:spAutoFit/>
          </a:bodyPr>
          <a:lstStyle/>
          <a:p>
            <a:pPr algn="l">
              <a:spcBef>
                <a:spcPct val="50000"/>
              </a:spcBef>
            </a:pPr>
            <a:r>
              <a:rPr lang="en-US" sz="1600" b="1">
                <a:latin typeface="Times New Roman" pitchFamily="18" charset="0"/>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body" idx="1"/>
          </p:nvPr>
        </p:nvSpPr>
        <p:spPr>
          <a:xfrm>
            <a:off x="1022350" y="2282825"/>
            <a:ext cx="7315200" cy="3314700"/>
          </a:xfrm>
        </p:spPr>
        <p:txBody>
          <a:bodyPr/>
          <a:lstStyle/>
          <a:p>
            <a:r>
              <a:rPr lang="en-US"/>
              <a:t>8032 subjects (NHANES I)</a:t>
            </a:r>
          </a:p>
          <a:p>
            <a:r>
              <a:rPr lang="en-US"/>
              <a:t>Aged 25 – 74</a:t>
            </a:r>
          </a:p>
          <a:p>
            <a:r>
              <a:rPr lang="en-US"/>
              <a:t>21 year follow-up</a:t>
            </a:r>
          </a:p>
          <a:p>
            <a:r>
              <a:rPr lang="en-US"/>
              <a:t>Gingivitis and CHD (OR 1.05)</a:t>
            </a:r>
          </a:p>
          <a:p>
            <a:r>
              <a:rPr lang="en-US"/>
              <a:t>Periodontitis and CHD (OR 1.14)</a:t>
            </a:r>
          </a:p>
        </p:txBody>
      </p:sp>
      <p:sp>
        <p:nvSpPr>
          <p:cNvPr id="330755" name="Text Box 3"/>
          <p:cNvSpPr txBox="1">
            <a:spLocks noChangeArrowheads="1"/>
          </p:cNvSpPr>
          <p:nvPr/>
        </p:nvSpPr>
        <p:spPr bwMode="auto">
          <a:xfrm>
            <a:off x="4191000" y="5957888"/>
            <a:ext cx="4478338" cy="519112"/>
          </a:xfrm>
          <a:prstGeom prst="rect">
            <a:avLst/>
          </a:prstGeom>
          <a:noFill/>
          <a:ln w="9525">
            <a:noFill/>
            <a:miter lim="800000"/>
            <a:headEnd/>
            <a:tailEnd/>
          </a:ln>
          <a:effectLst/>
        </p:spPr>
        <p:txBody>
          <a:bodyPr>
            <a:spAutoFit/>
          </a:bodyPr>
          <a:lstStyle/>
          <a:p>
            <a:pPr algn="l">
              <a:spcBef>
                <a:spcPct val="50000"/>
              </a:spcBef>
            </a:pPr>
            <a:r>
              <a:rPr lang="en-US" sz="2800" b="1" i="1"/>
              <a:t>Hujoel et al., JAMA, 2000</a:t>
            </a:r>
          </a:p>
        </p:txBody>
      </p:sp>
      <p:sp>
        <p:nvSpPr>
          <p:cNvPr id="330756" name="Text Box 4"/>
          <p:cNvSpPr txBox="1">
            <a:spLocks noChangeArrowheads="1"/>
          </p:cNvSpPr>
          <p:nvPr/>
        </p:nvSpPr>
        <p:spPr bwMode="auto">
          <a:xfrm>
            <a:off x="609600" y="228600"/>
            <a:ext cx="7856538" cy="1555750"/>
          </a:xfrm>
          <a:prstGeom prst="rect">
            <a:avLst/>
          </a:prstGeom>
          <a:noFill/>
          <a:ln w="9525">
            <a:noFill/>
            <a:miter lim="800000"/>
            <a:headEnd/>
            <a:tailEnd/>
          </a:ln>
          <a:effectLst/>
        </p:spPr>
        <p:txBody>
          <a:bodyPr>
            <a:spAutoFit/>
          </a:bodyPr>
          <a:lstStyle/>
          <a:p>
            <a:pPr>
              <a:spcBef>
                <a:spcPct val="50000"/>
              </a:spcBef>
            </a:pPr>
            <a:r>
              <a:rPr lang="en-US" sz="4800" b="1"/>
              <a:t>Cardiovascular Disease / Periodontal Disease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Text Box 3"/>
          <p:cNvSpPr txBox="1">
            <a:spLocks noChangeArrowheads="1"/>
          </p:cNvSpPr>
          <p:nvPr/>
        </p:nvSpPr>
        <p:spPr bwMode="auto">
          <a:xfrm>
            <a:off x="1219200" y="2362200"/>
            <a:ext cx="6408738" cy="1938992"/>
          </a:xfrm>
          <a:prstGeom prst="rect">
            <a:avLst/>
          </a:prstGeom>
          <a:noFill/>
          <a:ln w="9525">
            <a:noFill/>
            <a:miter lim="800000"/>
            <a:headEnd/>
            <a:tailEnd/>
          </a:ln>
          <a:effectLst/>
        </p:spPr>
        <p:txBody>
          <a:bodyPr wrap="square">
            <a:spAutoFit/>
          </a:bodyPr>
          <a:lstStyle/>
          <a:p>
            <a:pPr>
              <a:spcBef>
                <a:spcPct val="50000"/>
              </a:spcBef>
            </a:pPr>
            <a:r>
              <a:rPr lang="en-US" sz="4800" b="1" dirty="0">
                <a:solidFill>
                  <a:srgbClr val="FFFFFF"/>
                </a:solidFill>
              </a:rPr>
              <a:t>Biologic Plausibility</a:t>
            </a:r>
          </a:p>
          <a:p>
            <a:pPr>
              <a:spcBef>
                <a:spcPct val="50000"/>
              </a:spcBef>
            </a:pPr>
            <a:endParaRPr lang="en-US" sz="4800" b="1" dirty="0">
              <a:solidFill>
                <a:srgbClr val="FFFFFF"/>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Grp="1" noRot="1" noChangeArrowheads="1"/>
          </p:cNvSpPr>
          <p:nvPr>
            <p:ph type="title"/>
          </p:nvPr>
        </p:nvSpPr>
        <p:spPr/>
        <p:txBody>
          <a:bodyPr/>
          <a:lstStyle/>
          <a:p>
            <a:r>
              <a:rPr lang="en-US"/>
              <a:t>Bacteremia and Brushing</a:t>
            </a:r>
          </a:p>
        </p:txBody>
      </p:sp>
      <p:sp>
        <p:nvSpPr>
          <p:cNvPr id="1415171" name="Rectangle 3"/>
          <p:cNvSpPr>
            <a:spLocks noGrp="1" noChangeArrowheads="1"/>
          </p:cNvSpPr>
          <p:nvPr>
            <p:ph type="body" idx="1"/>
          </p:nvPr>
        </p:nvSpPr>
        <p:spPr>
          <a:xfrm>
            <a:off x="457200" y="1828800"/>
            <a:ext cx="8229600" cy="4068763"/>
          </a:xfrm>
        </p:spPr>
        <p:txBody>
          <a:bodyPr/>
          <a:lstStyle/>
          <a:p>
            <a:pPr>
              <a:lnSpc>
                <a:spcPct val="90000"/>
              </a:lnSpc>
            </a:pPr>
            <a:r>
              <a:rPr lang="en-US" dirty="0"/>
              <a:t>290 patients in need of an extraction</a:t>
            </a:r>
          </a:p>
          <a:p>
            <a:pPr>
              <a:lnSpc>
                <a:spcPct val="90000"/>
              </a:lnSpc>
            </a:pPr>
            <a:r>
              <a:rPr lang="en-US" dirty="0"/>
              <a:t>Double blind; random assignment to 3 </a:t>
            </a:r>
            <a:r>
              <a:rPr lang="en-US" dirty="0" err="1"/>
              <a:t>tx</a:t>
            </a:r>
            <a:r>
              <a:rPr lang="en-US" dirty="0"/>
              <a:t>. Groups</a:t>
            </a:r>
          </a:p>
          <a:p>
            <a:pPr>
              <a:lnSpc>
                <a:spcPct val="90000"/>
              </a:lnSpc>
            </a:pPr>
            <a:r>
              <a:rPr lang="en-US" dirty="0"/>
              <a:t>Brushing / extraction-Amoxicillin / extraction-Placebo</a:t>
            </a:r>
          </a:p>
          <a:p>
            <a:pPr>
              <a:lnSpc>
                <a:spcPct val="90000"/>
              </a:lnSpc>
            </a:pPr>
            <a:r>
              <a:rPr lang="en-US" dirty="0"/>
              <a:t>Blood draws at </a:t>
            </a:r>
            <a:r>
              <a:rPr lang="en-US" dirty="0" smtClean="0"/>
              <a:t>baseline, </a:t>
            </a:r>
            <a:r>
              <a:rPr lang="en-US" dirty="0"/>
              <a:t>1.5 minutes and 5 minutes after initiation and 20, 40, 60 minutes after completion</a:t>
            </a:r>
          </a:p>
        </p:txBody>
      </p:sp>
      <p:sp>
        <p:nvSpPr>
          <p:cNvPr id="1415172" name="Text Box 4"/>
          <p:cNvSpPr txBox="1">
            <a:spLocks noChangeArrowheads="1"/>
          </p:cNvSpPr>
          <p:nvPr/>
        </p:nvSpPr>
        <p:spPr bwMode="auto">
          <a:xfrm>
            <a:off x="5943600" y="5943600"/>
            <a:ext cx="2514600" cy="396875"/>
          </a:xfrm>
          <a:prstGeom prst="rect">
            <a:avLst/>
          </a:prstGeom>
          <a:noFill/>
          <a:ln w="9525">
            <a:noFill/>
            <a:miter lim="800000"/>
            <a:headEnd/>
            <a:tailEnd/>
          </a:ln>
          <a:effectLst/>
        </p:spPr>
        <p:txBody>
          <a:bodyPr>
            <a:spAutoFit/>
          </a:bodyPr>
          <a:lstStyle/>
          <a:p>
            <a:pPr>
              <a:spcBef>
                <a:spcPct val="50000"/>
              </a:spcBef>
            </a:pPr>
            <a:r>
              <a:rPr lang="en-US" sz="2000" b="1" i="1"/>
              <a:t>Circulation, 2008</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6" name="Line 4"/>
          <p:cNvSpPr>
            <a:spLocks noChangeShapeType="1"/>
          </p:cNvSpPr>
          <p:nvPr/>
        </p:nvSpPr>
        <p:spPr bwMode="auto">
          <a:xfrm>
            <a:off x="1447800" y="838200"/>
            <a:ext cx="0" cy="5029200"/>
          </a:xfrm>
          <a:prstGeom prst="line">
            <a:avLst/>
          </a:prstGeom>
          <a:noFill/>
          <a:ln w="19050">
            <a:solidFill>
              <a:schemeClr val="tx1"/>
            </a:solidFill>
            <a:round/>
            <a:headEnd/>
            <a:tailEnd/>
          </a:ln>
          <a:effectLst/>
        </p:spPr>
        <p:txBody>
          <a:bodyPr/>
          <a:lstStyle/>
          <a:p>
            <a:endParaRPr lang="en-US"/>
          </a:p>
        </p:txBody>
      </p:sp>
      <p:sp>
        <p:nvSpPr>
          <p:cNvPr id="1416197" name="Line 5"/>
          <p:cNvSpPr>
            <a:spLocks noChangeShapeType="1"/>
          </p:cNvSpPr>
          <p:nvPr/>
        </p:nvSpPr>
        <p:spPr bwMode="auto">
          <a:xfrm>
            <a:off x="1447800" y="5867400"/>
            <a:ext cx="7010400" cy="0"/>
          </a:xfrm>
          <a:prstGeom prst="line">
            <a:avLst/>
          </a:prstGeom>
          <a:noFill/>
          <a:ln w="9525">
            <a:solidFill>
              <a:schemeClr val="tx1"/>
            </a:solidFill>
            <a:round/>
            <a:headEnd/>
            <a:tailEnd/>
          </a:ln>
          <a:effectLst/>
        </p:spPr>
        <p:txBody>
          <a:bodyPr/>
          <a:lstStyle/>
          <a:p>
            <a:endParaRPr lang="en-US"/>
          </a:p>
        </p:txBody>
      </p:sp>
      <p:sp>
        <p:nvSpPr>
          <p:cNvPr id="1416198" name="Line 6"/>
          <p:cNvSpPr>
            <a:spLocks noChangeShapeType="1"/>
          </p:cNvSpPr>
          <p:nvPr/>
        </p:nvSpPr>
        <p:spPr bwMode="auto">
          <a:xfrm>
            <a:off x="8458200" y="838200"/>
            <a:ext cx="0" cy="5029200"/>
          </a:xfrm>
          <a:prstGeom prst="line">
            <a:avLst/>
          </a:prstGeom>
          <a:noFill/>
          <a:ln w="19050">
            <a:solidFill>
              <a:schemeClr val="tx1"/>
            </a:solidFill>
            <a:round/>
            <a:headEnd/>
            <a:tailEnd/>
          </a:ln>
          <a:effectLst/>
        </p:spPr>
        <p:txBody>
          <a:bodyPr/>
          <a:lstStyle/>
          <a:p>
            <a:endParaRPr lang="en-US"/>
          </a:p>
        </p:txBody>
      </p:sp>
      <p:sp>
        <p:nvSpPr>
          <p:cNvPr id="1416199" name="Line 7"/>
          <p:cNvSpPr>
            <a:spLocks noChangeShapeType="1"/>
          </p:cNvSpPr>
          <p:nvPr/>
        </p:nvSpPr>
        <p:spPr bwMode="auto">
          <a:xfrm>
            <a:off x="1447800" y="838200"/>
            <a:ext cx="7010400" cy="0"/>
          </a:xfrm>
          <a:prstGeom prst="line">
            <a:avLst/>
          </a:prstGeom>
          <a:noFill/>
          <a:ln w="19050">
            <a:solidFill>
              <a:schemeClr val="tx1"/>
            </a:solidFill>
            <a:round/>
            <a:headEnd/>
            <a:tailEnd/>
          </a:ln>
          <a:effectLst/>
        </p:spPr>
        <p:txBody>
          <a:bodyPr/>
          <a:lstStyle/>
          <a:p>
            <a:endParaRPr lang="en-US"/>
          </a:p>
        </p:txBody>
      </p:sp>
      <p:sp>
        <p:nvSpPr>
          <p:cNvPr id="1416200" name="Line 8"/>
          <p:cNvSpPr>
            <a:spLocks noChangeShapeType="1"/>
          </p:cNvSpPr>
          <p:nvPr/>
        </p:nvSpPr>
        <p:spPr bwMode="auto">
          <a:xfrm flipH="1">
            <a:off x="1219200" y="5867400"/>
            <a:ext cx="228600" cy="0"/>
          </a:xfrm>
          <a:prstGeom prst="line">
            <a:avLst/>
          </a:prstGeom>
          <a:noFill/>
          <a:ln w="9525">
            <a:solidFill>
              <a:schemeClr val="tx1"/>
            </a:solidFill>
            <a:round/>
            <a:headEnd/>
            <a:tailEnd/>
          </a:ln>
          <a:effectLst/>
        </p:spPr>
        <p:txBody>
          <a:bodyPr/>
          <a:lstStyle/>
          <a:p>
            <a:endParaRPr lang="en-US"/>
          </a:p>
        </p:txBody>
      </p:sp>
      <p:sp>
        <p:nvSpPr>
          <p:cNvPr id="1416201" name="Line 9"/>
          <p:cNvSpPr>
            <a:spLocks noChangeShapeType="1"/>
          </p:cNvSpPr>
          <p:nvPr/>
        </p:nvSpPr>
        <p:spPr bwMode="auto">
          <a:xfrm flipH="1">
            <a:off x="1219200" y="5076825"/>
            <a:ext cx="228600" cy="0"/>
          </a:xfrm>
          <a:prstGeom prst="line">
            <a:avLst/>
          </a:prstGeom>
          <a:noFill/>
          <a:ln w="9525">
            <a:solidFill>
              <a:schemeClr val="tx1"/>
            </a:solidFill>
            <a:round/>
            <a:headEnd/>
            <a:tailEnd/>
          </a:ln>
          <a:effectLst/>
        </p:spPr>
        <p:txBody>
          <a:bodyPr/>
          <a:lstStyle/>
          <a:p>
            <a:endParaRPr lang="en-US"/>
          </a:p>
        </p:txBody>
      </p:sp>
      <p:sp>
        <p:nvSpPr>
          <p:cNvPr id="1416202" name="Line 10"/>
          <p:cNvSpPr>
            <a:spLocks noChangeShapeType="1"/>
          </p:cNvSpPr>
          <p:nvPr/>
        </p:nvSpPr>
        <p:spPr bwMode="auto">
          <a:xfrm flipH="1">
            <a:off x="1219200" y="4210050"/>
            <a:ext cx="228600" cy="0"/>
          </a:xfrm>
          <a:prstGeom prst="line">
            <a:avLst/>
          </a:prstGeom>
          <a:noFill/>
          <a:ln w="9525">
            <a:solidFill>
              <a:schemeClr val="tx1"/>
            </a:solidFill>
            <a:round/>
            <a:headEnd/>
            <a:tailEnd/>
          </a:ln>
          <a:effectLst/>
        </p:spPr>
        <p:txBody>
          <a:bodyPr/>
          <a:lstStyle/>
          <a:p>
            <a:endParaRPr lang="en-US"/>
          </a:p>
        </p:txBody>
      </p:sp>
      <p:sp>
        <p:nvSpPr>
          <p:cNvPr id="1416203" name="Line 11"/>
          <p:cNvSpPr>
            <a:spLocks noChangeShapeType="1"/>
          </p:cNvSpPr>
          <p:nvPr/>
        </p:nvSpPr>
        <p:spPr bwMode="auto">
          <a:xfrm flipH="1">
            <a:off x="1219200" y="3309938"/>
            <a:ext cx="228600" cy="0"/>
          </a:xfrm>
          <a:prstGeom prst="line">
            <a:avLst/>
          </a:prstGeom>
          <a:noFill/>
          <a:ln w="9525">
            <a:solidFill>
              <a:schemeClr val="tx1"/>
            </a:solidFill>
            <a:round/>
            <a:headEnd/>
            <a:tailEnd/>
          </a:ln>
          <a:effectLst/>
        </p:spPr>
        <p:txBody>
          <a:bodyPr/>
          <a:lstStyle/>
          <a:p>
            <a:endParaRPr lang="en-US"/>
          </a:p>
        </p:txBody>
      </p:sp>
      <p:sp>
        <p:nvSpPr>
          <p:cNvPr id="1416204" name="Line 12"/>
          <p:cNvSpPr>
            <a:spLocks noChangeShapeType="1"/>
          </p:cNvSpPr>
          <p:nvPr/>
        </p:nvSpPr>
        <p:spPr bwMode="auto">
          <a:xfrm flipH="1">
            <a:off x="1219200" y="2438400"/>
            <a:ext cx="228600" cy="0"/>
          </a:xfrm>
          <a:prstGeom prst="line">
            <a:avLst/>
          </a:prstGeom>
          <a:noFill/>
          <a:ln w="9525">
            <a:solidFill>
              <a:schemeClr val="tx1"/>
            </a:solidFill>
            <a:round/>
            <a:headEnd/>
            <a:tailEnd/>
          </a:ln>
          <a:effectLst/>
        </p:spPr>
        <p:txBody>
          <a:bodyPr/>
          <a:lstStyle/>
          <a:p>
            <a:endParaRPr lang="en-US"/>
          </a:p>
        </p:txBody>
      </p:sp>
      <p:sp>
        <p:nvSpPr>
          <p:cNvPr id="1416205" name="Line 13"/>
          <p:cNvSpPr>
            <a:spLocks noChangeShapeType="1"/>
          </p:cNvSpPr>
          <p:nvPr/>
        </p:nvSpPr>
        <p:spPr bwMode="auto">
          <a:xfrm flipH="1">
            <a:off x="1219200" y="1600200"/>
            <a:ext cx="228600" cy="0"/>
          </a:xfrm>
          <a:prstGeom prst="line">
            <a:avLst/>
          </a:prstGeom>
          <a:noFill/>
          <a:ln w="9525">
            <a:solidFill>
              <a:schemeClr val="tx1"/>
            </a:solidFill>
            <a:round/>
            <a:headEnd/>
            <a:tailEnd/>
          </a:ln>
          <a:effectLst/>
        </p:spPr>
        <p:txBody>
          <a:bodyPr/>
          <a:lstStyle/>
          <a:p>
            <a:endParaRPr lang="en-US"/>
          </a:p>
        </p:txBody>
      </p:sp>
      <p:sp>
        <p:nvSpPr>
          <p:cNvPr id="1416206" name="Line 14"/>
          <p:cNvSpPr>
            <a:spLocks noChangeShapeType="1"/>
          </p:cNvSpPr>
          <p:nvPr/>
        </p:nvSpPr>
        <p:spPr bwMode="auto">
          <a:xfrm flipH="1">
            <a:off x="1219200" y="838200"/>
            <a:ext cx="228600" cy="0"/>
          </a:xfrm>
          <a:prstGeom prst="line">
            <a:avLst/>
          </a:prstGeom>
          <a:noFill/>
          <a:ln w="9525">
            <a:solidFill>
              <a:schemeClr val="tx1"/>
            </a:solidFill>
            <a:round/>
            <a:headEnd/>
            <a:tailEnd/>
          </a:ln>
          <a:effectLst/>
        </p:spPr>
        <p:txBody>
          <a:bodyPr/>
          <a:lstStyle/>
          <a:p>
            <a:endParaRPr lang="en-US"/>
          </a:p>
        </p:txBody>
      </p:sp>
      <p:sp>
        <p:nvSpPr>
          <p:cNvPr id="1416207" name="Line 15"/>
          <p:cNvSpPr>
            <a:spLocks noChangeShapeType="1"/>
          </p:cNvSpPr>
          <p:nvPr/>
        </p:nvSpPr>
        <p:spPr bwMode="auto">
          <a:xfrm>
            <a:off x="2209800" y="5867400"/>
            <a:ext cx="0" cy="228600"/>
          </a:xfrm>
          <a:prstGeom prst="line">
            <a:avLst/>
          </a:prstGeom>
          <a:noFill/>
          <a:ln w="9525">
            <a:solidFill>
              <a:schemeClr val="tx1"/>
            </a:solidFill>
            <a:round/>
            <a:headEnd/>
            <a:tailEnd/>
          </a:ln>
          <a:effectLst/>
        </p:spPr>
        <p:txBody>
          <a:bodyPr/>
          <a:lstStyle/>
          <a:p>
            <a:endParaRPr lang="en-US"/>
          </a:p>
        </p:txBody>
      </p:sp>
      <p:sp>
        <p:nvSpPr>
          <p:cNvPr id="1416208" name="Line 16"/>
          <p:cNvSpPr>
            <a:spLocks noChangeShapeType="1"/>
          </p:cNvSpPr>
          <p:nvPr/>
        </p:nvSpPr>
        <p:spPr bwMode="auto">
          <a:xfrm>
            <a:off x="3276600" y="5867400"/>
            <a:ext cx="0" cy="228600"/>
          </a:xfrm>
          <a:prstGeom prst="line">
            <a:avLst/>
          </a:prstGeom>
          <a:noFill/>
          <a:ln w="9525">
            <a:solidFill>
              <a:schemeClr val="tx1"/>
            </a:solidFill>
            <a:round/>
            <a:headEnd/>
            <a:tailEnd/>
          </a:ln>
          <a:effectLst/>
        </p:spPr>
        <p:txBody>
          <a:bodyPr/>
          <a:lstStyle/>
          <a:p>
            <a:endParaRPr lang="en-US"/>
          </a:p>
        </p:txBody>
      </p:sp>
      <p:sp>
        <p:nvSpPr>
          <p:cNvPr id="1416209" name="Line 17"/>
          <p:cNvSpPr>
            <a:spLocks noChangeShapeType="1"/>
          </p:cNvSpPr>
          <p:nvPr/>
        </p:nvSpPr>
        <p:spPr bwMode="auto">
          <a:xfrm>
            <a:off x="4343400" y="5867400"/>
            <a:ext cx="0" cy="228600"/>
          </a:xfrm>
          <a:prstGeom prst="line">
            <a:avLst/>
          </a:prstGeom>
          <a:noFill/>
          <a:ln w="9525">
            <a:solidFill>
              <a:schemeClr val="tx1"/>
            </a:solidFill>
            <a:round/>
            <a:headEnd/>
            <a:tailEnd/>
          </a:ln>
          <a:effectLst/>
        </p:spPr>
        <p:txBody>
          <a:bodyPr/>
          <a:lstStyle/>
          <a:p>
            <a:endParaRPr lang="en-US"/>
          </a:p>
        </p:txBody>
      </p:sp>
      <p:sp>
        <p:nvSpPr>
          <p:cNvPr id="1416210" name="Line 18"/>
          <p:cNvSpPr>
            <a:spLocks noChangeShapeType="1"/>
          </p:cNvSpPr>
          <p:nvPr/>
        </p:nvSpPr>
        <p:spPr bwMode="auto">
          <a:xfrm>
            <a:off x="5381625" y="5867400"/>
            <a:ext cx="0" cy="228600"/>
          </a:xfrm>
          <a:prstGeom prst="line">
            <a:avLst/>
          </a:prstGeom>
          <a:noFill/>
          <a:ln w="9525">
            <a:solidFill>
              <a:schemeClr val="tx1"/>
            </a:solidFill>
            <a:round/>
            <a:headEnd/>
            <a:tailEnd/>
          </a:ln>
          <a:effectLst/>
        </p:spPr>
        <p:txBody>
          <a:bodyPr/>
          <a:lstStyle/>
          <a:p>
            <a:endParaRPr lang="en-US"/>
          </a:p>
        </p:txBody>
      </p:sp>
      <p:sp>
        <p:nvSpPr>
          <p:cNvPr id="1416211" name="Line 19"/>
          <p:cNvSpPr>
            <a:spLocks noChangeShapeType="1"/>
          </p:cNvSpPr>
          <p:nvPr/>
        </p:nvSpPr>
        <p:spPr bwMode="auto">
          <a:xfrm>
            <a:off x="6448425" y="5867400"/>
            <a:ext cx="0" cy="228600"/>
          </a:xfrm>
          <a:prstGeom prst="line">
            <a:avLst/>
          </a:prstGeom>
          <a:noFill/>
          <a:ln w="9525">
            <a:solidFill>
              <a:schemeClr val="tx1"/>
            </a:solidFill>
            <a:round/>
            <a:headEnd/>
            <a:tailEnd/>
          </a:ln>
          <a:effectLst/>
        </p:spPr>
        <p:txBody>
          <a:bodyPr/>
          <a:lstStyle/>
          <a:p>
            <a:endParaRPr lang="en-US"/>
          </a:p>
        </p:txBody>
      </p:sp>
      <p:sp>
        <p:nvSpPr>
          <p:cNvPr id="1416212" name="Line 20"/>
          <p:cNvSpPr>
            <a:spLocks noChangeShapeType="1"/>
          </p:cNvSpPr>
          <p:nvPr/>
        </p:nvSpPr>
        <p:spPr bwMode="auto">
          <a:xfrm>
            <a:off x="7529513" y="5867400"/>
            <a:ext cx="0" cy="228600"/>
          </a:xfrm>
          <a:prstGeom prst="line">
            <a:avLst/>
          </a:prstGeom>
          <a:noFill/>
          <a:ln w="9525">
            <a:solidFill>
              <a:schemeClr val="tx1"/>
            </a:solidFill>
            <a:round/>
            <a:headEnd/>
            <a:tailEnd/>
          </a:ln>
          <a:effectLst/>
        </p:spPr>
        <p:txBody>
          <a:bodyPr/>
          <a:lstStyle/>
          <a:p>
            <a:endParaRPr lang="en-US"/>
          </a:p>
        </p:txBody>
      </p:sp>
      <p:sp>
        <p:nvSpPr>
          <p:cNvPr id="1416215" name="Line 23"/>
          <p:cNvSpPr>
            <a:spLocks noChangeShapeType="1"/>
          </p:cNvSpPr>
          <p:nvPr/>
        </p:nvSpPr>
        <p:spPr bwMode="auto">
          <a:xfrm>
            <a:off x="2743200" y="5943600"/>
            <a:ext cx="0" cy="76200"/>
          </a:xfrm>
          <a:prstGeom prst="line">
            <a:avLst/>
          </a:prstGeom>
          <a:noFill/>
          <a:ln w="9525">
            <a:solidFill>
              <a:schemeClr val="tx1"/>
            </a:solidFill>
            <a:round/>
            <a:headEnd/>
            <a:tailEnd/>
          </a:ln>
          <a:effectLst/>
        </p:spPr>
        <p:txBody>
          <a:bodyPr/>
          <a:lstStyle/>
          <a:p>
            <a:endParaRPr lang="en-US"/>
          </a:p>
        </p:txBody>
      </p:sp>
      <p:sp>
        <p:nvSpPr>
          <p:cNvPr id="1416216" name="Line 24"/>
          <p:cNvSpPr>
            <a:spLocks noChangeShapeType="1"/>
          </p:cNvSpPr>
          <p:nvPr/>
        </p:nvSpPr>
        <p:spPr bwMode="auto">
          <a:xfrm>
            <a:off x="3810000" y="5943600"/>
            <a:ext cx="0" cy="76200"/>
          </a:xfrm>
          <a:prstGeom prst="line">
            <a:avLst/>
          </a:prstGeom>
          <a:noFill/>
          <a:ln w="9525">
            <a:solidFill>
              <a:schemeClr val="tx1"/>
            </a:solidFill>
            <a:round/>
            <a:headEnd/>
            <a:tailEnd/>
          </a:ln>
          <a:effectLst/>
        </p:spPr>
        <p:txBody>
          <a:bodyPr/>
          <a:lstStyle/>
          <a:p>
            <a:endParaRPr lang="en-US"/>
          </a:p>
        </p:txBody>
      </p:sp>
      <p:sp>
        <p:nvSpPr>
          <p:cNvPr id="1416217" name="Line 25"/>
          <p:cNvSpPr>
            <a:spLocks noChangeShapeType="1"/>
          </p:cNvSpPr>
          <p:nvPr/>
        </p:nvSpPr>
        <p:spPr bwMode="auto">
          <a:xfrm>
            <a:off x="4843463" y="5943600"/>
            <a:ext cx="0" cy="76200"/>
          </a:xfrm>
          <a:prstGeom prst="line">
            <a:avLst/>
          </a:prstGeom>
          <a:noFill/>
          <a:ln w="9525">
            <a:solidFill>
              <a:schemeClr val="tx1"/>
            </a:solidFill>
            <a:round/>
            <a:headEnd/>
            <a:tailEnd/>
          </a:ln>
          <a:effectLst/>
        </p:spPr>
        <p:txBody>
          <a:bodyPr/>
          <a:lstStyle/>
          <a:p>
            <a:endParaRPr lang="en-US"/>
          </a:p>
        </p:txBody>
      </p:sp>
      <p:sp>
        <p:nvSpPr>
          <p:cNvPr id="1416218" name="Line 26"/>
          <p:cNvSpPr>
            <a:spLocks noChangeShapeType="1"/>
          </p:cNvSpPr>
          <p:nvPr/>
        </p:nvSpPr>
        <p:spPr bwMode="auto">
          <a:xfrm>
            <a:off x="5867400" y="5943600"/>
            <a:ext cx="0" cy="76200"/>
          </a:xfrm>
          <a:prstGeom prst="line">
            <a:avLst/>
          </a:prstGeom>
          <a:noFill/>
          <a:ln w="9525">
            <a:solidFill>
              <a:schemeClr val="tx1"/>
            </a:solidFill>
            <a:round/>
            <a:headEnd/>
            <a:tailEnd/>
          </a:ln>
          <a:effectLst/>
        </p:spPr>
        <p:txBody>
          <a:bodyPr/>
          <a:lstStyle/>
          <a:p>
            <a:endParaRPr lang="en-US"/>
          </a:p>
        </p:txBody>
      </p:sp>
      <p:sp>
        <p:nvSpPr>
          <p:cNvPr id="1416219" name="Line 27"/>
          <p:cNvSpPr>
            <a:spLocks noChangeShapeType="1"/>
          </p:cNvSpPr>
          <p:nvPr/>
        </p:nvSpPr>
        <p:spPr bwMode="auto">
          <a:xfrm>
            <a:off x="7010400" y="5943600"/>
            <a:ext cx="0" cy="76200"/>
          </a:xfrm>
          <a:prstGeom prst="line">
            <a:avLst/>
          </a:prstGeom>
          <a:noFill/>
          <a:ln w="9525">
            <a:solidFill>
              <a:schemeClr val="tx1"/>
            </a:solidFill>
            <a:round/>
            <a:headEnd/>
            <a:tailEnd/>
          </a:ln>
          <a:effectLst/>
        </p:spPr>
        <p:txBody>
          <a:bodyPr/>
          <a:lstStyle/>
          <a:p>
            <a:endParaRPr lang="en-US"/>
          </a:p>
        </p:txBody>
      </p:sp>
      <p:sp>
        <p:nvSpPr>
          <p:cNvPr id="1416220" name="Line 28"/>
          <p:cNvSpPr>
            <a:spLocks noChangeShapeType="1"/>
          </p:cNvSpPr>
          <p:nvPr/>
        </p:nvSpPr>
        <p:spPr bwMode="auto">
          <a:xfrm>
            <a:off x="8001000" y="5943600"/>
            <a:ext cx="0" cy="76200"/>
          </a:xfrm>
          <a:prstGeom prst="line">
            <a:avLst/>
          </a:prstGeom>
          <a:noFill/>
          <a:ln w="9525">
            <a:solidFill>
              <a:schemeClr val="tx1"/>
            </a:solidFill>
            <a:round/>
            <a:headEnd/>
            <a:tailEnd/>
          </a:ln>
          <a:effectLst/>
        </p:spPr>
        <p:txBody>
          <a:bodyPr/>
          <a:lstStyle/>
          <a:p>
            <a:endParaRPr lang="en-US"/>
          </a:p>
        </p:txBody>
      </p:sp>
      <p:sp>
        <p:nvSpPr>
          <p:cNvPr id="1416221" name="Text Box 29"/>
          <p:cNvSpPr txBox="1">
            <a:spLocks noChangeArrowheads="1"/>
          </p:cNvSpPr>
          <p:nvPr/>
        </p:nvSpPr>
        <p:spPr bwMode="auto">
          <a:xfrm>
            <a:off x="1905000" y="6096000"/>
            <a:ext cx="609600" cy="366713"/>
          </a:xfrm>
          <a:prstGeom prst="rect">
            <a:avLst/>
          </a:prstGeom>
          <a:noFill/>
          <a:ln w="9525">
            <a:noFill/>
            <a:miter lim="800000"/>
            <a:headEnd/>
            <a:tailEnd/>
          </a:ln>
          <a:effectLst/>
        </p:spPr>
        <p:txBody>
          <a:bodyPr>
            <a:spAutoFit/>
          </a:bodyPr>
          <a:lstStyle/>
          <a:p>
            <a:pPr>
              <a:spcBef>
                <a:spcPct val="50000"/>
              </a:spcBef>
            </a:pPr>
            <a:r>
              <a:rPr lang="en-US"/>
              <a:t>1</a:t>
            </a:r>
          </a:p>
        </p:txBody>
      </p:sp>
      <p:sp>
        <p:nvSpPr>
          <p:cNvPr id="1416222" name="Rectangle 30"/>
          <p:cNvSpPr>
            <a:spLocks noChangeArrowheads="1"/>
          </p:cNvSpPr>
          <p:nvPr/>
        </p:nvSpPr>
        <p:spPr bwMode="auto">
          <a:xfrm>
            <a:off x="3089275" y="6100763"/>
            <a:ext cx="311150" cy="366712"/>
          </a:xfrm>
          <a:prstGeom prst="rect">
            <a:avLst/>
          </a:prstGeom>
          <a:noFill/>
          <a:ln w="9525">
            <a:noFill/>
            <a:miter lim="800000"/>
            <a:headEnd/>
            <a:tailEnd/>
          </a:ln>
          <a:effectLst/>
        </p:spPr>
        <p:txBody>
          <a:bodyPr wrap="none">
            <a:spAutoFit/>
          </a:bodyPr>
          <a:lstStyle/>
          <a:p>
            <a:r>
              <a:rPr lang="en-US"/>
              <a:t>2</a:t>
            </a:r>
          </a:p>
        </p:txBody>
      </p:sp>
      <p:sp>
        <p:nvSpPr>
          <p:cNvPr id="1416223" name="Rectangle 31"/>
          <p:cNvSpPr>
            <a:spLocks noChangeArrowheads="1"/>
          </p:cNvSpPr>
          <p:nvPr/>
        </p:nvSpPr>
        <p:spPr bwMode="auto">
          <a:xfrm>
            <a:off x="4191000" y="6100763"/>
            <a:ext cx="311150" cy="366712"/>
          </a:xfrm>
          <a:prstGeom prst="rect">
            <a:avLst/>
          </a:prstGeom>
          <a:noFill/>
          <a:ln w="9525">
            <a:noFill/>
            <a:miter lim="800000"/>
            <a:headEnd/>
            <a:tailEnd/>
          </a:ln>
          <a:effectLst/>
        </p:spPr>
        <p:txBody>
          <a:bodyPr wrap="none">
            <a:spAutoFit/>
          </a:bodyPr>
          <a:lstStyle/>
          <a:p>
            <a:r>
              <a:rPr lang="en-US"/>
              <a:t>3</a:t>
            </a:r>
          </a:p>
        </p:txBody>
      </p:sp>
      <p:sp>
        <p:nvSpPr>
          <p:cNvPr id="1416224" name="Rectangle 32"/>
          <p:cNvSpPr>
            <a:spLocks noChangeArrowheads="1"/>
          </p:cNvSpPr>
          <p:nvPr/>
        </p:nvSpPr>
        <p:spPr bwMode="auto">
          <a:xfrm>
            <a:off x="5222875" y="6115050"/>
            <a:ext cx="311150" cy="366713"/>
          </a:xfrm>
          <a:prstGeom prst="rect">
            <a:avLst/>
          </a:prstGeom>
          <a:noFill/>
          <a:ln w="9525">
            <a:noFill/>
            <a:miter lim="800000"/>
            <a:headEnd/>
            <a:tailEnd/>
          </a:ln>
          <a:effectLst/>
        </p:spPr>
        <p:txBody>
          <a:bodyPr wrap="none">
            <a:spAutoFit/>
          </a:bodyPr>
          <a:lstStyle/>
          <a:p>
            <a:r>
              <a:rPr lang="en-US"/>
              <a:t>4</a:t>
            </a:r>
          </a:p>
        </p:txBody>
      </p:sp>
      <p:sp>
        <p:nvSpPr>
          <p:cNvPr id="1416225" name="Rectangle 33"/>
          <p:cNvSpPr>
            <a:spLocks noChangeArrowheads="1"/>
          </p:cNvSpPr>
          <p:nvPr/>
        </p:nvSpPr>
        <p:spPr bwMode="auto">
          <a:xfrm>
            <a:off x="6281738" y="6115050"/>
            <a:ext cx="311150" cy="366713"/>
          </a:xfrm>
          <a:prstGeom prst="rect">
            <a:avLst/>
          </a:prstGeom>
          <a:noFill/>
          <a:ln w="9525">
            <a:noFill/>
            <a:miter lim="800000"/>
            <a:headEnd/>
            <a:tailEnd/>
          </a:ln>
          <a:effectLst/>
        </p:spPr>
        <p:txBody>
          <a:bodyPr wrap="none">
            <a:spAutoFit/>
          </a:bodyPr>
          <a:lstStyle/>
          <a:p>
            <a:r>
              <a:rPr lang="en-US"/>
              <a:t>5</a:t>
            </a:r>
          </a:p>
        </p:txBody>
      </p:sp>
      <p:sp>
        <p:nvSpPr>
          <p:cNvPr id="1416226" name="Rectangle 34"/>
          <p:cNvSpPr>
            <a:spLocks noChangeArrowheads="1"/>
          </p:cNvSpPr>
          <p:nvPr/>
        </p:nvSpPr>
        <p:spPr bwMode="auto">
          <a:xfrm>
            <a:off x="7377113" y="6100763"/>
            <a:ext cx="311150" cy="366712"/>
          </a:xfrm>
          <a:prstGeom prst="rect">
            <a:avLst/>
          </a:prstGeom>
          <a:noFill/>
          <a:ln w="9525">
            <a:noFill/>
            <a:miter lim="800000"/>
            <a:headEnd/>
            <a:tailEnd/>
          </a:ln>
          <a:effectLst/>
        </p:spPr>
        <p:txBody>
          <a:bodyPr wrap="none">
            <a:spAutoFit/>
          </a:bodyPr>
          <a:lstStyle/>
          <a:p>
            <a:r>
              <a:rPr lang="en-US"/>
              <a:t>6</a:t>
            </a:r>
          </a:p>
        </p:txBody>
      </p:sp>
      <p:sp>
        <p:nvSpPr>
          <p:cNvPr id="1416227" name="Text Box 35"/>
          <p:cNvSpPr txBox="1">
            <a:spLocks noChangeArrowheads="1"/>
          </p:cNvSpPr>
          <p:nvPr/>
        </p:nvSpPr>
        <p:spPr bwMode="auto">
          <a:xfrm>
            <a:off x="2667000" y="6400800"/>
            <a:ext cx="4495800" cy="366713"/>
          </a:xfrm>
          <a:prstGeom prst="rect">
            <a:avLst/>
          </a:prstGeom>
          <a:noFill/>
          <a:ln w="9525">
            <a:noFill/>
            <a:miter lim="800000"/>
            <a:headEnd/>
            <a:tailEnd/>
          </a:ln>
          <a:effectLst/>
        </p:spPr>
        <p:txBody>
          <a:bodyPr>
            <a:spAutoFit/>
          </a:bodyPr>
          <a:lstStyle/>
          <a:p>
            <a:pPr>
              <a:spcBef>
                <a:spcPct val="50000"/>
              </a:spcBef>
            </a:pPr>
            <a:r>
              <a:rPr lang="en-US" b="1"/>
              <a:t>Draw</a:t>
            </a:r>
          </a:p>
        </p:txBody>
      </p:sp>
      <p:sp>
        <p:nvSpPr>
          <p:cNvPr id="1416228" name="Text Box 36"/>
          <p:cNvSpPr txBox="1">
            <a:spLocks noChangeArrowheads="1"/>
          </p:cNvSpPr>
          <p:nvPr/>
        </p:nvSpPr>
        <p:spPr bwMode="auto">
          <a:xfrm>
            <a:off x="804863" y="685800"/>
            <a:ext cx="533400" cy="366713"/>
          </a:xfrm>
          <a:prstGeom prst="rect">
            <a:avLst/>
          </a:prstGeom>
          <a:noFill/>
          <a:ln w="9525">
            <a:noFill/>
            <a:miter lim="800000"/>
            <a:headEnd/>
            <a:tailEnd/>
          </a:ln>
          <a:effectLst/>
        </p:spPr>
        <p:txBody>
          <a:bodyPr>
            <a:spAutoFit/>
          </a:bodyPr>
          <a:lstStyle/>
          <a:p>
            <a:pPr>
              <a:spcBef>
                <a:spcPct val="50000"/>
              </a:spcBef>
            </a:pPr>
            <a:r>
              <a:rPr lang="en-US"/>
              <a:t>60</a:t>
            </a:r>
          </a:p>
        </p:txBody>
      </p:sp>
      <p:sp>
        <p:nvSpPr>
          <p:cNvPr id="1416229" name="Text Box 37"/>
          <p:cNvSpPr txBox="1">
            <a:spLocks noChangeArrowheads="1"/>
          </p:cNvSpPr>
          <p:nvPr/>
        </p:nvSpPr>
        <p:spPr bwMode="auto">
          <a:xfrm>
            <a:off x="762000" y="1433513"/>
            <a:ext cx="533400" cy="366712"/>
          </a:xfrm>
          <a:prstGeom prst="rect">
            <a:avLst/>
          </a:prstGeom>
          <a:noFill/>
          <a:ln w="9525">
            <a:noFill/>
            <a:miter lim="800000"/>
            <a:headEnd/>
            <a:tailEnd/>
          </a:ln>
          <a:effectLst/>
        </p:spPr>
        <p:txBody>
          <a:bodyPr>
            <a:spAutoFit/>
          </a:bodyPr>
          <a:lstStyle/>
          <a:p>
            <a:pPr>
              <a:spcBef>
                <a:spcPct val="50000"/>
              </a:spcBef>
            </a:pPr>
            <a:r>
              <a:rPr lang="en-US"/>
              <a:t>50</a:t>
            </a:r>
          </a:p>
        </p:txBody>
      </p:sp>
      <p:sp>
        <p:nvSpPr>
          <p:cNvPr id="1416230" name="Text Box 38"/>
          <p:cNvSpPr txBox="1">
            <a:spLocks noChangeArrowheads="1"/>
          </p:cNvSpPr>
          <p:nvPr/>
        </p:nvSpPr>
        <p:spPr bwMode="auto">
          <a:xfrm>
            <a:off x="762000" y="2286000"/>
            <a:ext cx="533400" cy="366713"/>
          </a:xfrm>
          <a:prstGeom prst="rect">
            <a:avLst/>
          </a:prstGeom>
          <a:noFill/>
          <a:ln w="9525">
            <a:noFill/>
            <a:miter lim="800000"/>
            <a:headEnd/>
            <a:tailEnd/>
          </a:ln>
          <a:effectLst/>
        </p:spPr>
        <p:txBody>
          <a:bodyPr>
            <a:spAutoFit/>
          </a:bodyPr>
          <a:lstStyle/>
          <a:p>
            <a:pPr>
              <a:spcBef>
                <a:spcPct val="50000"/>
              </a:spcBef>
            </a:pPr>
            <a:r>
              <a:rPr lang="en-US"/>
              <a:t>40</a:t>
            </a:r>
          </a:p>
        </p:txBody>
      </p:sp>
      <p:sp>
        <p:nvSpPr>
          <p:cNvPr id="1416231" name="Text Box 39"/>
          <p:cNvSpPr txBox="1">
            <a:spLocks noChangeArrowheads="1"/>
          </p:cNvSpPr>
          <p:nvPr/>
        </p:nvSpPr>
        <p:spPr bwMode="auto">
          <a:xfrm>
            <a:off x="762000" y="3124200"/>
            <a:ext cx="533400" cy="366713"/>
          </a:xfrm>
          <a:prstGeom prst="rect">
            <a:avLst/>
          </a:prstGeom>
          <a:noFill/>
          <a:ln w="9525">
            <a:noFill/>
            <a:miter lim="800000"/>
            <a:headEnd/>
            <a:tailEnd/>
          </a:ln>
          <a:effectLst/>
        </p:spPr>
        <p:txBody>
          <a:bodyPr>
            <a:spAutoFit/>
          </a:bodyPr>
          <a:lstStyle/>
          <a:p>
            <a:pPr>
              <a:spcBef>
                <a:spcPct val="50000"/>
              </a:spcBef>
            </a:pPr>
            <a:r>
              <a:rPr lang="en-US"/>
              <a:t>30</a:t>
            </a:r>
          </a:p>
        </p:txBody>
      </p:sp>
      <p:sp>
        <p:nvSpPr>
          <p:cNvPr id="1416232" name="Text Box 40"/>
          <p:cNvSpPr txBox="1">
            <a:spLocks noChangeArrowheads="1"/>
          </p:cNvSpPr>
          <p:nvPr/>
        </p:nvSpPr>
        <p:spPr bwMode="auto">
          <a:xfrm>
            <a:off x="762000" y="4038600"/>
            <a:ext cx="533400" cy="366713"/>
          </a:xfrm>
          <a:prstGeom prst="rect">
            <a:avLst/>
          </a:prstGeom>
          <a:noFill/>
          <a:ln w="9525">
            <a:noFill/>
            <a:miter lim="800000"/>
            <a:headEnd/>
            <a:tailEnd/>
          </a:ln>
          <a:effectLst/>
        </p:spPr>
        <p:txBody>
          <a:bodyPr>
            <a:spAutoFit/>
          </a:bodyPr>
          <a:lstStyle/>
          <a:p>
            <a:pPr>
              <a:spcBef>
                <a:spcPct val="50000"/>
              </a:spcBef>
            </a:pPr>
            <a:r>
              <a:rPr lang="en-US"/>
              <a:t>20</a:t>
            </a:r>
          </a:p>
        </p:txBody>
      </p:sp>
      <p:sp>
        <p:nvSpPr>
          <p:cNvPr id="1416233" name="Text Box 41"/>
          <p:cNvSpPr txBox="1">
            <a:spLocks noChangeArrowheads="1"/>
          </p:cNvSpPr>
          <p:nvPr/>
        </p:nvSpPr>
        <p:spPr bwMode="auto">
          <a:xfrm>
            <a:off x="762000" y="4876800"/>
            <a:ext cx="533400" cy="366713"/>
          </a:xfrm>
          <a:prstGeom prst="rect">
            <a:avLst/>
          </a:prstGeom>
          <a:noFill/>
          <a:ln w="9525">
            <a:noFill/>
            <a:miter lim="800000"/>
            <a:headEnd/>
            <a:tailEnd/>
          </a:ln>
          <a:effectLst/>
        </p:spPr>
        <p:txBody>
          <a:bodyPr>
            <a:spAutoFit/>
          </a:bodyPr>
          <a:lstStyle/>
          <a:p>
            <a:pPr>
              <a:spcBef>
                <a:spcPct val="50000"/>
              </a:spcBef>
            </a:pPr>
            <a:r>
              <a:rPr lang="en-US"/>
              <a:t>10</a:t>
            </a:r>
          </a:p>
        </p:txBody>
      </p:sp>
      <p:sp>
        <p:nvSpPr>
          <p:cNvPr id="1416234" name="Text Box 42"/>
          <p:cNvSpPr txBox="1">
            <a:spLocks noChangeArrowheads="1"/>
          </p:cNvSpPr>
          <p:nvPr/>
        </p:nvSpPr>
        <p:spPr bwMode="auto">
          <a:xfrm>
            <a:off x="762000" y="5681663"/>
            <a:ext cx="533400" cy="366712"/>
          </a:xfrm>
          <a:prstGeom prst="rect">
            <a:avLst/>
          </a:prstGeom>
          <a:noFill/>
          <a:ln w="9525">
            <a:noFill/>
            <a:miter lim="800000"/>
            <a:headEnd/>
            <a:tailEnd/>
          </a:ln>
          <a:effectLst/>
        </p:spPr>
        <p:txBody>
          <a:bodyPr>
            <a:spAutoFit/>
          </a:bodyPr>
          <a:lstStyle/>
          <a:p>
            <a:pPr>
              <a:spcBef>
                <a:spcPct val="50000"/>
              </a:spcBef>
            </a:pPr>
            <a:r>
              <a:rPr lang="en-US"/>
              <a:t>  0</a:t>
            </a:r>
          </a:p>
        </p:txBody>
      </p:sp>
      <p:sp>
        <p:nvSpPr>
          <p:cNvPr id="1416236" name="Text Box 44"/>
          <p:cNvSpPr txBox="1">
            <a:spLocks noChangeArrowheads="1"/>
          </p:cNvSpPr>
          <p:nvPr/>
        </p:nvSpPr>
        <p:spPr bwMode="auto">
          <a:xfrm rot="10800000">
            <a:off x="228600" y="1600200"/>
            <a:ext cx="457200" cy="3886200"/>
          </a:xfrm>
          <a:prstGeom prst="rect">
            <a:avLst/>
          </a:prstGeom>
          <a:noFill/>
          <a:ln w="9525">
            <a:noFill/>
            <a:miter lim="800000"/>
            <a:headEnd/>
            <a:tailEnd/>
          </a:ln>
          <a:effectLst/>
        </p:spPr>
        <p:txBody>
          <a:bodyPr vert="eaVert">
            <a:spAutoFit/>
          </a:bodyPr>
          <a:lstStyle/>
          <a:p>
            <a:pPr>
              <a:spcBef>
                <a:spcPct val="50000"/>
              </a:spcBef>
            </a:pPr>
            <a:r>
              <a:rPr lang="en-US" b="1"/>
              <a:t>% Positive  Cultures</a:t>
            </a:r>
          </a:p>
        </p:txBody>
      </p:sp>
      <p:sp>
        <p:nvSpPr>
          <p:cNvPr id="1416237" name="Oval 45"/>
          <p:cNvSpPr>
            <a:spLocks noChangeArrowheads="1"/>
          </p:cNvSpPr>
          <p:nvPr/>
        </p:nvSpPr>
        <p:spPr bwMode="auto">
          <a:xfrm>
            <a:off x="2133600" y="5638800"/>
            <a:ext cx="152400" cy="152400"/>
          </a:xfrm>
          <a:prstGeom prst="ellipse">
            <a:avLst/>
          </a:prstGeom>
          <a:solidFill>
            <a:schemeClr val="hlink"/>
          </a:solidFill>
          <a:ln w="9525">
            <a:solidFill>
              <a:schemeClr val="bg2"/>
            </a:solidFill>
            <a:round/>
            <a:headEnd/>
            <a:tailEnd/>
          </a:ln>
          <a:effectLst/>
        </p:spPr>
        <p:txBody>
          <a:bodyPr wrap="none" anchor="ctr"/>
          <a:lstStyle/>
          <a:p>
            <a:endParaRPr lang="en-US">
              <a:solidFill>
                <a:srgbClr val="CCFFFF"/>
              </a:solidFill>
            </a:endParaRPr>
          </a:p>
        </p:txBody>
      </p:sp>
      <p:sp>
        <p:nvSpPr>
          <p:cNvPr id="1416238" name="AutoShape 46"/>
          <p:cNvSpPr>
            <a:spLocks noChangeArrowheads="1"/>
          </p:cNvSpPr>
          <p:nvPr/>
        </p:nvSpPr>
        <p:spPr bwMode="auto">
          <a:xfrm>
            <a:off x="2133600" y="5715000"/>
            <a:ext cx="152400" cy="152400"/>
          </a:xfrm>
          <a:prstGeom prst="triangle">
            <a:avLst>
              <a:gd name="adj" fmla="val 50000"/>
            </a:avLst>
          </a:prstGeom>
          <a:solidFill>
            <a:srgbClr val="66FFFF"/>
          </a:solidFill>
          <a:ln w="9525">
            <a:solidFill>
              <a:schemeClr val="tx1"/>
            </a:solidFill>
            <a:miter lim="800000"/>
            <a:headEnd/>
            <a:tailEnd/>
          </a:ln>
          <a:effectLst/>
        </p:spPr>
        <p:txBody>
          <a:bodyPr wrap="none" anchor="ctr"/>
          <a:lstStyle/>
          <a:p>
            <a:endParaRPr lang="en-US">
              <a:solidFill>
                <a:schemeClr val="hlink"/>
              </a:solidFill>
            </a:endParaRPr>
          </a:p>
        </p:txBody>
      </p:sp>
      <p:sp>
        <p:nvSpPr>
          <p:cNvPr id="1416240" name="Oval 48"/>
          <p:cNvSpPr>
            <a:spLocks noChangeArrowheads="1"/>
          </p:cNvSpPr>
          <p:nvPr/>
        </p:nvSpPr>
        <p:spPr bwMode="auto">
          <a:xfrm>
            <a:off x="3200400" y="4800600"/>
            <a:ext cx="152400" cy="152400"/>
          </a:xfrm>
          <a:prstGeom prst="ellipse">
            <a:avLst/>
          </a:prstGeom>
          <a:solidFill>
            <a:schemeClr val="hlink"/>
          </a:solidFill>
          <a:ln w="9525">
            <a:solidFill>
              <a:schemeClr val="bg2"/>
            </a:solidFill>
            <a:round/>
            <a:headEnd/>
            <a:tailEnd/>
          </a:ln>
          <a:effectLst/>
        </p:spPr>
        <p:txBody>
          <a:bodyPr wrap="none" anchor="ctr"/>
          <a:lstStyle/>
          <a:p>
            <a:endParaRPr lang="en-US">
              <a:solidFill>
                <a:srgbClr val="CCFFFF"/>
              </a:solidFill>
            </a:endParaRPr>
          </a:p>
        </p:txBody>
      </p:sp>
      <p:sp>
        <p:nvSpPr>
          <p:cNvPr id="1416241" name="Line 49"/>
          <p:cNvSpPr>
            <a:spLocks noChangeShapeType="1"/>
          </p:cNvSpPr>
          <p:nvPr/>
        </p:nvSpPr>
        <p:spPr bwMode="auto">
          <a:xfrm>
            <a:off x="1447800" y="5072063"/>
            <a:ext cx="7010400" cy="0"/>
          </a:xfrm>
          <a:prstGeom prst="line">
            <a:avLst/>
          </a:prstGeom>
          <a:noFill/>
          <a:ln w="9525">
            <a:solidFill>
              <a:schemeClr val="tx1"/>
            </a:solidFill>
            <a:round/>
            <a:headEnd/>
            <a:tailEnd/>
          </a:ln>
          <a:effectLst/>
        </p:spPr>
        <p:txBody>
          <a:bodyPr/>
          <a:lstStyle/>
          <a:p>
            <a:endParaRPr lang="en-US"/>
          </a:p>
        </p:txBody>
      </p:sp>
      <p:sp>
        <p:nvSpPr>
          <p:cNvPr id="1416242" name="Line 50"/>
          <p:cNvSpPr>
            <a:spLocks noChangeShapeType="1"/>
          </p:cNvSpPr>
          <p:nvPr/>
        </p:nvSpPr>
        <p:spPr bwMode="auto">
          <a:xfrm>
            <a:off x="1433513" y="4219575"/>
            <a:ext cx="7010400" cy="0"/>
          </a:xfrm>
          <a:prstGeom prst="line">
            <a:avLst/>
          </a:prstGeom>
          <a:noFill/>
          <a:ln w="57150">
            <a:solidFill>
              <a:schemeClr val="tx1"/>
            </a:solidFill>
            <a:round/>
            <a:headEnd/>
            <a:tailEnd/>
          </a:ln>
          <a:effectLst/>
        </p:spPr>
        <p:txBody>
          <a:bodyPr/>
          <a:lstStyle/>
          <a:p>
            <a:endParaRPr lang="en-US"/>
          </a:p>
        </p:txBody>
      </p:sp>
      <p:sp>
        <p:nvSpPr>
          <p:cNvPr id="1416243" name="Line 51"/>
          <p:cNvSpPr>
            <a:spLocks noChangeShapeType="1"/>
          </p:cNvSpPr>
          <p:nvPr/>
        </p:nvSpPr>
        <p:spPr bwMode="auto">
          <a:xfrm>
            <a:off x="1447800" y="3319463"/>
            <a:ext cx="7010400" cy="0"/>
          </a:xfrm>
          <a:prstGeom prst="line">
            <a:avLst/>
          </a:prstGeom>
          <a:noFill/>
          <a:ln w="9525">
            <a:solidFill>
              <a:schemeClr val="tx1"/>
            </a:solidFill>
            <a:round/>
            <a:headEnd/>
            <a:tailEnd/>
          </a:ln>
          <a:effectLst/>
        </p:spPr>
        <p:txBody>
          <a:bodyPr/>
          <a:lstStyle/>
          <a:p>
            <a:endParaRPr lang="en-US"/>
          </a:p>
        </p:txBody>
      </p:sp>
      <p:sp>
        <p:nvSpPr>
          <p:cNvPr id="1416244" name="Line 52"/>
          <p:cNvSpPr>
            <a:spLocks noChangeShapeType="1"/>
          </p:cNvSpPr>
          <p:nvPr/>
        </p:nvSpPr>
        <p:spPr bwMode="auto">
          <a:xfrm>
            <a:off x="1400175" y="2438400"/>
            <a:ext cx="7010400" cy="0"/>
          </a:xfrm>
          <a:prstGeom prst="line">
            <a:avLst/>
          </a:prstGeom>
          <a:noFill/>
          <a:ln w="9525">
            <a:solidFill>
              <a:schemeClr val="tx1"/>
            </a:solidFill>
            <a:round/>
            <a:headEnd/>
            <a:tailEnd/>
          </a:ln>
          <a:effectLst/>
        </p:spPr>
        <p:txBody>
          <a:bodyPr/>
          <a:lstStyle/>
          <a:p>
            <a:endParaRPr lang="en-US"/>
          </a:p>
        </p:txBody>
      </p:sp>
      <p:sp>
        <p:nvSpPr>
          <p:cNvPr id="1416245" name="Line 53"/>
          <p:cNvSpPr>
            <a:spLocks noChangeShapeType="1"/>
          </p:cNvSpPr>
          <p:nvPr/>
        </p:nvSpPr>
        <p:spPr bwMode="auto">
          <a:xfrm>
            <a:off x="1447800" y="1600200"/>
            <a:ext cx="7010400" cy="0"/>
          </a:xfrm>
          <a:prstGeom prst="line">
            <a:avLst/>
          </a:prstGeom>
          <a:noFill/>
          <a:ln w="9525">
            <a:solidFill>
              <a:schemeClr val="tx1"/>
            </a:solidFill>
            <a:round/>
            <a:headEnd/>
            <a:tailEnd/>
          </a:ln>
          <a:effectLst/>
        </p:spPr>
        <p:txBody>
          <a:bodyPr/>
          <a:lstStyle/>
          <a:p>
            <a:endParaRPr lang="en-US"/>
          </a:p>
        </p:txBody>
      </p:sp>
      <p:sp>
        <p:nvSpPr>
          <p:cNvPr id="1416246" name="Oval 54"/>
          <p:cNvSpPr>
            <a:spLocks noChangeArrowheads="1"/>
          </p:cNvSpPr>
          <p:nvPr/>
        </p:nvSpPr>
        <p:spPr bwMode="auto">
          <a:xfrm>
            <a:off x="4267200" y="5181600"/>
            <a:ext cx="152400" cy="152400"/>
          </a:xfrm>
          <a:prstGeom prst="ellipse">
            <a:avLst/>
          </a:prstGeom>
          <a:solidFill>
            <a:schemeClr val="hlink"/>
          </a:solidFill>
          <a:ln w="9525">
            <a:solidFill>
              <a:schemeClr val="bg2"/>
            </a:solidFill>
            <a:round/>
            <a:headEnd/>
            <a:tailEnd/>
          </a:ln>
          <a:effectLst/>
        </p:spPr>
        <p:txBody>
          <a:bodyPr wrap="none" anchor="ctr"/>
          <a:lstStyle/>
          <a:p>
            <a:endParaRPr lang="en-US">
              <a:solidFill>
                <a:srgbClr val="CCFFFF"/>
              </a:solidFill>
            </a:endParaRPr>
          </a:p>
        </p:txBody>
      </p:sp>
      <p:sp>
        <p:nvSpPr>
          <p:cNvPr id="1416247" name="Oval 55"/>
          <p:cNvSpPr>
            <a:spLocks noChangeArrowheads="1"/>
          </p:cNvSpPr>
          <p:nvPr/>
        </p:nvSpPr>
        <p:spPr bwMode="auto">
          <a:xfrm>
            <a:off x="6357938" y="5748338"/>
            <a:ext cx="152400" cy="152400"/>
          </a:xfrm>
          <a:prstGeom prst="ellipse">
            <a:avLst/>
          </a:prstGeom>
          <a:solidFill>
            <a:schemeClr val="hlink"/>
          </a:solidFill>
          <a:ln w="9525">
            <a:solidFill>
              <a:schemeClr val="bg2"/>
            </a:solidFill>
            <a:round/>
            <a:headEnd/>
            <a:tailEnd/>
          </a:ln>
          <a:effectLst/>
        </p:spPr>
        <p:txBody>
          <a:bodyPr wrap="none" anchor="ctr"/>
          <a:lstStyle/>
          <a:p>
            <a:endParaRPr lang="en-US">
              <a:solidFill>
                <a:srgbClr val="CCFFFF"/>
              </a:solidFill>
            </a:endParaRPr>
          </a:p>
        </p:txBody>
      </p:sp>
      <p:sp>
        <p:nvSpPr>
          <p:cNvPr id="1416248" name="Oval 56"/>
          <p:cNvSpPr>
            <a:spLocks noChangeArrowheads="1"/>
          </p:cNvSpPr>
          <p:nvPr/>
        </p:nvSpPr>
        <p:spPr bwMode="auto">
          <a:xfrm>
            <a:off x="7467600" y="5562600"/>
            <a:ext cx="152400" cy="152400"/>
          </a:xfrm>
          <a:prstGeom prst="ellipse">
            <a:avLst/>
          </a:prstGeom>
          <a:solidFill>
            <a:schemeClr val="hlink"/>
          </a:solidFill>
          <a:ln w="9525">
            <a:solidFill>
              <a:schemeClr val="bg2"/>
            </a:solidFill>
            <a:round/>
            <a:headEnd/>
            <a:tailEnd/>
          </a:ln>
          <a:effectLst/>
        </p:spPr>
        <p:txBody>
          <a:bodyPr wrap="none" anchor="ctr"/>
          <a:lstStyle/>
          <a:p>
            <a:endParaRPr lang="en-US">
              <a:solidFill>
                <a:srgbClr val="CCFFFF"/>
              </a:solidFill>
            </a:endParaRPr>
          </a:p>
        </p:txBody>
      </p:sp>
      <p:sp>
        <p:nvSpPr>
          <p:cNvPr id="1416250" name="AutoShape 58"/>
          <p:cNvSpPr>
            <a:spLocks noChangeArrowheads="1"/>
          </p:cNvSpPr>
          <p:nvPr/>
        </p:nvSpPr>
        <p:spPr bwMode="auto">
          <a:xfrm>
            <a:off x="3048000" y="3852863"/>
            <a:ext cx="152400" cy="152400"/>
          </a:xfrm>
          <a:prstGeom prst="flowChartProcess">
            <a:avLst/>
          </a:prstGeom>
          <a:solidFill>
            <a:srgbClr val="FF00FF"/>
          </a:solidFill>
          <a:ln w="9525">
            <a:solidFill>
              <a:schemeClr val="tx1"/>
            </a:solidFill>
            <a:miter lim="800000"/>
            <a:headEnd/>
            <a:tailEnd/>
          </a:ln>
          <a:effectLst/>
        </p:spPr>
        <p:txBody>
          <a:bodyPr wrap="none" anchor="ctr"/>
          <a:lstStyle/>
          <a:p>
            <a:endParaRPr lang="en-US"/>
          </a:p>
        </p:txBody>
      </p:sp>
      <p:sp>
        <p:nvSpPr>
          <p:cNvPr id="1416251" name="AutoShape 59"/>
          <p:cNvSpPr>
            <a:spLocks noChangeArrowheads="1"/>
          </p:cNvSpPr>
          <p:nvPr/>
        </p:nvSpPr>
        <p:spPr bwMode="auto">
          <a:xfrm>
            <a:off x="4267200" y="3962400"/>
            <a:ext cx="152400" cy="152400"/>
          </a:xfrm>
          <a:prstGeom prst="flowChartProcess">
            <a:avLst/>
          </a:prstGeom>
          <a:solidFill>
            <a:srgbClr val="FF00FF"/>
          </a:solidFill>
          <a:ln w="9525">
            <a:solidFill>
              <a:schemeClr val="tx1"/>
            </a:solidFill>
            <a:miter lim="800000"/>
            <a:headEnd/>
            <a:tailEnd/>
          </a:ln>
          <a:effectLst/>
        </p:spPr>
        <p:txBody>
          <a:bodyPr wrap="none" anchor="ctr"/>
          <a:lstStyle/>
          <a:p>
            <a:endParaRPr lang="en-US"/>
          </a:p>
        </p:txBody>
      </p:sp>
      <p:sp>
        <p:nvSpPr>
          <p:cNvPr id="1416252" name="AutoShape 60"/>
          <p:cNvSpPr>
            <a:spLocks noChangeArrowheads="1"/>
          </p:cNvSpPr>
          <p:nvPr/>
        </p:nvSpPr>
        <p:spPr bwMode="auto">
          <a:xfrm>
            <a:off x="6353175" y="5638800"/>
            <a:ext cx="152400" cy="152400"/>
          </a:xfrm>
          <a:prstGeom prst="flowChartProcess">
            <a:avLst/>
          </a:prstGeom>
          <a:solidFill>
            <a:srgbClr val="FF00FF"/>
          </a:solidFill>
          <a:ln w="9525">
            <a:solidFill>
              <a:schemeClr val="tx1"/>
            </a:solidFill>
            <a:miter lim="800000"/>
            <a:headEnd/>
            <a:tailEnd/>
          </a:ln>
          <a:effectLst/>
        </p:spPr>
        <p:txBody>
          <a:bodyPr wrap="none" anchor="ctr"/>
          <a:lstStyle/>
          <a:p>
            <a:endParaRPr lang="en-US"/>
          </a:p>
        </p:txBody>
      </p:sp>
      <p:sp>
        <p:nvSpPr>
          <p:cNvPr id="1416253" name="AutoShape 61"/>
          <p:cNvSpPr>
            <a:spLocks noChangeArrowheads="1"/>
          </p:cNvSpPr>
          <p:nvPr/>
        </p:nvSpPr>
        <p:spPr bwMode="auto">
          <a:xfrm>
            <a:off x="7467600" y="5700713"/>
            <a:ext cx="152400" cy="152400"/>
          </a:xfrm>
          <a:prstGeom prst="flowChartProcess">
            <a:avLst/>
          </a:prstGeom>
          <a:solidFill>
            <a:srgbClr val="FF00FF"/>
          </a:solidFill>
          <a:ln w="9525">
            <a:solidFill>
              <a:schemeClr val="tx1"/>
            </a:solidFill>
            <a:miter lim="800000"/>
            <a:headEnd/>
            <a:tailEnd/>
          </a:ln>
          <a:effectLst/>
        </p:spPr>
        <p:txBody>
          <a:bodyPr wrap="none" anchor="ctr"/>
          <a:lstStyle/>
          <a:p>
            <a:endParaRPr lang="en-US"/>
          </a:p>
        </p:txBody>
      </p:sp>
      <p:sp>
        <p:nvSpPr>
          <p:cNvPr id="1416254" name="AutoShape 62"/>
          <p:cNvSpPr>
            <a:spLocks noChangeArrowheads="1"/>
          </p:cNvSpPr>
          <p:nvPr/>
        </p:nvSpPr>
        <p:spPr bwMode="auto">
          <a:xfrm>
            <a:off x="5286375" y="5695950"/>
            <a:ext cx="152400" cy="152400"/>
          </a:xfrm>
          <a:prstGeom prst="flowChartProcess">
            <a:avLst/>
          </a:prstGeom>
          <a:solidFill>
            <a:srgbClr val="FF00FF"/>
          </a:solidFill>
          <a:ln w="9525">
            <a:solidFill>
              <a:schemeClr val="tx1"/>
            </a:solidFill>
            <a:miter lim="800000"/>
            <a:headEnd/>
            <a:tailEnd/>
          </a:ln>
          <a:effectLst/>
        </p:spPr>
        <p:txBody>
          <a:bodyPr wrap="none" anchor="ctr"/>
          <a:lstStyle/>
          <a:p>
            <a:endParaRPr lang="en-US"/>
          </a:p>
        </p:txBody>
      </p:sp>
      <p:sp>
        <p:nvSpPr>
          <p:cNvPr id="1416255" name="AutoShape 63"/>
          <p:cNvSpPr>
            <a:spLocks noChangeArrowheads="1"/>
          </p:cNvSpPr>
          <p:nvPr/>
        </p:nvSpPr>
        <p:spPr bwMode="auto">
          <a:xfrm>
            <a:off x="5305425" y="4972050"/>
            <a:ext cx="152400" cy="152400"/>
          </a:xfrm>
          <a:prstGeom prst="triangle">
            <a:avLst>
              <a:gd name="adj" fmla="val 50000"/>
            </a:avLst>
          </a:prstGeom>
          <a:solidFill>
            <a:srgbClr val="66FFFF"/>
          </a:solidFill>
          <a:ln w="9525">
            <a:solidFill>
              <a:schemeClr val="tx1"/>
            </a:solidFill>
            <a:miter lim="800000"/>
            <a:headEnd/>
            <a:tailEnd/>
          </a:ln>
          <a:effectLst/>
        </p:spPr>
        <p:txBody>
          <a:bodyPr wrap="none" anchor="ctr"/>
          <a:lstStyle/>
          <a:p>
            <a:endParaRPr lang="en-US">
              <a:solidFill>
                <a:schemeClr val="hlink"/>
              </a:solidFill>
            </a:endParaRPr>
          </a:p>
        </p:txBody>
      </p:sp>
      <p:sp>
        <p:nvSpPr>
          <p:cNvPr id="1416256" name="AutoShape 64"/>
          <p:cNvSpPr>
            <a:spLocks noChangeArrowheads="1"/>
          </p:cNvSpPr>
          <p:nvPr/>
        </p:nvSpPr>
        <p:spPr bwMode="auto">
          <a:xfrm>
            <a:off x="6367463" y="5334000"/>
            <a:ext cx="152400" cy="152400"/>
          </a:xfrm>
          <a:prstGeom prst="triangle">
            <a:avLst>
              <a:gd name="adj" fmla="val 50000"/>
            </a:avLst>
          </a:prstGeom>
          <a:solidFill>
            <a:srgbClr val="66FFFF"/>
          </a:solidFill>
          <a:ln w="9525">
            <a:solidFill>
              <a:schemeClr val="tx1"/>
            </a:solidFill>
            <a:miter lim="800000"/>
            <a:headEnd/>
            <a:tailEnd/>
          </a:ln>
          <a:effectLst/>
        </p:spPr>
        <p:txBody>
          <a:bodyPr wrap="none" anchor="ctr"/>
          <a:lstStyle/>
          <a:p>
            <a:endParaRPr lang="en-US">
              <a:solidFill>
                <a:schemeClr val="hlink"/>
              </a:solidFill>
            </a:endParaRPr>
          </a:p>
        </p:txBody>
      </p:sp>
      <p:sp>
        <p:nvSpPr>
          <p:cNvPr id="1416257" name="AutoShape 65"/>
          <p:cNvSpPr>
            <a:spLocks noChangeArrowheads="1"/>
          </p:cNvSpPr>
          <p:nvPr/>
        </p:nvSpPr>
        <p:spPr bwMode="auto">
          <a:xfrm>
            <a:off x="7467600" y="5334000"/>
            <a:ext cx="152400" cy="152400"/>
          </a:xfrm>
          <a:prstGeom prst="triangle">
            <a:avLst>
              <a:gd name="adj" fmla="val 50000"/>
            </a:avLst>
          </a:prstGeom>
          <a:solidFill>
            <a:srgbClr val="66FFFF"/>
          </a:solidFill>
          <a:ln w="9525">
            <a:solidFill>
              <a:schemeClr val="tx1"/>
            </a:solidFill>
            <a:miter lim="800000"/>
            <a:headEnd/>
            <a:tailEnd/>
          </a:ln>
          <a:effectLst/>
        </p:spPr>
        <p:txBody>
          <a:bodyPr wrap="none" anchor="ctr"/>
          <a:lstStyle/>
          <a:p>
            <a:endParaRPr lang="en-US">
              <a:solidFill>
                <a:schemeClr val="hlink"/>
              </a:solidFill>
            </a:endParaRPr>
          </a:p>
        </p:txBody>
      </p:sp>
      <p:sp>
        <p:nvSpPr>
          <p:cNvPr id="1416258" name="AutoShape 66"/>
          <p:cNvSpPr>
            <a:spLocks noChangeArrowheads="1"/>
          </p:cNvSpPr>
          <p:nvPr/>
        </p:nvSpPr>
        <p:spPr bwMode="auto">
          <a:xfrm>
            <a:off x="3124200" y="1905000"/>
            <a:ext cx="152400" cy="152400"/>
          </a:xfrm>
          <a:prstGeom prst="triangle">
            <a:avLst>
              <a:gd name="adj" fmla="val 50000"/>
            </a:avLst>
          </a:prstGeom>
          <a:solidFill>
            <a:srgbClr val="66FFFF"/>
          </a:solidFill>
          <a:ln w="9525">
            <a:solidFill>
              <a:schemeClr val="tx1"/>
            </a:solidFill>
            <a:miter lim="800000"/>
            <a:headEnd/>
            <a:tailEnd/>
          </a:ln>
          <a:effectLst/>
        </p:spPr>
        <p:txBody>
          <a:bodyPr wrap="none" anchor="ctr"/>
          <a:lstStyle/>
          <a:p>
            <a:endParaRPr lang="en-US">
              <a:solidFill>
                <a:schemeClr val="hlink"/>
              </a:solidFill>
            </a:endParaRPr>
          </a:p>
        </p:txBody>
      </p:sp>
      <p:sp>
        <p:nvSpPr>
          <p:cNvPr id="1416259" name="AutoShape 67"/>
          <p:cNvSpPr>
            <a:spLocks noChangeArrowheads="1"/>
          </p:cNvSpPr>
          <p:nvPr/>
        </p:nvSpPr>
        <p:spPr bwMode="auto">
          <a:xfrm>
            <a:off x="4191000" y="1495425"/>
            <a:ext cx="152400" cy="152400"/>
          </a:xfrm>
          <a:prstGeom prst="triangle">
            <a:avLst>
              <a:gd name="adj" fmla="val 50000"/>
            </a:avLst>
          </a:prstGeom>
          <a:solidFill>
            <a:srgbClr val="66FFFF"/>
          </a:solidFill>
          <a:ln w="9525">
            <a:solidFill>
              <a:schemeClr val="tx1"/>
            </a:solidFill>
            <a:miter lim="800000"/>
            <a:headEnd/>
            <a:tailEnd/>
          </a:ln>
          <a:effectLst/>
        </p:spPr>
        <p:txBody>
          <a:bodyPr wrap="none" anchor="ctr"/>
          <a:lstStyle/>
          <a:p>
            <a:endParaRPr lang="en-US">
              <a:solidFill>
                <a:schemeClr val="hlink"/>
              </a:solidFill>
            </a:endParaRPr>
          </a:p>
        </p:txBody>
      </p:sp>
      <p:sp>
        <p:nvSpPr>
          <p:cNvPr id="1416261" name="AutoShape 69"/>
          <p:cNvSpPr>
            <a:spLocks noChangeArrowheads="1"/>
          </p:cNvSpPr>
          <p:nvPr/>
        </p:nvSpPr>
        <p:spPr bwMode="auto">
          <a:xfrm>
            <a:off x="1981200" y="5715000"/>
            <a:ext cx="152400" cy="152400"/>
          </a:xfrm>
          <a:prstGeom prst="flowChartProcess">
            <a:avLst/>
          </a:prstGeom>
          <a:solidFill>
            <a:srgbClr val="FF00FF"/>
          </a:solidFill>
          <a:ln w="9525">
            <a:solidFill>
              <a:schemeClr val="tx1"/>
            </a:solidFill>
            <a:miter lim="800000"/>
            <a:headEnd/>
            <a:tailEnd/>
          </a:ln>
          <a:effectLst/>
        </p:spPr>
        <p:txBody>
          <a:bodyPr wrap="none" anchor="ctr"/>
          <a:lstStyle/>
          <a:p>
            <a:endParaRPr lang="en-US"/>
          </a:p>
        </p:txBody>
      </p:sp>
      <p:cxnSp>
        <p:nvCxnSpPr>
          <p:cNvPr id="1416262" name="AutoShape 70"/>
          <p:cNvCxnSpPr>
            <a:cxnSpLocks noChangeShapeType="1"/>
            <a:stCxn id="1416261" idx="0"/>
            <a:endCxn id="1416250" idx="0"/>
          </p:cNvCxnSpPr>
          <p:nvPr/>
        </p:nvCxnSpPr>
        <p:spPr bwMode="auto">
          <a:xfrm flipV="1">
            <a:off x="2057400" y="3852863"/>
            <a:ext cx="1066800" cy="1862137"/>
          </a:xfrm>
          <a:prstGeom prst="straightConnector1">
            <a:avLst/>
          </a:prstGeom>
          <a:noFill/>
          <a:ln w="28575">
            <a:solidFill>
              <a:srgbClr val="FF00FF"/>
            </a:solidFill>
            <a:round/>
            <a:headEnd/>
            <a:tailEnd/>
          </a:ln>
          <a:effectLst/>
        </p:spPr>
      </p:cxnSp>
      <p:cxnSp>
        <p:nvCxnSpPr>
          <p:cNvPr id="1416263" name="AutoShape 71"/>
          <p:cNvCxnSpPr>
            <a:cxnSpLocks noChangeShapeType="1"/>
            <a:stCxn id="1416250" idx="1"/>
            <a:endCxn id="1416251" idx="3"/>
          </p:cNvCxnSpPr>
          <p:nvPr/>
        </p:nvCxnSpPr>
        <p:spPr bwMode="auto">
          <a:xfrm>
            <a:off x="3048000" y="3929063"/>
            <a:ext cx="1371600" cy="109537"/>
          </a:xfrm>
          <a:prstGeom prst="straightConnector1">
            <a:avLst/>
          </a:prstGeom>
          <a:noFill/>
          <a:ln w="28575">
            <a:solidFill>
              <a:srgbClr val="FF00FF"/>
            </a:solidFill>
            <a:round/>
            <a:headEnd/>
            <a:tailEnd/>
          </a:ln>
          <a:effectLst/>
        </p:spPr>
      </p:cxnSp>
      <p:cxnSp>
        <p:nvCxnSpPr>
          <p:cNvPr id="1416264" name="AutoShape 72"/>
          <p:cNvCxnSpPr>
            <a:cxnSpLocks noChangeShapeType="1"/>
            <a:stCxn id="1416251" idx="3"/>
            <a:endCxn id="1416254" idx="0"/>
          </p:cNvCxnSpPr>
          <p:nvPr/>
        </p:nvCxnSpPr>
        <p:spPr bwMode="auto">
          <a:xfrm>
            <a:off x="4419600" y="4038600"/>
            <a:ext cx="942975" cy="1657350"/>
          </a:xfrm>
          <a:prstGeom prst="straightConnector1">
            <a:avLst/>
          </a:prstGeom>
          <a:noFill/>
          <a:ln w="28575">
            <a:solidFill>
              <a:srgbClr val="FF00FF"/>
            </a:solidFill>
            <a:round/>
            <a:headEnd/>
            <a:tailEnd/>
          </a:ln>
          <a:effectLst/>
        </p:spPr>
      </p:cxnSp>
      <p:cxnSp>
        <p:nvCxnSpPr>
          <p:cNvPr id="1416265" name="AutoShape 73"/>
          <p:cNvCxnSpPr>
            <a:cxnSpLocks noChangeShapeType="1"/>
            <a:stCxn id="1416254" idx="3"/>
            <a:endCxn id="1416252" idx="1"/>
          </p:cNvCxnSpPr>
          <p:nvPr/>
        </p:nvCxnSpPr>
        <p:spPr bwMode="auto">
          <a:xfrm flipV="1">
            <a:off x="5438775" y="5715000"/>
            <a:ext cx="914400" cy="57150"/>
          </a:xfrm>
          <a:prstGeom prst="straightConnector1">
            <a:avLst/>
          </a:prstGeom>
          <a:noFill/>
          <a:ln w="28575">
            <a:solidFill>
              <a:srgbClr val="FF00FF"/>
            </a:solidFill>
            <a:round/>
            <a:headEnd/>
            <a:tailEnd/>
          </a:ln>
          <a:effectLst/>
        </p:spPr>
      </p:cxnSp>
      <p:cxnSp>
        <p:nvCxnSpPr>
          <p:cNvPr id="1416266" name="AutoShape 74"/>
          <p:cNvCxnSpPr>
            <a:cxnSpLocks noChangeShapeType="1"/>
            <a:stCxn id="1416252" idx="1"/>
            <a:endCxn id="1416253" idx="1"/>
          </p:cNvCxnSpPr>
          <p:nvPr/>
        </p:nvCxnSpPr>
        <p:spPr bwMode="auto">
          <a:xfrm>
            <a:off x="6353175" y="5715000"/>
            <a:ext cx="1114425" cy="61913"/>
          </a:xfrm>
          <a:prstGeom prst="straightConnector1">
            <a:avLst/>
          </a:prstGeom>
          <a:noFill/>
          <a:ln w="28575">
            <a:solidFill>
              <a:srgbClr val="FF00FF"/>
            </a:solidFill>
            <a:round/>
            <a:headEnd/>
            <a:tailEnd/>
          </a:ln>
          <a:effectLst/>
        </p:spPr>
      </p:cxnSp>
      <p:cxnSp>
        <p:nvCxnSpPr>
          <p:cNvPr id="1416267" name="AutoShape 75"/>
          <p:cNvCxnSpPr>
            <a:cxnSpLocks noChangeShapeType="1"/>
            <a:stCxn id="1416261" idx="3"/>
            <a:endCxn id="1416258" idx="5"/>
          </p:cNvCxnSpPr>
          <p:nvPr/>
        </p:nvCxnSpPr>
        <p:spPr bwMode="auto">
          <a:xfrm flipV="1">
            <a:off x="2133600" y="1981200"/>
            <a:ext cx="1104900" cy="3810000"/>
          </a:xfrm>
          <a:prstGeom prst="straightConnector1">
            <a:avLst/>
          </a:prstGeom>
          <a:noFill/>
          <a:ln w="28575">
            <a:solidFill>
              <a:srgbClr val="CCFFFF"/>
            </a:solidFill>
            <a:round/>
            <a:headEnd/>
            <a:tailEnd/>
          </a:ln>
          <a:effectLst/>
        </p:spPr>
      </p:cxnSp>
      <p:cxnSp>
        <p:nvCxnSpPr>
          <p:cNvPr id="1416268" name="AutoShape 76"/>
          <p:cNvCxnSpPr>
            <a:cxnSpLocks noChangeShapeType="1"/>
            <a:stCxn id="1416258" idx="5"/>
            <a:endCxn id="1416259" idx="5"/>
          </p:cNvCxnSpPr>
          <p:nvPr/>
        </p:nvCxnSpPr>
        <p:spPr bwMode="auto">
          <a:xfrm flipV="1">
            <a:off x="3238500" y="1571625"/>
            <a:ext cx="1066800" cy="409575"/>
          </a:xfrm>
          <a:prstGeom prst="straightConnector1">
            <a:avLst/>
          </a:prstGeom>
          <a:noFill/>
          <a:ln w="28575">
            <a:solidFill>
              <a:srgbClr val="CCFFFF"/>
            </a:solidFill>
            <a:round/>
            <a:headEnd/>
            <a:tailEnd/>
          </a:ln>
          <a:effectLst/>
        </p:spPr>
      </p:cxnSp>
      <p:cxnSp>
        <p:nvCxnSpPr>
          <p:cNvPr id="1416269" name="AutoShape 77"/>
          <p:cNvCxnSpPr>
            <a:cxnSpLocks noChangeShapeType="1"/>
            <a:stCxn id="1416259" idx="5"/>
            <a:endCxn id="1416255" idx="5"/>
          </p:cNvCxnSpPr>
          <p:nvPr/>
        </p:nvCxnSpPr>
        <p:spPr bwMode="auto">
          <a:xfrm>
            <a:off x="4305300" y="1571625"/>
            <a:ext cx="1114425" cy="3476625"/>
          </a:xfrm>
          <a:prstGeom prst="straightConnector1">
            <a:avLst/>
          </a:prstGeom>
          <a:noFill/>
          <a:ln w="28575">
            <a:solidFill>
              <a:srgbClr val="CCFFFF"/>
            </a:solidFill>
            <a:round/>
            <a:headEnd/>
            <a:tailEnd/>
          </a:ln>
          <a:effectLst/>
        </p:spPr>
      </p:cxnSp>
      <p:cxnSp>
        <p:nvCxnSpPr>
          <p:cNvPr id="1416270" name="AutoShape 78"/>
          <p:cNvCxnSpPr>
            <a:cxnSpLocks noChangeShapeType="1"/>
            <a:stCxn id="1416255" idx="5"/>
            <a:endCxn id="1416256" idx="1"/>
          </p:cNvCxnSpPr>
          <p:nvPr/>
        </p:nvCxnSpPr>
        <p:spPr bwMode="auto">
          <a:xfrm>
            <a:off x="5419725" y="5048250"/>
            <a:ext cx="985838" cy="361950"/>
          </a:xfrm>
          <a:prstGeom prst="straightConnector1">
            <a:avLst/>
          </a:prstGeom>
          <a:noFill/>
          <a:ln w="28575">
            <a:solidFill>
              <a:srgbClr val="CCFFFF"/>
            </a:solidFill>
            <a:round/>
            <a:headEnd/>
            <a:tailEnd/>
          </a:ln>
          <a:effectLst/>
        </p:spPr>
      </p:cxnSp>
      <p:cxnSp>
        <p:nvCxnSpPr>
          <p:cNvPr id="1416271" name="AutoShape 79"/>
          <p:cNvCxnSpPr>
            <a:cxnSpLocks noChangeShapeType="1"/>
            <a:stCxn id="1416256" idx="5"/>
            <a:endCxn id="1416257" idx="5"/>
          </p:cNvCxnSpPr>
          <p:nvPr/>
        </p:nvCxnSpPr>
        <p:spPr bwMode="auto">
          <a:xfrm>
            <a:off x="6481763" y="5410200"/>
            <a:ext cx="1100137" cy="0"/>
          </a:xfrm>
          <a:prstGeom prst="straightConnector1">
            <a:avLst/>
          </a:prstGeom>
          <a:noFill/>
          <a:ln w="28575">
            <a:solidFill>
              <a:schemeClr val="tx1"/>
            </a:solidFill>
            <a:round/>
            <a:headEnd/>
            <a:tailEnd/>
          </a:ln>
          <a:effectLst/>
        </p:spPr>
      </p:cxnSp>
      <p:cxnSp>
        <p:nvCxnSpPr>
          <p:cNvPr id="1416272" name="AutoShape 80"/>
          <p:cNvCxnSpPr>
            <a:cxnSpLocks noChangeShapeType="1"/>
            <a:stCxn id="1416261" idx="3"/>
            <a:endCxn id="1416240" idx="3"/>
          </p:cNvCxnSpPr>
          <p:nvPr/>
        </p:nvCxnSpPr>
        <p:spPr bwMode="auto">
          <a:xfrm flipV="1">
            <a:off x="2133600" y="4930775"/>
            <a:ext cx="1089025" cy="860425"/>
          </a:xfrm>
          <a:prstGeom prst="straightConnector1">
            <a:avLst/>
          </a:prstGeom>
          <a:noFill/>
          <a:ln w="28575">
            <a:solidFill>
              <a:schemeClr val="hlink"/>
            </a:solidFill>
            <a:round/>
            <a:headEnd/>
            <a:tailEnd/>
          </a:ln>
          <a:effectLst/>
        </p:spPr>
      </p:cxnSp>
      <p:cxnSp>
        <p:nvCxnSpPr>
          <p:cNvPr id="1416273" name="AutoShape 81"/>
          <p:cNvCxnSpPr>
            <a:cxnSpLocks noChangeShapeType="1"/>
          </p:cNvCxnSpPr>
          <p:nvPr/>
        </p:nvCxnSpPr>
        <p:spPr bwMode="auto">
          <a:xfrm>
            <a:off x="3276600" y="4833938"/>
            <a:ext cx="1143000" cy="457200"/>
          </a:xfrm>
          <a:prstGeom prst="straightConnector1">
            <a:avLst/>
          </a:prstGeom>
          <a:noFill/>
          <a:ln w="28575">
            <a:solidFill>
              <a:schemeClr val="hlink"/>
            </a:solidFill>
            <a:round/>
            <a:headEnd/>
            <a:tailEnd/>
          </a:ln>
          <a:effectLst/>
        </p:spPr>
      </p:cxnSp>
      <p:sp>
        <p:nvSpPr>
          <p:cNvPr id="1416274" name="Oval 82"/>
          <p:cNvSpPr>
            <a:spLocks noChangeArrowheads="1"/>
          </p:cNvSpPr>
          <p:nvPr/>
        </p:nvSpPr>
        <p:spPr bwMode="auto">
          <a:xfrm>
            <a:off x="5181600" y="5710238"/>
            <a:ext cx="152400" cy="152400"/>
          </a:xfrm>
          <a:prstGeom prst="ellipse">
            <a:avLst/>
          </a:prstGeom>
          <a:solidFill>
            <a:schemeClr val="hlink"/>
          </a:solidFill>
          <a:ln w="9525">
            <a:solidFill>
              <a:schemeClr val="bg2"/>
            </a:solidFill>
            <a:round/>
            <a:headEnd/>
            <a:tailEnd/>
          </a:ln>
          <a:effectLst/>
        </p:spPr>
        <p:txBody>
          <a:bodyPr wrap="none" anchor="ctr"/>
          <a:lstStyle/>
          <a:p>
            <a:endParaRPr lang="en-US">
              <a:solidFill>
                <a:srgbClr val="CCFFFF"/>
              </a:solidFill>
            </a:endParaRPr>
          </a:p>
        </p:txBody>
      </p:sp>
      <p:cxnSp>
        <p:nvCxnSpPr>
          <p:cNvPr id="1416275" name="AutoShape 83"/>
          <p:cNvCxnSpPr>
            <a:cxnSpLocks noChangeShapeType="1"/>
            <a:stCxn id="1416246" idx="6"/>
            <a:endCxn id="1416274" idx="1"/>
          </p:cNvCxnSpPr>
          <p:nvPr/>
        </p:nvCxnSpPr>
        <p:spPr bwMode="auto">
          <a:xfrm>
            <a:off x="4419600" y="5257800"/>
            <a:ext cx="784225" cy="474663"/>
          </a:xfrm>
          <a:prstGeom prst="straightConnector1">
            <a:avLst/>
          </a:prstGeom>
          <a:noFill/>
          <a:ln w="28575">
            <a:solidFill>
              <a:schemeClr val="hlink"/>
            </a:solidFill>
            <a:round/>
            <a:headEnd/>
            <a:tailEnd/>
          </a:ln>
          <a:effectLst/>
        </p:spPr>
      </p:cxnSp>
      <p:cxnSp>
        <p:nvCxnSpPr>
          <p:cNvPr id="1416276" name="AutoShape 84"/>
          <p:cNvCxnSpPr>
            <a:cxnSpLocks noChangeShapeType="1"/>
            <a:stCxn id="1416274" idx="0"/>
            <a:endCxn id="1416252" idx="2"/>
          </p:cNvCxnSpPr>
          <p:nvPr/>
        </p:nvCxnSpPr>
        <p:spPr bwMode="auto">
          <a:xfrm>
            <a:off x="5257800" y="5710238"/>
            <a:ext cx="1171575" cy="80962"/>
          </a:xfrm>
          <a:prstGeom prst="straightConnector1">
            <a:avLst/>
          </a:prstGeom>
          <a:noFill/>
          <a:ln w="28575">
            <a:solidFill>
              <a:schemeClr val="hlink"/>
            </a:solidFill>
            <a:round/>
            <a:headEnd/>
            <a:tailEnd/>
          </a:ln>
          <a:effectLst/>
        </p:spPr>
      </p:cxnSp>
      <p:cxnSp>
        <p:nvCxnSpPr>
          <p:cNvPr id="1416277" name="AutoShape 85"/>
          <p:cNvCxnSpPr>
            <a:cxnSpLocks noChangeShapeType="1"/>
            <a:stCxn id="1416252" idx="2"/>
            <a:endCxn id="1416248" idx="7"/>
          </p:cNvCxnSpPr>
          <p:nvPr/>
        </p:nvCxnSpPr>
        <p:spPr bwMode="auto">
          <a:xfrm flipV="1">
            <a:off x="6429375" y="5584825"/>
            <a:ext cx="1168400" cy="206375"/>
          </a:xfrm>
          <a:prstGeom prst="straightConnector1">
            <a:avLst/>
          </a:prstGeom>
          <a:noFill/>
          <a:ln w="28575">
            <a:solidFill>
              <a:schemeClr val="hlink"/>
            </a:solidFill>
            <a:round/>
            <a:headEnd/>
            <a:tailEnd/>
          </a:ln>
          <a:effectLst/>
        </p:spPr>
      </p:cxnSp>
      <p:sp>
        <p:nvSpPr>
          <p:cNvPr id="1416278" name="Text Box 86"/>
          <p:cNvSpPr txBox="1">
            <a:spLocks noChangeArrowheads="1"/>
          </p:cNvSpPr>
          <p:nvPr/>
        </p:nvSpPr>
        <p:spPr bwMode="auto">
          <a:xfrm>
            <a:off x="5715000" y="685800"/>
            <a:ext cx="2743200" cy="366713"/>
          </a:xfrm>
          <a:prstGeom prst="rect">
            <a:avLst/>
          </a:prstGeom>
          <a:solidFill>
            <a:schemeClr val="tx2"/>
          </a:solidFill>
          <a:ln w="9525">
            <a:noFill/>
            <a:miter lim="800000"/>
            <a:headEnd/>
            <a:tailEnd/>
          </a:ln>
          <a:effectLst/>
        </p:spPr>
        <p:txBody>
          <a:bodyPr>
            <a:spAutoFit/>
          </a:bodyPr>
          <a:lstStyle/>
          <a:p>
            <a:pPr>
              <a:spcBef>
                <a:spcPct val="50000"/>
              </a:spcBef>
            </a:pPr>
            <a:endParaRPr lang="en-US"/>
          </a:p>
        </p:txBody>
      </p:sp>
      <p:sp>
        <p:nvSpPr>
          <p:cNvPr id="1416279" name="Rectangle 87"/>
          <p:cNvSpPr>
            <a:spLocks noChangeArrowheads="1"/>
          </p:cNvSpPr>
          <p:nvPr/>
        </p:nvSpPr>
        <p:spPr bwMode="auto">
          <a:xfrm>
            <a:off x="5715000" y="609600"/>
            <a:ext cx="2743200" cy="10668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1416281" name="Text Box 89"/>
          <p:cNvSpPr txBox="1">
            <a:spLocks noChangeArrowheads="1"/>
          </p:cNvSpPr>
          <p:nvPr/>
        </p:nvSpPr>
        <p:spPr bwMode="auto">
          <a:xfrm>
            <a:off x="5638800" y="762000"/>
            <a:ext cx="2895600" cy="366713"/>
          </a:xfrm>
          <a:prstGeom prst="rect">
            <a:avLst/>
          </a:prstGeom>
          <a:noFill/>
          <a:ln w="9525">
            <a:noFill/>
            <a:miter lim="800000"/>
            <a:headEnd/>
            <a:tailEnd/>
          </a:ln>
          <a:effectLst/>
        </p:spPr>
        <p:txBody>
          <a:bodyPr>
            <a:spAutoFit/>
          </a:bodyPr>
          <a:lstStyle/>
          <a:p>
            <a:pPr algn="l">
              <a:spcBef>
                <a:spcPct val="50000"/>
              </a:spcBef>
            </a:pPr>
            <a:endParaRPr lang="en-US">
              <a:solidFill>
                <a:schemeClr val="bg2"/>
              </a:solidFill>
            </a:endParaRPr>
          </a:p>
        </p:txBody>
      </p:sp>
      <p:sp>
        <p:nvSpPr>
          <p:cNvPr id="1416284" name="Oval 92"/>
          <p:cNvSpPr>
            <a:spLocks noChangeArrowheads="1"/>
          </p:cNvSpPr>
          <p:nvPr/>
        </p:nvSpPr>
        <p:spPr bwMode="auto">
          <a:xfrm>
            <a:off x="5943600" y="762000"/>
            <a:ext cx="152400" cy="152400"/>
          </a:xfrm>
          <a:prstGeom prst="ellipse">
            <a:avLst/>
          </a:prstGeom>
          <a:solidFill>
            <a:schemeClr val="hlink"/>
          </a:solidFill>
          <a:ln w="9525">
            <a:solidFill>
              <a:schemeClr val="bg2"/>
            </a:solidFill>
            <a:round/>
            <a:headEnd/>
            <a:tailEnd/>
          </a:ln>
          <a:effectLst/>
        </p:spPr>
        <p:txBody>
          <a:bodyPr wrap="none" anchor="ctr"/>
          <a:lstStyle/>
          <a:p>
            <a:endParaRPr lang="en-US">
              <a:solidFill>
                <a:srgbClr val="CCFFFF"/>
              </a:solidFill>
            </a:endParaRPr>
          </a:p>
        </p:txBody>
      </p:sp>
      <p:sp>
        <p:nvSpPr>
          <p:cNvPr id="1416285" name="AutoShape 93"/>
          <p:cNvSpPr>
            <a:spLocks noChangeArrowheads="1"/>
          </p:cNvSpPr>
          <p:nvPr/>
        </p:nvSpPr>
        <p:spPr bwMode="auto">
          <a:xfrm>
            <a:off x="5943600" y="1066800"/>
            <a:ext cx="152400" cy="152400"/>
          </a:xfrm>
          <a:prstGeom prst="flowChartProcess">
            <a:avLst/>
          </a:prstGeom>
          <a:solidFill>
            <a:srgbClr val="FF00FF"/>
          </a:solidFill>
          <a:ln w="9525">
            <a:solidFill>
              <a:schemeClr val="tx1"/>
            </a:solidFill>
            <a:miter lim="800000"/>
            <a:headEnd/>
            <a:tailEnd/>
          </a:ln>
          <a:effectLst/>
        </p:spPr>
        <p:txBody>
          <a:bodyPr wrap="none" anchor="ctr"/>
          <a:lstStyle/>
          <a:p>
            <a:endParaRPr lang="en-US"/>
          </a:p>
        </p:txBody>
      </p:sp>
      <p:sp>
        <p:nvSpPr>
          <p:cNvPr id="1416286" name="AutoShape 94"/>
          <p:cNvSpPr>
            <a:spLocks noChangeArrowheads="1"/>
          </p:cNvSpPr>
          <p:nvPr/>
        </p:nvSpPr>
        <p:spPr bwMode="auto">
          <a:xfrm>
            <a:off x="5900738" y="1400175"/>
            <a:ext cx="228600" cy="152400"/>
          </a:xfrm>
          <a:prstGeom prst="triangle">
            <a:avLst>
              <a:gd name="adj" fmla="val 50000"/>
            </a:avLst>
          </a:prstGeom>
          <a:solidFill>
            <a:srgbClr val="66FFFF"/>
          </a:solidFill>
          <a:ln w="9525">
            <a:solidFill>
              <a:schemeClr val="tx1"/>
            </a:solidFill>
            <a:miter lim="800000"/>
            <a:headEnd/>
            <a:tailEnd/>
          </a:ln>
          <a:effectLst/>
        </p:spPr>
        <p:txBody>
          <a:bodyPr wrap="none" anchor="ctr"/>
          <a:lstStyle/>
          <a:p>
            <a:endParaRPr lang="en-US">
              <a:solidFill>
                <a:schemeClr val="hlink"/>
              </a:solidFill>
            </a:endParaRPr>
          </a:p>
        </p:txBody>
      </p:sp>
      <p:sp>
        <p:nvSpPr>
          <p:cNvPr id="1416287" name="Text Box 95"/>
          <p:cNvSpPr txBox="1">
            <a:spLocks noChangeArrowheads="1"/>
          </p:cNvSpPr>
          <p:nvPr/>
        </p:nvSpPr>
        <p:spPr bwMode="auto">
          <a:xfrm>
            <a:off x="6096000" y="638175"/>
            <a:ext cx="2362200" cy="1081088"/>
          </a:xfrm>
          <a:prstGeom prst="rect">
            <a:avLst/>
          </a:prstGeom>
          <a:noFill/>
          <a:ln w="9525">
            <a:noFill/>
            <a:miter lim="800000"/>
            <a:headEnd/>
            <a:tailEnd/>
          </a:ln>
          <a:effectLst/>
        </p:spPr>
        <p:txBody>
          <a:bodyPr>
            <a:spAutoFit/>
          </a:bodyPr>
          <a:lstStyle/>
          <a:p>
            <a:pPr algn="l">
              <a:spcBef>
                <a:spcPct val="30000"/>
              </a:spcBef>
            </a:pPr>
            <a:r>
              <a:rPr lang="en-US" b="1">
                <a:solidFill>
                  <a:schemeClr val="bg2"/>
                </a:solidFill>
              </a:rPr>
              <a:t>Brushing</a:t>
            </a:r>
          </a:p>
          <a:p>
            <a:pPr algn="l">
              <a:spcBef>
                <a:spcPct val="30000"/>
              </a:spcBef>
            </a:pPr>
            <a:r>
              <a:rPr lang="en-US" b="1">
                <a:solidFill>
                  <a:schemeClr val="bg2"/>
                </a:solidFill>
              </a:rPr>
              <a:t>Extraction-Amox</a:t>
            </a:r>
          </a:p>
          <a:p>
            <a:pPr algn="l">
              <a:spcBef>
                <a:spcPct val="30000"/>
              </a:spcBef>
            </a:pPr>
            <a:r>
              <a:rPr lang="en-US" b="1">
                <a:solidFill>
                  <a:schemeClr val="bg2"/>
                </a:solidFill>
              </a:rPr>
              <a:t>Extraction Placebo</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body" idx="1"/>
          </p:nvPr>
        </p:nvSpPr>
        <p:spPr>
          <a:xfrm>
            <a:off x="457200" y="2093913"/>
            <a:ext cx="8229600" cy="3468687"/>
          </a:xfrm>
        </p:spPr>
        <p:txBody>
          <a:bodyPr/>
          <a:lstStyle/>
          <a:p>
            <a:pPr>
              <a:lnSpc>
                <a:spcPct val="90000"/>
              </a:lnSpc>
            </a:pPr>
            <a:r>
              <a:rPr lang="en-US" sz="2800"/>
              <a:t>50 atheromatous plaque specimens</a:t>
            </a:r>
          </a:p>
          <a:p>
            <a:pPr>
              <a:lnSpc>
                <a:spcPct val="90000"/>
              </a:lnSpc>
              <a:buFont typeface="Wingdings" pitchFamily="2" charset="2"/>
              <a:buNone/>
            </a:pPr>
            <a:r>
              <a:rPr lang="en-US" sz="2800"/>
              <a:t>   (endarterectomy)</a:t>
            </a:r>
          </a:p>
          <a:p>
            <a:pPr>
              <a:lnSpc>
                <a:spcPct val="90000"/>
              </a:lnSpc>
            </a:pPr>
            <a:r>
              <a:rPr lang="en-US" sz="2800"/>
              <a:t>70% atheromas were positive for bacterial DNA </a:t>
            </a:r>
          </a:p>
          <a:p>
            <a:pPr>
              <a:lnSpc>
                <a:spcPct val="90000"/>
              </a:lnSpc>
            </a:pPr>
            <a:r>
              <a:rPr lang="en-US" sz="2800"/>
              <a:t>44% positive for periodontal pathogens</a:t>
            </a:r>
          </a:p>
          <a:p>
            <a:pPr lvl="1">
              <a:lnSpc>
                <a:spcPct val="90000"/>
              </a:lnSpc>
            </a:pPr>
            <a:r>
              <a:rPr lang="en-US" sz="2400" b="0"/>
              <a:t>30% T. forsythia</a:t>
            </a:r>
          </a:p>
          <a:p>
            <a:pPr lvl="1">
              <a:lnSpc>
                <a:spcPct val="90000"/>
              </a:lnSpc>
            </a:pPr>
            <a:r>
              <a:rPr lang="en-US" sz="2400" b="0"/>
              <a:t>26% P. gingivalis</a:t>
            </a:r>
          </a:p>
          <a:p>
            <a:pPr lvl="1">
              <a:lnSpc>
                <a:spcPct val="90000"/>
              </a:lnSpc>
            </a:pPr>
            <a:r>
              <a:rPr lang="en-US" sz="2400" b="0"/>
              <a:t>18% A. actinomycetemcomitans</a:t>
            </a:r>
          </a:p>
        </p:txBody>
      </p:sp>
      <p:sp>
        <p:nvSpPr>
          <p:cNvPr id="333827" name="Text Box 3"/>
          <p:cNvSpPr txBox="1">
            <a:spLocks noChangeArrowheads="1"/>
          </p:cNvSpPr>
          <p:nvPr/>
        </p:nvSpPr>
        <p:spPr bwMode="auto">
          <a:xfrm>
            <a:off x="4038600" y="6172200"/>
            <a:ext cx="4833938" cy="457200"/>
          </a:xfrm>
          <a:prstGeom prst="rect">
            <a:avLst/>
          </a:prstGeom>
          <a:noFill/>
          <a:ln w="9525">
            <a:noFill/>
            <a:miter lim="800000"/>
            <a:headEnd/>
            <a:tailEnd/>
          </a:ln>
          <a:effectLst/>
        </p:spPr>
        <p:txBody>
          <a:bodyPr>
            <a:spAutoFit/>
          </a:bodyPr>
          <a:lstStyle/>
          <a:p>
            <a:pPr algn="l">
              <a:spcBef>
                <a:spcPct val="50000"/>
              </a:spcBef>
            </a:pPr>
            <a:r>
              <a:rPr lang="en-US" sz="2400" b="1" i="1"/>
              <a:t>Haraszthy et al., J. Perio, 2000</a:t>
            </a:r>
          </a:p>
        </p:txBody>
      </p:sp>
      <p:sp>
        <p:nvSpPr>
          <p:cNvPr id="333828" name="Text Box 4"/>
          <p:cNvSpPr txBox="1">
            <a:spLocks noChangeArrowheads="1"/>
          </p:cNvSpPr>
          <p:nvPr/>
        </p:nvSpPr>
        <p:spPr bwMode="auto">
          <a:xfrm>
            <a:off x="812800" y="152400"/>
            <a:ext cx="7315200" cy="1555750"/>
          </a:xfrm>
          <a:prstGeom prst="rect">
            <a:avLst/>
          </a:prstGeom>
          <a:noFill/>
          <a:ln w="9525">
            <a:noFill/>
            <a:miter lim="800000"/>
            <a:headEnd/>
            <a:tailEnd/>
          </a:ln>
          <a:effectLst/>
        </p:spPr>
        <p:txBody>
          <a:bodyPr>
            <a:spAutoFit/>
          </a:bodyPr>
          <a:lstStyle/>
          <a:p>
            <a:pPr>
              <a:spcBef>
                <a:spcPct val="50000"/>
              </a:spcBef>
            </a:pPr>
            <a:r>
              <a:rPr lang="en-US" sz="4800" b="1"/>
              <a:t>Cardiovascular Disease / Periodontal Disease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rrowheads="1"/>
          </p:cNvSpPr>
          <p:nvPr>
            <p:ph type="title"/>
          </p:nvPr>
        </p:nvSpPr>
        <p:spPr>
          <a:xfrm>
            <a:off x="406400" y="228600"/>
            <a:ext cx="8331200" cy="2057400"/>
          </a:xfrm>
        </p:spPr>
        <p:txBody>
          <a:bodyPr/>
          <a:lstStyle/>
          <a:p>
            <a:pPr algn="l"/>
            <a:r>
              <a:rPr lang="en-US" sz="3200"/>
              <a:t>Systemic exposure to bacteria, endotoxin, and cytokines of periodontal origin may contribute to atheroma development and thromboembolic phenomena.</a:t>
            </a:r>
          </a:p>
        </p:txBody>
      </p:sp>
      <p:sp>
        <p:nvSpPr>
          <p:cNvPr id="334851" name="Rectangle 3"/>
          <p:cNvSpPr>
            <a:spLocks noGrp="1" noChangeArrowheads="1"/>
          </p:cNvSpPr>
          <p:nvPr>
            <p:ph type="body" idx="1"/>
          </p:nvPr>
        </p:nvSpPr>
        <p:spPr>
          <a:xfrm>
            <a:off x="685800" y="2819400"/>
            <a:ext cx="7772400" cy="3657600"/>
          </a:xfrm>
        </p:spPr>
        <p:txBody>
          <a:bodyPr/>
          <a:lstStyle/>
          <a:p>
            <a:pPr algn="ctr">
              <a:lnSpc>
                <a:spcPct val="90000"/>
              </a:lnSpc>
              <a:buFont typeface="Wingdings" pitchFamily="2" charset="2"/>
              <a:buNone/>
            </a:pPr>
            <a:r>
              <a:rPr lang="en-US" sz="2800"/>
              <a:t>LPS</a:t>
            </a:r>
          </a:p>
          <a:p>
            <a:pPr>
              <a:lnSpc>
                <a:spcPct val="90000"/>
              </a:lnSpc>
            </a:pPr>
            <a:r>
              <a:rPr lang="en-US" sz="2800"/>
              <a:t>Upregulates endothelial adhesion molecules </a:t>
            </a:r>
          </a:p>
          <a:p>
            <a:pPr>
              <a:lnSpc>
                <a:spcPct val="90000"/>
              </a:lnSpc>
            </a:pPr>
            <a:r>
              <a:rPr lang="en-US" sz="2800"/>
              <a:t>Releases cytokines favoring coagulation and thrombosis</a:t>
            </a:r>
          </a:p>
          <a:p>
            <a:pPr>
              <a:lnSpc>
                <a:spcPct val="90000"/>
              </a:lnSpc>
            </a:pPr>
            <a:r>
              <a:rPr lang="en-US" sz="2800"/>
              <a:t>Retards fibrinolysis</a:t>
            </a:r>
          </a:p>
          <a:p>
            <a:pPr>
              <a:lnSpc>
                <a:spcPct val="90000"/>
              </a:lnSpc>
            </a:pPr>
            <a:r>
              <a:rPr lang="en-US" sz="2800"/>
              <a:t>Enhances smooth muscle proliferation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Rectangle 2"/>
          <p:cNvSpPr>
            <a:spLocks noGrp="1" noRot="1" noChangeArrowheads="1"/>
          </p:cNvSpPr>
          <p:nvPr>
            <p:ph type="title"/>
          </p:nvPr>
        </p:nvSpPr>
        <p:spPr/>
        <p:txBody>
          <a:bodyPr/>
          <a:lstStyle/>
          <a:p>
            <a:r>
              <a:rPr lang="en-US"/>
              <a:t>Chewing &amp; Endotoxemia</a:t>
            </a:r>
          </a:p>
        </p:txBody>
      </p:sp>
      <p:sp>
        <p:nvSpPr>
          <p:cNvPr id="1417219" name="Rectangle 3"/>
          <p:cNvSpPr>
            <a:spLocks noGrp="1" noChangeArrowheads="1"/>
          </p:cNvSpPr>
          <p:nvPr>
            <p:ph type="body" idx="1"/>
          </p:nvPr>
        </p:nvSpPr>
        <p:spPr>
          <a:xfrm>
            <a:off x="685800" y="2057400"/>
            <a:ext cx="7848600" cy="3124200"/>
          </a:xfrm>
        </p:spPr>
        <p:txBody>
          <a:bodyPr/>
          <a:lstStyle/>
          <a:p>
            <a:r>
              <a:rPr lang="en-US"/>
              <a:t>40% of patients with Periodontitis positive</a:t>
            </a:r>
          </a:p>
          <a:p>
            <a:r>
              <a:rPr lang="en-US"/>
              <a:t>12% of perio healthy patients positive</a:t>
            </a:r>
          </a:p>
          <a:p>
            <a:r>
              <a:rPr lang="en-US"/>
              <a:t>Serum concentration of endotoxin 5x greater in periodontitis patients</a:t>
            </a:r>
          </a:p>
        </p:txBody>
      </p:sp>
      <p:sp>
        <p:nvSpPr>
          <p:cNvPr id="1417220" name="Text Box 4"/>
          <p:cNvSpPr txBox="1">
            <a:spLocks noChangeArrowheads="1"/>
          </p:cNvSpPr>
          <p:nvPr/>
        </p:nvSpPr>
        <p:spPr bwMode="auto">
          <a:xfrm>
            <a:off x="4876800" y="6034088"/>
            <a:ext cx="3810000" cy="366712"/>
          </a:xfrm>
          <a:prstGeom prst="rect">
            <a:avLst/>
          </a:prstGeom>
          <a:noFill/>
          <a:ln w="9525">
            <a:noFill/>
            <a:miter lim="800000"/>
            <a:headEnd/>
            <a:tailEnd/>
          </a:ln>
          <a:effectLst/>
        </p:spPr>
        <p:txBody>
          <a:bodyPr>
            <a:spAutoFit/>
          </a:bodyPr>
          <a:lstStyle/>
          <a:p>
            <a:pPr>
              <a:spcBef>
                <a:spcPct val="50000"/>
              </a:spcBef>
            </a:pPr>
            <a:r>
              <a:rPr lang="en-US" b="1" i="1"/>
              <a:t>Geerts et al, J. Perio 2002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57200" y="990600"/>
            <a:ext cx="8458200" cy="823913"/>
          </a:xfrm>
          <a:prstGeom prst="rect">
            <a:avLst/>
          </a:prstGeom>
          <a:noFill/>
          <a:ln w="9525">
            <a:noFill/>
            <a:miter lim="800000"/>
            <a:headEnd/>
            <a:tailEnd/>
          </a:ln>
          <a:effectLst/>
        </p:spPr>
        <p:txBody>
          <a:bodyPr>
            <a:spAutoFit/>
          </a:bodyPr>
          <a:lstStyle/>
          <a:p>
            <a:pPr eaLnBrk="1" hangingPunct="1">
              <a:spcBef>
                <a:spcPct val="50000"/>
              </a:spcBef>
            </a:pPr>
            <a:r>
              <a:rPr lang="en-US" sz="4800" b="1"/>
              <a:t>Principles of Pathogenesis</a:t>
            </a:r>
          </a:p>
        </p:txBody>
      </p:sp>
      <p:sp>
        <p:nvSpPr>
          <p:cNvPr id="35843" name="Rectangle 3"/>
          <p:cNvSpPr>
            <a:spLocks noChangeArrowheads="1"/>
          </p:cNvSpPr>
          <p:nvPr/>
        </p:nvSpPr>
        <p:spPr bwMode="auto">
          <a:xfrm>
            <a:off x="152400" y="3276600"/>
            <a:ext cx="8915400" cy="762000"/>
          </a:xfrm>
          <a:prstGeom prst="rect">
            <a:avLst/>
          </a:prstGeom>
          <a:noFill/>
          <a:ln w="9525">
            <a:noFill/>
            <a:miter lim="800000"/>
            <a:headEnd/>
            <a:tailEnd/>
          </a:ln>
          <a:effectLst/>
        </p:spPr>
        <p:txBody>
          <a:bodyPr>
            <a:spAutoFit/>
          </a:bodyPr>
          <a:lstStyle/>
          <a:p>
            <a:pPr marL="909638" indent="-909638" algn="l" eaLnBrk="1" hangingPunct="1">
              <a:spcBef>
                <a:spcPct val="50000"/>
              </a:spcBef>
              <a:buFontTx/>
              <a:buAutoNum type="arabicPeriod"/>
            </a:pPr>
            <a:r>
              <a:rPr lang="en-US" sz="4400" b="1">
                <a:solidFill>
                  <a:srgbClr val="FF3300"/>
                </a:solidFill>
              </a:rPr>
              <a:t>Bacterial plaque is essential</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ChangeArrowheads="1"/>
          </p:cNvSpPr>
          <p:nvPr/>
        </p:nvSpPr>
        <p:spPr bwMode="auto">
          <a:xfrm>
            <a:off x="3116263" y="152400"/>
            <a:ext cx="2903537" cy="990600"/>
          </a:xfrm>
          <a:prstGeom prst="rect">
            <a:avLst/>
          </a:prstGeom>
          <a:solidFill>
            <a:schemeClr val="folHlink"/>
          </a:solidFill>
          <a:ln w="9525">
            <a:solidFill>
              <a:srgbClr val="000000"/>
            </a:solidFill>
            <a:miter lim="800000"/>
            <a:headEnd/>
            <a:tailEnd/>
          </a:ln>
          <a:effectLst/>
        </p:spPr>
        <p:txBody>
          <a:bodyPr wrap="none" anchor="ctr"/>
          <a:lstStyle/>
          <a:p>
            <a:endParaRPr lang="en-US"/>
          </a:p>
        </p:txBody>
      </p:sp>
      <p:sp>
        <p:nvSpPr>
          <p:cNvPr id="1085443" name="Rectangle 3"/>
          <p:cNvSpPr>
            <a:spLocks noChangeArrowheads="1"/>
          </p:cNvSpPr>
          <p:nvPr/>
        </p:nvSpPr>
        <p:spPr bwMode="auto">
          <a:xfrm>
            <a:off x="3048000" y="1600200"/>
            <a:ext cx="2776538" cy="685800"/>
          </a:xfrm>
          <a:prstGeom prst="rect">
            <a:avLst/>
          </a:prstGeom>
          <a:solidFill>
            <a:schemeClr val="folHlink"/>
          </a:solidFill>
          <a:ln w="9525">
            <a:solidFill>
              <a:srgbClr val="000000"/>
            </a:solidFill>
            <a:miter lim="800000"/>
            <a:headEnd/>
            <a:tailEnd/>
          </a:ln>
          <a:effectLst/>
        </p:spPr>
        <p:txBody>
          <a:bodyPr wrap="none" anchor="ctr"/>
          <a:lstStyle/>
          <a:p>
            <a:endParaRPr lang="en-US"/>
          </a:p>
        </p:txBody>
      </p:sp>
      <p:sp>
        <p:nvSpPr>
          <p:cNvPr id="1085444" name="Rectangle 4"/>
          <p:cNvSpPr>
            <a:spLocks noChangeArrowheads="1"/>
          </p:cNvSpPr>
          <p:nvPr/>
        </p:nvSpPr>
        <p:spPr bwMode="auto">
          <a:xfrm>
            <a:off x="6299200" y="1600200"/>
            <a:ext cx="2573338" cy="609600"/>
          </a:xfrm>
          <a:prstGeom prst="rect">
            <a:avLst/>
          </a:prstGeom>
          <a:solidFill>
            <a:schemeClr val="folHlink"/>
          </a:solidFill>
          <a:ln w="9525">
            <a:solidFill>
              <a:srgbClr val="000000"/>
            </a:solidFill>
            <a:miter lim="800000"/>
            <a:headEnd/>
            <a:tailEnd/>
          </a:ln>
          <a:effectLst/>
        </p:spPr>
        <p:txBody>
          <a:bodyPr wrap="none" anchor="ctr"/>
          <a:lstStyle/>
          <a:p>
            <a:endParaRPr lang="en-US"/>
          </a:p>
        </p:txBody>
      </p:sp>
      <p:sp>
        <p:nvSpPr>
          <p:cNvPr id="1085445" name="Rectangle 5"/>
          <p:cNvSpPr>
            <a:spLocks noChangeArrowheads="1"/>
          </p:cNvSpPr>
          <p:nvPr/>
        </p:nvSpPr>
        <p:spPr bwMode="auto">
          <a:xfrm>
            <a:off x="474663" y="3505200"/>
            <a:ext cx="2776537" cy="838200"/>
          </a:xfrm>
          <a:prstGeom prst="rect">
            <a:avLst/>
          </a:prstGeom>
          <a:solidFill>
            <a:schemeClr val="folHlink"/>
          </a:solidFill>
          <a:ln w="9525">
            <a:solidFill>
              <a:srgbClr val="000000"/>
            </a:solidFill>
            <a:miter lim="800000"/>
            <a:headEnd/>
            <a:tailEnd/>
          </a:ln>
          <a:effectLst/>
        </p:spPr>
        <p:txBody>
          <a:bodyPr wrap="none" anchor="ctr"/>
          <a:lstStyle/>
          <a:p>
            <a:endParaRPr lang="en-US"/>
          </a:p>
        </p:txBody>
      </p:sp>
      <p:sp>
        <p:nvSpPr>
          <p:cNvPr id="1085446" name="Rectangle 6"/>
          <p:cNvSpPr>
            <a:spLocks noChangeArrowheads="1"/>
          </p:cNvSpPr>
          <p:nvPr/>
        </p:nvSpPr>
        <p:spPr bwMode="auto">
          <a:xfrm>
            <a:off x="474663" y="5410200"/>
            <a:ext cx="3114675" cy="1143000"/>
          </a:xfrm>
          <a:prstGeom prst="rect">
            <a:avLst/>
          </a:prstGeom>
          <a:solidFill>
            <a:schemeClr val="folHlink"/>
          </a:solidFill>
          <a:ln w="9525">
            <a:solidFill>
              <a:srgbClr val="000000"/>
            </a:solidFill>
            <a:miter lim="800000"/>
            <a:headEnd/>
            <a:tailEnd/>
          </a:ln>
          <a:effectLst/>
        </p:spPr>
        <p:txBody>
          <a:bodyPr wrap="none" anchor="ctr"/>
          <a:lstStyle/>
          <a:p>
            <a:endParaRPr lang="en-US"/>
          </a:p>
        </p:txBody>
      </p:sp>
      <p:sp>
        <p:nvSpPr>
          <p:cNvPr id="1085447" name="Rectangle 7"/>
          <p:cNvSpPr>
            <a:spLocks noChangeArrowheads="1"/>
          </p:cNvSpPr>
          <p:nvPr/>
        </p:nvSpPr>
        <p:spPr bwMode="auto">
          <a:xfrm>
            <a:off x="6477000" y="2667000"/>
            <a:ext cx="2505075" cy="685800"/>
          </a:xfrm>
          <a:prstGeom prst="rect">
            <a:avLst/>
          </a:prstGeom>
          <a:solidFill>
            <a:schemeClr val="folHlink"/>
          </a:solidFill>
          <a:ln w="9525">
            <a:solidFill>
              <a:srgbClr val="000000"/>
            </a:solidFill>
            <a:miter lim="800000"/>
            <a:headEnd/>
            <a:tailEnd/>
          </a:ln>
          <a:effectLst/>
        </p:spPr>
        <p:txBody>
          <a:bodyPr wrap="none" anchor="ctr"/>
          <a:lstStyle/>
          <a:p>
            <a:endParaRPr lang="en-US"/>
          </a:p>
        </p:txBody>
      </p:sp>
      <p:sp>
        <p:nvSpPr>
          <p:cNvPr id="1085448" name="Rectangle 8"/>
          <p:cNvSpPr>
            <a:spLocks noChangeArrowheads="1"/>
          </p:cNvSpPr>
          <p:nvPr/>
        </p:nvSpPr>
        <p:spPr bwMode="auto">
          <a:xfrm>
            <a:off x="4826000" y="3946525"/>
            <a:ext cx="2032000" cy="625475"/>
          </a:xfrm>
          <a:prstGeom prst="rect">
            <a:avLst/>
          </a:prstGeom>
          <a:solidFill>
            <a:schemeClr val="folHlink"/>
          </a:solidFill>
          <a:ln w="9525">
            <a:solidFill>
              <a:srgbClr val="000000"/>
            </a:solidFill>
            <a:miter lim="800000"/>
            <a:headEnd/>
            <a:tailEnd/>
          </a:ln>
          <a:effectLst/>
        </p:spPr>
        <p:txBody>
          <a:bodyPr wrap="none" anchor="ctr"/>
          <a:lstStyle/>
          <a:p>
            <a:endParaRPr lang="en-US"/>
          </a:p>
        </p:txBody>
      </p:sp>
      <p:sp>
        <p:nvSpPr>
          <p:cNvPr id="1085449" name="Rectangle 9"/>
          <p:cNvSpPr>
            <a:spLocks noChangeArrowheads="1"/>
          </p:cNvSpPr>
          <p:nvPr/>
        </p:nvSpPr>
        <p:spPr bwMode="auto">
          <a:xfrm>
            <a:off x="6977063" y="3886200"/>
            <a:ext cx="2032000" cy="685800"/>
          </a:xfrm>
          <a:prstGeom prst="rect">
            <a:avLst/>
          </a:prstGeom>
          <a:solidFill>
            <a:schemeClr val="folHlink"/>
          </a:solidFill>
          <a:ln w="9525">
            <a:solidFill>
              <a:srgbClr val="000000"/>
            </a:solidFill>
            <a:miter lim="800000"/>
            <a:headEnd/>
            <a:tailEnd/>
          </a:ln>
          <a:effectLst/>
        </p:spPr>
        <p:txBody>
          <a:bodyPr wrap="none" anchor="ctr"/>
          <a:lstStyle/>
          <a:p>
            <a:endParaRPr lang="en-US"/>
          </a:p>
        </p:txBody>
      </p:sp>
      <p:sp>
        <p:nvSpPr>
          <p:cNvPr id="1085450" name="Rectangle 10"/>
          <p:cNvSpPr>
            <a:spLocks noChangeArrowheads="1"/>
          </p:cNvSpPr>
          <p:nvPr/>
        </p:nvSpPr>
        <p:spPr bwMode="auto">
          <a:xfrm>
            <a:off x="5334000" y="4953000"/>
            <a:ext cx="3116263" cy="1219200"/>
          </a:xfrm>
          <a:prstGeom prst="rect">
            <a:avLst/>
          </a:prstGeom>
          <a:solidFill>
            <a:schemeClr val="folHlink"/>
          </a:solidFill>
          <a:ln w="9525">
            <a:solidFill>
              <a:srgbClr val="000000"/>
            </a:solidFill>
            <a:miter lim="800000"/>
            <a:headEnd/>
            <a:tailEnd/>
          </a:ln>
          <a:effectLst/>
        </p:spPr>
        <p:txBody>
          <a:bodyPr wrap="none" anchor="ctr"/>
          <a:lstStyle/>
          <a:p>
            <a:endParaRPr lang="en-US"/>
          </a:p>
        </p:txBody>
      </p:sp>
      <p:sp>
        <p:nvSpPr>
          <p:cNvPr id="1085451" name="Text Box 11"/>
          <p:cNvSpPr txBox="1">
            <a:spLocks noChangeArrowheads="1"/>
          </p:cNvSpPr>
          <p:nvPr/>
        </p:nvSpPr>
        <p:spPr bwMode="auto">
          <a:xfrm>
            <a:off x="2943225" y="304800"/>
            <a:ext cx="3276600" cy="641350"/>
          </a:xfrm>
          <a:prstGeom prst="rect">
            <a:avLst/>
          </a:prstGeom>
          <a:noFill/>
          <a:ln w="9525">
            <a:noFill/>
            <a:miter lim="800000"/>
            <a:headEnd/>
            <a:tailEnd/>
          </a:ln>
          <a:effectLst/>
        </p:spPr>
        <p:txBody>
          <a:bodyPr>
            <a:spAutoFit/>
          </a:bodyPr>
          <a:lstStyle/>
          <a:p>
            <a:pPr>
              <a:spcBef>
                <a:spcPct val="50000"/>
              </a:spcBef>
            </a:pPr>
            <a:r>
              <a:rPr lang="en-US" b="1">
                <a:solidFill>
                  <a:srgbClr val="000000"/>
                </a:solidFill>
              </a:rPr>
              <a:t>Monocytic/Lymphocytic Response Trait</a:t>
            </a:r>
          </a:p>
        </p:txBody>
      </p:sp>
      <p:sp>
        <p:nvSpPr>
          <p:cNvPr id="1085452" name="Text Box 12"/>
          <p:cNvSpPr txBox="1">
            <a:spLocks noChangeArrowheads="1"/>
          </p:cNvSpPr>
          <p:nvPr/>
        </p:nvSpPr>
        <p:spPr bwMode="auto">
          <a:xfrm>
            <a:off x="1143000" y="1203325"/>
            <a:ext cx="2166938" cy="396875"/>
          </a:xfrm>
          <a:prstGeom prst="rect">
            <a:avLst/>
          </a:prstGeom>
          <a:noFill/>
          <a:ln w="9525">
            <a:noFill/>
            <a:miter lim="800000"/>
            <a:headEnd/>
            <a:tailEnd/>
          </a:ln>
          <a:effectLst/>
        </p:spPr>
        <p:txBody>
          <a:bodyPr>
            <a:spAutoFit/>
          </a:bodyPr>
          <a:lstStyle/>
          <a:p>
            <a:pPr algn="l">
              <a:spcBef>
                <a:spcPct val="50000"/>
              </a:spcBef>
            </a:pPr>
            <a:r>
              <a:rPr lang="en-US" sz="2000" b="1"/>
              <a:t>Genetic Factors</a:t>
            </a:r>
          </a:p>
        </p:txBody>
      </p:sp>
      <p:sp>
        <p:nvSpPr>
          <p:cNvPr id="1085453" name="Text Box 13"/>
          <p:cNvSpPr txBox="1">
            <a:spLocks noChangeArrowheads="1"/>
          </p:cNvSpPr>
          <p:nvPr/>
        </p:nvSpPr>
        <p:spPr bwMode="auto">
          <a:xfrm>
            <a:off x="5486400" y="1189038"/>
            <a:ext cx="3116263" cy="396875"/>
          </a:xfrm>
          <a:prstGeom prst="rect">
            <a:avLst/>
          </a:prstGeom>
          <a:noFill/>
          <a:ln w="9525">
            <a:noFill/>
            <a:miter lim="800000"/>
            <a:headEnd/>
            <a:tailEnd/>
          </a:ln>
          <a:effectLst/>
        </p:spPr>
        <p:txBody>
          <a:bodyPr>
            <a:spAutoFit/>
          </a:bodyPr>
          <a:lstStyle/>
          <a:p>
            <a:pPr algn="l">
              <a:spcBef>
                <a:spcPct val="50000"/>
              </a:spcBef>
            </a:pPr>
            <a:r>
              <a:rPr lang="en-US" sz="2000" b="1"/>
              <a:t>Environmental Factors</a:t>
            </a:r>
          </a:p>
        </p:txBody>
      </p:sp>
      <p:sp>
        <p:nvSpPr>
          <p:cNvPr id="1085454" name="AutoShape 14"/>
          <p:cNvSpPr>
            <a:spLocks noChangeArrowheads="1"/>
          </p:cNvSpPr>
          <p:nvPr/>
        </p:nvSpPr>
        <p:spPr bwMode="auto">
          <a:xfrm>
            <a:off x="4267200" y="1219200"/>
            <a:ext cx="271463" cy="381000"/>
          </a:xfrm>
          <a:prstGeom prst="downArrow">
            <a:avLst>
              <a:gd name="adj1" fmla="val 50000"/>
              <a:gd name="adj2" fmla="val 35088"/>
            </a:avLst>
          </a:prstGeom>
          <a:solidFill>
            <a:srgbClr val="FF3300"/>
          </a:solidFill>
          <a:ln w="9525">
            <a:solidFill>
              <a:srgbClr val="FF3300"/>
            </a:solidFill>
            <a:miter lim="800000"/>
            <a:headEnd/>
            <a:tailEnd/>
          </a:ln>
          <a:effectLst/>
        </p:spPr>
        <p:txBody>
          <a:bodyPr wrap="none" anchor="ctr"/>
          <a:lstStyle/>
          <a:p>
            <a:endParaRPr lang="en-US"/>
          </a:p>
        </p:txBody>
      </p:sp>
      <p:sp>
        <p:nvSpPr>
          <p:cNvPr id="1085455" name="AutoShape 15"/>
          <p:cNvSpPr>
            <a:spLocks noChangeArrowheads="1"/>
          </p:cNvSpPr>
          <p:nvPr/>
        </p:nvSpPr>
        <p:spPr bwMode="auto">
          <a:xfrm>
            <a:off x="3386138" y="1247775"/>
            <a:ext cx="746125" cy="304800"/>
          </a:xfrm>
          <a:prstGeom prst="rightArrow">
            <a:avLst>
              <a:gd name="adj1" fmla="val 50000"/>
              <a:gd name="adj2" fmla="val 61198"/>
            </a:avLst>
          </a:prstGeom>
          <a:solidFill>
            <a:srgbClr val="FF3300"/>
          </a:solidFill>
          <a:ln w="9525">
            <a:solidFill>
              <a:srgbClr val="FF3300"/>
            </a:solidFill>
            <a:miter lim="800000"/>
            <a:headEnd/>
            <a:tailEnd/>
          </a:ln>
          <a:effectLst/>
        </p:spPr>
        <p:txBody>
          <a:bodyPr wrap="none" anchor="ctr"/>
          <a:lstStyle/>
          <a:p>
            <a:endParaRPr lang="en-US"/>
          </a:p>
        </p:txBody>
      </p:sp>
      <p:sp>
        <p:nvSpPr>
          <p:cNvPr id="1085456" name="AutoShape 16"/>
          <p:cNvSpPr>
            <a:spLocks noChangeArrowheads="1"/>
          </p:cNvSpPr>
          <p:nvPr/>
        </p:nvSpPr>
        <p:spPr bwMode="auto">
          <a:xfrm rot="-10800000">
            <a:off x="4673600" y="1247775"/>
            <a:ext cx="744538" cy="304800"/>
          </a:xfrm>
          <a:prstGeom prst="rightArrow">
            <a:avLst>
              <a:gd name="adj1" fmla="val 50000"/>
              <a:gd name="adj2" fmla="val 61068"/>
            </a:avLst>
          </a:prstGeom>
          <a:solidFill>
            <a:srgbClr val="FF3300"/>
          </a:solidFill>
          <a:ln w="9525">
            <a:solidFill>
              <a:srgbClr val="FF3300"/>
            </a:solidFill>
            <a:miter lim="800000"/>
            <a:headEnd/>
            <a:tailEnd/>
          </a:ln>
          <a:effectLst/>
        </p:spPr>
        <p:txBody>
          <a:bodyPr wrap="none" anchor="ctr"/>
          <a:lstStyle/>
          <a:p>
            <a:endParaRPr lang="en-US"/>
          </a:p>
        </p:txBody>
      </p:sp>
      <p:sp>
        <p:nvSpPr>
          <p:cNvPr id="1085457" name="Text Box 17"/>
          <p:cNvSpPr txBox="1">
            <a:spLocks noChangeArrowheads="1"/>
          </p:cNvSpPr>
          <p:nvPr/>
        </p:nvSpPr>
        <p:spPr bwMode="auto">
          <a:xfrm>
            <a:off x="3124200" y="1644650"/>
            <a:ext cx="2844800" cy="641350"/>
          </a:xfrm>
          <a:prstGeom prst="rect">
            <a:avLst/>
          </a:prstGeom>
          <a:noFill/>
          <a:ln w="9525">
            <a:noFill/>
            <a:miter lim="800000"/>
            <a:headEnd/>
            <a:tailEnd/>
          </a:ln>
          <a:effectLst/>
        </p:spPr>
        <p:txBody>
          <a:bodyPr>
            <a:spAutoFit/>
          </a:bodyPr>
          <a:lstStyle/>
          <a:p>
            <a:pPr>
              <a:spcBef>
                <a:spcPct val="50000"/>
              </a:spcBef>
            </a:pPr>
            <a:r>
              <a:rPr lang="en-US" b="1">
                <a:solidFill>
                  <a:srgbClr val="000000"/>
                </a:solidFill>
              </a:rPr>
              <a:t>Hyperinflammatory Phenotype</a:t>
            </a:r>
          </a:p>
        </p:txBody>
      </p:sp>
      <p:sp>
        <p:nvSpPr>
          <p:cNvPr id="1085458" name="Text Box 18"/>
          <p:cNvSpPr txBox="1">
            <a:spLocks noChangeArrowheads="1"/>
          </p:cNvSpPr>
          <p:nvPr/>
        </p:nvSpPr>
        <p:spPr bwMode="auto">
          <a:xfrm>
            <a:off x="6781800" y="1600200"/>
            <a:ext cx="1719263" cy="641350"/>
          </a:xfrm>
          <a:prstGeom prst="rect">
            <a:avLst/>
          </a:prstGeom>
          <a:noFill/>
          <a:ln w="9525">
            <a:noFill/>
            <a:miter lim="800000"/>
            <a:headEnd/>
            <a:tailEnd/>
          </a:ln>
          <a:effectLst/>
        </p:spPr>
        <p:txBody>
          <a:bodyPr>
            <a:spAutoFit/>
          </a:bodyPr>
          <a:lstStyle/>
          <a:p>
            <a:pPr>
              <a:spcBef>
                <a:spcPct val="50000"/>
              </a:spcBef>
            </a:pPr>
            <a:r>
              <a:rPr lang="en-US" b="1">
                <a:solidFill>
                  <a:srgbClr val="000000"/>
                </a:solidFill>
              </a:rPr>
              <a:t>Periodontal Pathogens</a:t>
            </a:r>
          </a:p>
        </p:txBody>
      </p:sp>
      <p:sp>
        <p:nvSpPr>
          <p:cNvPr id="1085459" name="Text Box 19"/>
          <p:cNvSpPr txBox="1">
            <a:spLocks noChangeArrowheads="1"/>
          </p:cNvSpPr>
          <p:nvPr/>
        </p:nvSpPr>
        <p:spPr bwMode="auto">
          <a:xfrm>
            <a:off x="338138" y="3581400"/>
            <a:ext cx="2981325" cy="641350"/>
          </a:xfrm>
          <a:prstGeom prst="rect">
            <a:avLst/>
          </a:prstGeom>
          <a:noFill/>
          <a:ln w="9525">
            <a:noFill/>
            <a:miter lim="800000"/>
            <a:headEnd/>
            <a:tailEnd/>
          </a:ln>
          <a:effectLst/>
        </p:spPr>
        <p:txBody>
          <a:bodyPr>
            <a:spAutoFit/>
          </a:bodyPr>
          <a:lstStyle/>
          <a:p>
            <a:pPr>
              <a:spcBef>
                <a:spcPct val="50000"/>
              </a:spcBef>
            </a:pPr>
            <a:r>
              <a:rPr lang="en-US" b="1">
                <a:solidFill>
                  <a:srgbClr val="000000"/>
                </a:solidFill>
              </a:rPr>
              <a:t>Atherosclerosis Predisposition</a:t>
            </a:r>
          </a:p>
        </p:txBody>
      </p:sp>
      <p:sp>
        <p:nvSpPr>
          <p:cNvPr id="1085460" name="Text Box 20"/>
          <p:cNvSpPr txBox="1">
            <a:spLocks noChangeArrowheads="1"/>
          </p:cNvSpPr>
          <p:nvPr/>
        </p:nvSpPr>
        <p:spPr bwMode="auto">
          <a:xfrm>
            <a:off x="6781800" y="2711450"/>
            <a:ext cx="1955800" cy="641350"/>
          </a:xfrm>
          <a:prstGeom prst="rect">
            <a:avLst/>
          </a:prstGeom>
          <a:noFill/>
          <a:ln w="9525">
            <a:noFill/>
            <a:miter lim="800000"/>
            <a:headEnd/>
            <a:tailEnd/>
          </a:ln>
          <a:effectLst/>
        </p:spPr>
        <p:txBody>
          <a:bodyPr>
            <a:spAutoFit/>
          </a:bodyPr>
          <a:lstStyle/>
          <a:p>
            <a:pPr>
              <a:spcBef>
                <a:spcPct val="50000"/>
              </a:spcBef>
            </a:pPr>
            <a:r>
              <a:rPr lang="en-US" b="1">
                <a:solidFill>
                  <a:srgbClr val="000000"/>
                </a:solidFill>
              </a:rPr>
              <a:t>Periodontal Disease</a:t>
            </a:r>
          </a:p>
        </p:txBody>
      </p:sp>
      <p:sp>
        <p:nvSpPr>
          <p:cNvPr id="1085461" name="Text Box 21"/>
          <p:cNvSpPr txBox="1">
            <a:spLocks noChangeArrowheads="1"/>
          </p:cNvSpPr>
          <p:nvPr/>
        </p:nvSpPr>
        <p:spPr bwMode="auto">
          <a:xfrm>
            <a:off x="4953000" y="3962400"/>
            <a:ext cx="1895475" cy="641350"/>
          </a:xfrm>
          <a:prstGeom prst="rect">
            <a:avLst/>
          </a:prstGeom>
          <a:noFill/>
          <a:ln w="9525">
            <a:noFill/>
            <a:miter lim="800000"/>
            <a:headEnd/>
            <a:tailEnd/>
          </a:ln>
          <a:effectLst/>
        </p:spPr>
        <p:txBody>
          <a:bodyPr>
            <a:spAutoFit/>
          </a:bodyPr>
          <a:lstStyle/>
          <a:p>
            <a:pPr>
              <a:spcBef>
                <a:spcPct val="50000"/>
              </a:spcBef>
            </a:pPr>
            <a:r>
              <a:rPr lang="en-US" b="1">
                <a:solidFill>
                  <a:srgbClr val="000000"/>
                </a:solidFill>
              </a:rPr>
              <a:t>Microbial and LPS exposure</a:t>
            </a:r>
          </a:p>
        </p:txBody>
      </p:sp>
      <p:sp>
        <p:nvSpPr>
          <p:cNvPr id="1085462" name="Text Box 22"/>
          <p:cNvSpPr txBox="1">
            <a:spLocks noChangeArrowheads="1"/>
          </p:cNvSpPr>
          <p:nvPr/>
        </p:nvSpPr>
        <p:spPr bwMode="auto">
          <a:xfrm>
            <a:off x="7162800" y="3962400"/>
            <a:ext cx="1760538" cy="641350"/>
          </a:xfrm>
          <a:prstGeom prst="rect">
            <a:avLst/>
          </a:prstGeom>
          <a:noFill/>
          <a:ln w="9525">
            <a:noFill/>
            <a:miter lim="800000"/>
            <a:headEnd/>
            <a:tailEnd/>
          </a:ln>
          <a:effectLst/>
        </p:spPr>
        <p:txBody>
          <a:bodyPr>
            <a:spAutoFit/>
          </a:bodyPr>
          <a:lstStyle/>
          <a:p>
            <a:pPr>
              <a:spcBef>
                <a:spcPct val="50000"/>
              </a:spcBef>
            </a:pPr>
            <a:r>
              <a:rPr lang="en-US" b="1">
                <a:solidFill>
                  <a:srgbClr val="000000"/>
                </a:solidFill>
              </a:rPr>
              <a:t>PGE</a:t>
            </a:r>
            <a:r>
              <a:rPr lang="en-US" b="1" baseline="-25000">
                <a:solidFill>
                  <a:srgbClr val="000000"/>
                </a:solidFill>
              </a:rPr>
              <a:t>2 </a:t>
            </a:r>
            <a:r>
              <a:rPr lang="en-US" b="1">
                <a:solidFill>
                  <a:srgbClr val="000000"/>
                </a:solidFill>
              </a:rPr>
              <a:t>, IL-</a:t>
            </a:r>
            <a:r>
              <a:rPr lang="en-US" b="1">
                <a:solidFill>
                  <a:srgbClr val="000000"/>
                </a:solidFill>
                <a:sym typeface="Symbol" pitchFamily="18" charset="2"/>
              </a:rPr>
              <a:t> TNF-</a:t>
            </a:r>
            <a:endParaRPr lang="en-US" b="1">
              <a:solidFill>
                <a:srgbClr val="000000"/>
              </a:solidFill>
            </a:endParaRPr>
          </a:p>
        </p:txBody>
      </p:sp>
      <p:sp>
        <p:nvSpPr>
          <p:cNvPr id="1085463" name="Text Box 23"/>
          <p:cNvSpPr txBox="1">
            <a:spLocks noChangeArrowheads="1"/>
          </p:cNvSpPr>
          <p:nvPr/>
        </p:nvSpPr>
        <p:spPr bwMode="auto">
          <a:xfrm>
            <a:off x="541338" y="5395913"/>
            <a:ext cx="2981325" cy="1192212"/>
          </a:xfrm>
          <a:prstGeom prst="rect">
            <a:avLst/>
          </a:prstGeom>
          <a:noFill/>
          <a:ln w="9525">
            <a:noFill/>
            <a:miter lim="800000"/>
            <a:headEnd/>
            <a:tailEnd/>
          </a:ln>
          <a:effectLst/>
        </p:spPr>
        <p:txBody>
          <a:bodyPr>
            <a:spAutoFit/>
          </a:bodyPr>
          <a:lstStyle/>
          <a:p>
            <a:pPr algn="l">
              <a:lnSpc>
                <a:spcPct val="90000"/>
              </a:lnSpc>
              <a:spcBef>
                <a:spcPct val="40000"/>
              </a:spcBef>
              <a:buFontTx/>
              <a:buChar char="•"/>
            </a:pPr>
            <a:r>
              <a:rPr lang="en-US" b="1">
                <a:solidFill>
                  <a:srgbClr val="000000"/>
                </a:solidFill>
              </a:rPr>
              <a:t>Atherosclerotic lesion  development </a:t>
            </a:r>
          </a:p>
          <a:p>
            <a:pPr algn="l">
              <a:lnSpc>
                <a:spcPct val="90000"/>
              </a:lnSpc>
              <a:spcBef>
                <a:spcPct val="40000"/>
              </a:spcBef>
              <a:buFontTx/>
              <a:buChar char="•"/>
            </a:pPr>
            <a:r>
              <a:rPr lang="en-US" b="1">
                <a:solidFill>
                  <a:srgbClr val="000000"/>
                </a:solidFill>
              </a:rPr>
              <a:t>Thrombroembolic events</a:t>
            </a:r>
          </a:p>
        </p:txBody>
      </p:sp>
      <p:sp>
        <p:nvSpPr>
          <p:cNvPr id="1085464" name="Text Box 24"/>
          <p:cNvSpPr txBox="1">
            <a:spLocks noChangeArrowheads="1"/>
          </p:cNvSpPr>
          <p:nvPr/>
        </p:nvSpPr>
        <p:spPr bwMode="auto">
          <a:xfrm>
            <a:off x="5486400" y="4953000"/>
            <a:ext cx="2708275" cy="1216025"/>
          </a:xfrm>
          <a:prstGeom prst="rect">
            <a:avLst/>
          </a:prstGeom>
          <a:noFill/>
          <a:ln w="9525">
            <a:noFill/>
            <a:miter lim="800000"/>
            <a:headEnd/>
            <a:tailEnd/>
          </a:ln>
          <a:effectLst/>
        </p:spPr>
        <p:txBody>
          <a:bodyPr>
            <a:spAutoFit/>
          </a:bodyPr>
          <a:lstStyle/>
          <a:p>
            <a:pPr>
              <a:lnSpc>
                <a:spcPct val="80000"/>
              </a:lnSpc>
              <a:spcBef>
                <a:spcPct val="30000"/>
              </a:spcBef>
            </a:pPr>
            <a:r>
              <a:rPr lang="en-US" b="1">
                <a:solidFill>
                  <a:srgbClr val="000000"/>
                </a:solidFill>
              </a:rPr>
              <a:t>Vascular Effects </a:t>
            </a:r>
          </a:p>
          <a:p>
            <a:pPr algn="l">
              <a:lnSpc>
                <a:spcPct val="80000"/>
              </a:lnSpc>
              <a:spcBef>
                <a:spcPct val="30000"/>
              </a:spcBef>
              <a:buFontTx/>
              <a:buChar char="•"/>
            </a:pPr>
            <a:r>
              <a:rPr lang="en-US" b="1">
                <a:solidFill>
                  <a:srgbClr val="000000"/>
                </a:solidFill>
              </a:rPr>
              <a:t>Endothelium</a:t>
            </a:r>
          </a:p>
          <a:p>
            <a:pPr algn="l">
              <a:lnSpc>
                <a:spcPct val="80000"/>
              </a:lnSpc>
              <a:spcBef>
                <a:spcPct val="30000"/>
              </a:spcBef>
              <a:buFontTx/>
              <a:buChar char="•"/>
            </a:pPr>
            <a:r>
              <a:rPr lang="en-US" b="1">
                <a:solidFill>
                  <a:srgbClr val="000000"/>
                </a:solidFill>
              </a:rPr>
              <a:t>Smooth muscle</a:t>
            </a:r>
          </a:p>
          <a:p>
            <a:pPr algn="l">
              <a:lnSpc>
                <a:spcPct val="80000"/>
              </a:lnSpc>
              <a:spcBef>
                <a:spcPct val="30000"/>
              </a:spcBef>
              <a:buFontTx/>
              <a:buChar char="•"/>
            </a:pPr>
            <a:r>
              <a:rPr lang="en-US" b="1">
                <a:solidFill>
                  <a:srgbClr val="000000"/>
                </a:solidFill>
              </a:rPr>
              <a:t>Platelets</a:t>
            </a:r>
          </a:p>
        </p:txBody>
      </p:sp>
      <p:sp>
        <p:nvSpPr>
          <p:cNvPr id="1085465" name="AutoShape 25"/>
          <p:cNvSpPr>
            <a:spLocks noChangeArrowheads="1"/>
          </p:cNvSpPr>
          <p:nvPr/>
        </p:nvSpPr>
        <p:spPr bwMode="auto">
          <a:xfrm rot="18735590">
            <a:off x="1425576" y="2509837"/>
            <a:ext cx="1771650" cy="676275"/>
          </a:xfrm>
          <a:prstGeom prst="leftArrow">
            <a:avLst>
              <a:gd name="adj1" fmla="val 50000"/>
              <a:gd name="adj2" fmla="val 65493"/>
            </a:avLst>
          </a:prstGeom>
          <a:solidFill>
            <a:srgbClr val="FF3300"/>
          </a:solidFill>
          <a:ln w="9525">
            <a:solidFill>
              <a:srgbClr val="FF3300"/>
            </a:solidFill>
            <a:miter lim="800000"/>
            <a:headEnd/>
            <a:tailEnd/>
          </a:ln>
          <a:effectLst/>
        </p:spPr>
        <p:txBody>
          <a:bodyPr wrap="none" anchor="ctr"/>
          <a:lstStyle/>
          <a:p>
            <a:endParaRPr lang="en-US"/>
          </a:p>
        </p:txBody>
      </p:sp>
      <p:sp>
        <p:nvSpPr>
          <p:cNvPr id="1085466" name="AutoShape 26"/>
          <p:cNvSpPr>
            <a:spLocks noChangeArrowheads="1"/>
          </p:cNvSpPr>
          <p:nvPr/>
        </p:nvSpPr>
        <p:spPr bwMode="auto">
          <a:xfrm>
            <a:off x="7467600" y="2286000"/>
            <a:ext cx="339725" cy="381000"/>
          </a:xfrm>
          <a:prstGeom prst="downArrow">
            <a:avLst>
              <a:gd name="adj1" fmla="val 50000"/>
              <a:gd name="adj2" fmla="val 28037"/>
            </a:avLst>
          </a:prstGeom>
          <a:solidFill>
            <a:srgbClr val="FF3300"/>
          </a:solidFill>
          <a:ln w="9525">
            <a:solidFill>
              <a:srgbClr val="FF3300"/>
            </a:solidFill>
            <a:miter lim="800000"/>
            <a:headEnd/>
            <a:tailEnd/>
          </a:ln>
          <a:effectLst/>
        </p:spPr>
        <p:txBody>
          <a:bodyPr wrap="none" anchor="ctr"/>
          <a:lstStyle/>
          <a:p>
            <a:endParaRPr lang="en-US"/>
          </a:p>
        </p:txBody>
      </p:sp>
      <p:sp>
        <p:nvSpPr>
          <p:cNvPr id="1085467" name="AutoShape 27"/>
          <p:cNvSpPr>
            <a:spLocks noChangeArrowheads="1"/>
          </p:cNvSpPr>
          <p:nvPr/>
        </p:nvSpPr>
        <p:spPr bwMode="auto">
          <a:xfrm>
            <a:off x="6477000" y="3397250"/>
            <a:ext cx="338138" cy="533400"/>
          </a:xfrm>
          <a:prstGeom prst="downArrow">
            <a:avLst>
              <a:gd name="adj1" fmla="val 50000"/>
              <a:gd name="adj2" fmla="val 39437"/>
            </a:avLst>
          </a:prstGeom>
          <a:solidFill>
            <a:srgbClr val="FF3300"/>
          </a:solidFill>
          <a:ln w="9525">
            <a:solidFill>
              <a:srgbClr val="FF3300"/>
            </a:solidFill>
            <a:miter lim="800000"/>
            <a:headEnd/>
            <a:tailEnd/>
          </a:ln>
          <a:effectLst/>
        </p:spPr>
        <p:txBody>
          <a:bodyPr wrap="none" anchor="ctr"/>
          <a:lstStyle/>
          <a:p>
            <a:endParaRPr lang="en-US"/>
          </a:p>
        </p:txBody>
      </p:sp>
      <p:sp>
        <p:nvSpPr>
          <p:cNvPr id="1085468" name="AutoShape 28"/>
          <p:cNvSpPr>
            <a:spLocks noChangeArrowheads="1"/>
          </p:cNvSpPr>
          <p:nvPr/>
        </p:nvSpPr>
        <p:spPr bwMode="auto">
          <a:xfrm>
            <a:off x="8001000" y="3400425"/>
            <a:ext cx="338138" cy="485775"/>
          </a:xfrm>
          <a:prstGeom prst="downArrow">
            <a:avLst>
              <a:gd name="adj1" fmla="val 50000"/>
              <a:gd name="adj2" fmla="val 35915"/>
            </a:avLst>
          </a:prstGeom>
          <a:solidFill>
            <a:srgbClr val="FF3300"/>
          </a:solidFill>
          <a:ln w="9525">
            <a:solidFill>
              <a:srgbClr val="FF3300"/>
            </a:solidFill>
            <a:miter lim="800000"/>
            <a:headEnd/>
            <a:tailEnd/>
          </a:ln>
          <a:effectLst/>
        </p:spPr>
        <p:txBody>
          <a:bodyPr wrap="none" anchor="ctr"/>
          <a:lstStyle/>
          <a:p>
            <a:endParaRPr lang="en-US"/>
          </a:p>
        </p:txBody>
      </p:sp>
      <p:sp>
        <p:nvSpPr>
          <p:cNvPr id="1085469" name="AutoShape 29"/>
          <p:cNvSpPr>
            <a:spLocks noChangeArrowheads="1"/>
          </p:cNvSpPr>
          <p:nvPr/>
        </p:nvSpPr>
        <p:spPr bwMode="auto">
          <a:xfrm>
            <a:off x="1693863" y="4419600"/>
            <a:ext cx="676275" cy="990600"/>
          </a:xfrm>
          <a:prstGeom prst="downArrow">
            <a:avLst>
              <a:gd name="adj1" fmla="val 50000"/>
              <a:gd name="adj2" fmla="val 36620"/>
            </a:avLst>
          </a:prstGeom>
          <a:solidFill>
            <a:srgbClr val="FF3300"/>
          </a:solidFill>
          <a:ln w="9525">
            <a:solidFill>
              <a:srgbClr val="FF3300"/>
            </a:solidFill>
            <a:miter lim="800000"/>
            <a:headEnd/>
            <a:tailEnd/>
          </a:ln>
          <a:effectLst/>
        </p:spPr>
        <p:txBody>
          <a:bodyPr wrap="none" anchor="ctr"/>
          <a:lstStyle/>
          <a:p>
            <a:endParaRPr lang="en-US"/>
          </a:p>
        </p:txBody>
      </p:sp>
      <p:sp>
        <p:nvSpPr>
          <p:cNvPr id="1085470" name="Text Box 30"/>
          <p:cNvSpPr txBox="1">
            <a:spLocks noChangeArrowheads="1"/>
          </p:cNvSpPr>
          <p:nvPr/>
        </p:nvSpPr>
        <p:spPr bwMode="auto">
          <a:xfrm>
            <a:off x="25400" y="4343400"/>
            <a:ext cx="1150938" cy="1006475"/>
          </a:xfrm>
          <a:prstGeom prst="rect">
            <a:avLst/>
          </a:prstGeom>
          <a:noFill/>
          <a:ln w="9525">
            <a:noFill/>
            <a:miter lim="800000"/>
            <a:headEnd/>
            <a:tailEnd/>
          </a:ln>
          <a:effectLst/>
        </p:spPr>
        <p:txBody>
          <a:bodyPr>
            <a:spAutoFit/>
          </a:bodyPr>
          <a:lstStyle/>
          <a:p>
            <a:pPr algn="l">
              <a:spcBef>
                <a:spcPct val="50000"/>
              </a:spcBef>
            </a:pPr>
            <a:r>
              <a:rPr lang="en-US" sz="2000" b="1"/>
              <a:t>Other Risk Factors</a:t>
            </a:r>
          </a:p>
        </p:txBody>
      </p:sp>
      <p:sp>
        <p:nvSpPr>
          <p:cNvPr id="1085471" name="AutoShape 31"/>
          <p:cNvSpPr>
            <a:spLocks noChangeArrowheads="1"/>
          </p:cNvSpPr>
          <p:nvPr/>
        </p:nvSpPr>
        <p:spPr bwMode="auto">
          <a:xfrm>
            <a:off x="728663" y="4695825"/>
            <a:ext cx="947737" cy="304800"/>
          </a:xfrm>
          <a:prstGeom prst="rightArrow">
            <a:avLst>
              <a:gd name="adj1" fmla="val 50000"/>
              <a:gd name="adj2" fmla="val 77734"/>
            </a:avLst>
          </a:prstGeom>
          <a:solidFill>
            <a:srgbClr val="FF3300"/>
          </a:solidFill>
          <a:ln w="9525">
            <a:solidFill>
              <a:srgbClr val="FF3300"/>
            </a:solidFill>
            <a:miter lim="800000"/>
            <a:headEnd/>
            <a:tailEnd/>
          </a:ln>
          <a:effectLst/>
        </p:spPr>
        <p:txBody>
          <a:bodyPr wrap="none" anchor="ctr"/>
          <a:lstStyle/>
          <a:p>
            <a:endParaRPr lang="en-US"/>
          </a:p>
        </p:txBody>
      </p:sp>
      <p:sp>
        <p:nvSpPr>
          <p:cNvPr id="1085472" name="AutoShape 32"/>
          <p:cNvSpPr>
            <a:spLocks noChangeArrowheads="1"/>
          </p:cNvSpPr>
          <p:nvPr/>
        </p:nvSpPr>
        <p:spPr bwMode="auto">
          <a:xfrm>
            <a:off x="5867400" y="4587875"/>
            <a:ext cx="339725" cy="381000"/>
          </a:xfrm>
          <a:prstGeom prst="downArrow">
            <a:avLst>
              <a:gd name="adj1" fmla="val 50000"/>
              <a:gd name="adj2" fmla="val 28037"/>
            </a:avLst>
          </a:prstGeom>
          <a:solidFill>
            <a:srgbClr val="FF3300"/>
          </a:solidFill>
          <a:ln w="9525">
            <a:solidFill>
              <a:srgbClr val="FF3300"/>
            </a:solidFill>
            <a:miter lim="800000"/>
            <a:headEnd/>
            <a:tailEnd/>
          </a:ln>
          <a:effectLst/>
        </p:spPr>
        <p:txBody>
          <a:bodyPr wrap="none" anchor="ctr"/>
          <a:lstStyle/>
          <a:p>
            <a:endParaRPr lang="en-US"/>
          </a:p>
        </p:txBody>
      </p:sp>
      <p:sp>
        <p:nvSpPr>
          <p:cNvPr id="1085473" name="AutoShape 33"/>
          <p:cNvSpPr>
            <a:spLocks noChangeArrowheads="1"/>
          </p:cNvSpPr>
          <p:nvPr/>
        </p:nvSpPr>
        <p:spPr bwMode="auto">
          <a:xfrm>
            <a:off x="7924800" y="4613275"/>
            <a:ext cx="338138" cy="381000"/>
          </a:xfrm>
          <a:prstGeom prst="downArrow">
            <a:avLst>
              <a:gd name="adj1" fmla="val 50000"/>
              <a:gd name="adj2" fmla="val 28169"/>
            </a:avLst>
          </a:prstGeom>
          <a:solidFill>
            <a:srgbClr val="FF3300"/>
          </a:solidFill>
          <a:ln w="9525">
            <a:solidFill>
              <a:srgbClr val="FF3300"/>
            </a:solidFill>
            <a:miter lim="800000"/>
            <a:headEnd/>
            <a:tailEnd/>
          </a:ln>
          <a:effectLst/>
        </p:spPr>
        <p:txBody>
          <a:bodyPr wrap="none" anchor="ctr"/>
          <a:lstStyle/>
          <a:p>
            <a:endParaRPr lang="en-US"/>
          </a:p>
        </p:txBody>
      </p:sp>
      <p:sp>
        <p:nvSpPr>
          <p:cNvPr id="1085474" name="AutoShape 34"/>
          <p:cNvSpPr>
            <a:spLocks noChangeArrowheads="1"/>
          </p:cNvSpPr>
          <p:nvPr/>
        </p:nvSpPr>
        <p:spPr bwMode="auto">
          <a:xfrm rot="1159397">
            <a:off x="2384425" y="4678363"/>
            <a:ext cx="2913063" cy="979487"/>
          </a:xfrm>
          <a:prstGeom prst="leftArrow">
            <a:avLst>
              <a:gd name="adj1" fmla="val 50000"/>
              <a:gd name="adj2" fmla="val 74352"/>
            </a:avLst>
          </a:prstGeom>
          <a:solidFill>
            <a:srgbClr val="FF3300"/>
          </a:solidFill>
          <a:ln w="9525">
            <a:solidFill>
              <a:srgbClr val="FF3300"/>
            </a:solidFill>
            <a:miter lim="800000"/>
            <a:headEnd/>
            <a:tailEnd/>
          </a:ln>
          <a:effectLst/>
        </p:spPr>
        <p:txBody>
          <a:bodyPr wrap="none" anchor="ctr"/>
          <a:lstStyle/>
          <a:p>
            <a:endParaRPr lang="en-US"/>
          </a:p>
        </p:txBody>
      </p:sp>
      <p:sp>
        <p:nvSpPr>
          <p:cNvPr id="1085475" name="AutoShape 35"/>
          <p:cNvSpPr>
            <a:spLocks noChangeArrowheads="1"/>
          </p:cNvSpPr>
          <p:nvPr/>
        </p:nvSpPr>
        <p:spPr bwMode="auto">
          <a:xfrm rot="1150114">
            <a:off x="4748213" y="2590800"/>
            <a:ext cx="1682750" cy="769938"/>
          </a:xfrm>
          <a:prstGeom prst="rightArrow">
            <a:avLst>
              <a:gd name="adj1" fmla="val 50000"/>
              <a:gd name="adj2" fmla="val 54639"/>
            </a:avLst>
          </a:prstGeom>
          <a:solidFill>
            <a:srgbClr val="FF3300"/>
          </a:solidFill>
          <a:ln w="9525">
            <a:solidFill>
              <a:srgbClr val="FF3300"/>
            </a:solidFill>
            <a:miter lim="800000"/>
            <a:headEnd/>
            <a:tailEnd/>
          </a:ln>
          <a:effectLst/>
        </p:spPr>
        <p:txBody>
          <a:bodyPr wrap="none" anchor="ctr"/>
          <a:lstStyle/>
          <a:p>
            <a:endParaRPr lang="en-US"/>
          </a:p>
        </p:txBody>
      </p:sp>
      <p:sp>
        <p:nvSpPr>
          <p:cNvPr id="1085476" name="Text Box 36"/>
          <p:cNvSpPr txBox="1">
            <a:spLocks noChangeArrowheads="1"/>
          </p:cNvSpPr>
          <p:nvPr/>
        </p:nvSpPr>
        <p:spPr bwMode="auto">
          <a:xfrm>
            <a:off x="4343400" y="6324600"/>
            <a:ext cx="3886200" cy="366713"/>
          </a:xfrm>
          <a:prstGeom prst="rect">
            <a:avLst/>
          </a:prstGeom>
          <a:noFill/>
          <a:ln w="9525">
            <a:noFill/>
            <a:miter lim="800000"/>
            <a:headEnd/>
            <a:tailEnd/>
          </a:ln>
          <a:effectLst/>
        </p:spPr>
        <p:txBody>
          <a:bodyPr>
            <a:spAutoFit/>
          </a:bodyPr>
          <a:lstStyle/>
          <a:p>
            <a:pPr>
              <a:spcBef>
                <a:spcPct val="50000"/>
              </a:spcBef>
            </a:pPr>
            <a:r>
              <a:rPr lang="en-US" b="1" i="1"/>
              <a:t>Beck et al, Annals of Perio, 1998</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ph type="title"/>
          </p:nvPr>
        </p:nvSpPr>
        <p:spPr>
          <a:xfrm>
            <a:off x="457200" y="274638"/>
            <a:ext cx="8305800" cy="1935162"/>
          </a:xfrm>
        </p:spPr>
        <p:txBody>
          <a:bodyPr/>
          <a:lstStyle/>
          <a:p>
            <a:r>
              <a:rPr lang="en-US" sz="5400"/>
              <a:t>Periodontal Disease and Cardiovascular Disease</a:t>
            </a:r>
          </a:p>
        </p:txBody>
      </p:sp>
      <p:sp>
        <p:nvSpPr>
          <p:cNvPr id="359427" name="Rectangle 3"/>
          <p:cNvSpPr>
            <a:spLocks noGrp="1" noChangeArrowheads="1"/>
          </p:cNvSpPr>
          <p:nvPr>
            <p:ph type="body" idx="1"/>
          </p:nvPr>
        </p:nvSpPr>
        <p:spPr>
          <a:xfrm>
            <a:off x="685800" y="2590800"/>
            <a:ext cx="8001000" cy="2590800"/>
          </a:xfrm>
        </p:spPr>
        <p:txBody>
          <a:bodyPr/>
          <a:lstStyle/>
          <a:p>
            <a:r>
              <a:rPr lang="en-US"/>
              <a:t>Systematic review</a:t>
            </a:r>
          </a:p>
          <a:p>
            <a:r>
              <a:rPr lang="en-US"/>
              <a:t>31 studies analyzed</a:t>
            </a:r>
          </a:p>
          <a:p>
            <a:r>
              <a:rPr lang="en-US"/>
              <a:t>Different oral assessment measures</a:t>
            </a:r>
          </a:p>
          <a:p>
            <a:r>
              <a:rPr lang="en-US"/>
              <a:t>No meta-analysis</a:t>
            </a:r>
          </a:p>
        </p:txBody>
      </p:sp>
      <p:sp>
        <p:nvSpPr>
          <p:cNvPr id="359428" name="Text Box 4"/>
          <p:cNvSpPr txBox="1">
            <a:spLocks noChangeArrowheads="1"/>
          </p:cNvSpPr>
          <p:nvPr/>
        </p:nvSpPr>
        <p:spPr bwMode="auto">
          <a:xfrm>
            <a:off x="4038600" y="5805488"/>
            <a:ext cx="4876800" cy="366712"/>
          </a:xfrm>
          <a:prstGeom prst="rect">
            <a:avLst/>
          </a:prstGeom>
          <a:noFill/>
          <a:ln w="9525">
            <a:noFill/>
            <a:miter lim="800000"/>
            <a:headEnd/>
            <a:tailEnd/>
          </a:ln>
          <a:effectLst/>
        </p:spPr>
        <p:txBody>
          <a:bodyPr>
            <a:spAutoFit/>
          </a:bodyPr>
          <a:lstStyle/>
          <a:p>
            <a:pPr algn="l">
              <a:spcBef>
                <a:spcPct val="50000"/>
              </a:spcBef>
            </a:pPr>
            <a:r>
              <a:rPr lang="en-US" b="1" i="1"/>
              <a:t>Scannapieco, Annals of Perio, Dec. 2003</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ctrTitle"/>
          </p:nvPr>
        </p:nvSpPr>
        <p:spPr>
          <a:xfrm>
            <a:off x="762000" y="304800"/>
            <a:ext cx="7772400" cy="1219200"/>
          </a:xfrm>
        </p:spPr>
        <p:txBody>
          <a:bodyPr/>
          <a:lstStyle/>
          <a:p>
            <a:r>
              <a:rPr lang="en-US" sz="5400"/>
              <a:t>Consensus Report:</a:t>
            </a:r>
          </a:p>
        </p:txBody>
      </p:sp>
      <p:sp>
        <p:nvSpPr>
          <p:cNvPr id="360451" name="Rectangle 3"/>
          <p:cNvSpPr>
            <a:spLocks noGrp="1" noChangeArrowheads="1"/>
          </p:cNvSpPr>
          <p:nvPr>
            <p:ph type="subTitle" idx="1"/>
          </p:nvPr>
        </p:nvSpPr>
        <p:spPr>
          <a:xfrm>
            <a:off x="533400" y="1600200"/>
            <a:ext cx="8153400" cy="4267200"/>
          </a:xfrm>
        </p:spPr>
        <p:txBody>
          <a:bodyPr/>
          <a:lstStyle/>
          <a:p>
            <a:pPr algn="l"/>
            <a:r>
              <a:rPr lang="en-US"/>
              <a:t>There is moderate evidence to suggest that periodontal disease is associated with cardiovascular disease, however, causality is unclear</a:t>
            </a:r>
          </a:p>
          <a:p>
            <a:pPr algn="l"/>
            <a:endParaRPr lang="en-US"/>
          </a:p>
          <a:p>
            <a:pPr algn="l"/>
            <a:r>
              <a:rPr lang="en-US"/>
              <a:t>There is currently insufficient evidence to show that treatment of periodontal disease reduces the risk of heart disease</a:t>
            </a:r>
          </a:p>
        </p:txBody>
      </p:sp>
      <p:sp>
        <p:nvSpPr>
          <p:cNvPr id="360452" name="Text Box 4"/>
          <p:cNvSpPr txBox="1">
            <a:spLocks noChangeArrowheads="1"/>
          </p:cNvSpPr>
          <p:nvPr/>
        </p:nvSpPr>
        <p:spPr bwMode="auto">
          <a:xfrm>
            <a:off x="5105400" y="6034088"/>
            <a:ext cx="3733800" cy="366712"/>
          </a:xfrm>
          <a:prstGeom prst="rect">
            <a:avLst/>
          </a:prstGeom>
          <a:noFill/>
          <a:ln w="9525">
            <a:noFill/>
            <a:miter lim="800000"/>
            <a:headEnd/>
            <a:tailEnd/>
          </a:ln>
          <a:effectLst/>
        </p:spPr>
        <p:txBody>
          <a:bodyPr>
            <a:spAutoFit/>
          </a:bodyPr>
          <a:lstStyle/>
          <a:p>
            <a:pPr algn="l">
              <a:spcBef>
                <a:spcPct val="50000"/>
              </a:spcBef>
            </a:pPr>
            <a:r>
              <a:rPr lang="en-US" b="1" i="1"/>
              <a:t>Annals of Perio, Dec. 2003</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Grp="1" noRot="1" noChangeArrowheads="1"/>
          </p:cNvSpPr>
          <p:nvPr>
            <p:ph type="title"/>
          </p:nvPr>
        </p:nvSpPr>
        <p:spPr>
          <a:xfrm>
            <a:off x="203200" y="304800"/>
            <a:ext cx="8567738" cy="1447800"/>
          </a:xfrm>
        </p:spPr>
        <p:txBody>
          <a:bodyPr/>
          <a:lstStyle/>
          <a:p>
            <a:r>
              <a:rPr lang="en-US"/>
              <a:t>Endothelial Function &amp; Periodontal Treatment</a:t>
            </a:r>
          </a:p>
        </p:txBody>
      </p:sp>
      <p:sp>
        <p:nvSpPr>
          <p:cNvPr id="1086467" name="Rectangle 3"/>
          <p:cNvSpPr>
            <a:spLocks noGrp="1" noChangeArrowheads="1"/>
          </p:cNvSpPr>
          <p:nvPr>
            <p:ph type="body" idx="1"/>
          </p:nvPr>
        </p:nvSpPr>
        <p:spPr>
          <a:xfrm>
            <a:off x="457200" y="2362200"/>
            <a:ext cx="8229600" cy="3462338"/>
          </a:xfrm>
        </p:spPr>
        <p:txBody>
          <a:bodyPr/>
          <a:lstStyle/>
          <a:p>
            <a:pPr>
              <a:lnSpc>
                <a:spcPct val="90000"/>
              </a:lnSpc>
            </a:pPr>
            <a:r>
              <a:rPr lang="en-US" sz="2800"/>
              <a:t>114 subjects with 30% bone loss on over 50% of their teeth and PD over 6mm</a:t>
            </a:r>
          </a:p>
          <a:p>
            <a:pPr>
              <a:lnSpc>
                <a:spcPct val="90000"/>
              </a:lnSpc>
            </a:pPr>
            <a:r>
              <a:rPr lang="en-US" sz="2800"/>
              <a:t>(Control) OHI / Supragingival plaque removal</a:t>
            </a:r>
          </a:p>
          <a:p>
            <a:pPr>
              <a:lnSpc>
                <a:spcPct val="90000"/>
              </a:lnSpc>
            </a:pPr>
            <a:r>
              <a:rPr lang="en-US" sz="2800"/>
              <a:t>(Test) Sc/RP with anesthesia; selective extraction; Arestin </a:t>
            </a:r>
          </a:p>
          <a:p>
            <a:pPr>
              <a:lnSpc>
                <a:spcPct val="90000"/>
              </a:lnSpc>
            </a:pPr>
            <a:r>
              <a:rPr lang="en-US" sz="2800"/>
              <a:t>Brachial artery dilatation / flow measurement</a:t>
            </a:r>
          </a:p>
        </p:txBody>
      </p:sp>
      <p:sp>
        <p:nvSpPr>
          <p:cNvPr id="1086468" name="Text Box 4"/>
          <p:cNvSpPr txBox="1">
            <a:spLocks noChangeArrowheads="1"/>
          </p:cNvSpPr>
          <p:nvPr/>
        </p:nvSpPr>
        <p:spPr bwMode="auto">
          <a:xfrm>
            <a:off x="3886200" y="5943600"/>
            <a:ext cx="4876800" cy="457200"/>
          </a:xfrm>
          <a:prstGeom prst="rect">
            <a:avLst/>
          </a:prstGeom>
          <a:noFill/>
          <a:ln w="9525">
            <a:noFill/>
            <a:miter lim="800000"/>
            <a:headEnd/>
            <a:tailEnd/>
          </a:ln>
          <a:effectLst/>
        </p:spPr>
        <p:txBody>
          <a:bodyPr>
            <a:spAutoFit/>
          </a:bodyPr>
          <a:lstStyle/>
          <a:p>
            <a:pPr algn="l">
              <a:spcBef>
                <a:spcPct val="50000"/>
              </a:spcBef>
            </a:pPr>
            <a:r>
              <a:rPr lang="en-US" sz="2400" b="1" i="1">
                <a:latin typeface="Times New Roman" pitchFamily="18" charset="0"/>
              </a:rPr>
              <a:t>Tonetti et al,  N Eng J of Med, 2007</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Rot="1" noChangeArrowheads="1"/>
          </p:cNvSpPr>
          <p:nvPr>
            <p:ph type="title"/>
          </p:nvPr>
        </p:nvSpPr>
        <p:spPr>
          <a:xfrm>
            <a:off x="203200" y="304800"/>
            <a:ext cx="8567738" cy="1447800"/>
          </a:xfrm>
        </p:spPr>
        <p:txBody>
          <a:bodyPr/>
          <a:lstStyle/>
          <a:p>
            <a:r>
              <a:rPr lang="en-US"/>
              <a:t>Endothelial Function &amp; Periodontal Treatment</a:t>
            </a:r>
          </a:p>
        </p:txBody>
      </p:sp>
      <p:sp>
        <p:nvSpPr>
          <p:cNvPr id="1087491" name="Rectangle 3"/>
          <p:cNvSpPr>
            <a:spLocks noGrp="1" noChangeArrowheads="1"/>
          </p:cNvSpPr>
          <p:nvPr>
            <p:ph type="body" idx="1"/>
          </p:nvPr>
        </p:nvSpPr>
        <p:spPr>
          <a:xfrm>
            <a:off x="457200" y="2057400"/>
            <a:ext cx="8229600" cy="3692525"/>
          </a:xfrm>
        </p:spPr>
        <p:txBody>
          <a:bodyPr/>
          <a:lstStyle/>
          <a:p>
            <a:r>
              <a:rPr lang="en-US"/>
              <a:t>Sc/RP led to short term (24 hr.) systemic inflammation &amp; endothelial dysfunction.</a:t>
            </a:r>
          </a:p>
          <a:p>
            <a:r>
              <a:rPr lang="en-US"/>
              <a:t>Six month endothelial function was improved compared to the control (P&lt;0.001).</a:t>
            </a:r>
          </a:p>
          <a:p>
            <a:pPr>
              <a:buFont typeface="Wingdings" pitchFamily="2" charset="2"/>
              <a:buNone/>
            </a:pPr>
            <a:endParaRPr lang="en-US"/>
          </a:p>
        </p:txBody>
      </p:sp>
      <p:sp>
        <p:nvSpPr>
          <p:cNvPr id="1087492" name="Rectangle 4"/>
          <p:cNvSpPr>
            <a:spLocks noChangeArrowheads="1"/>
          </p:cNvSpPr>
          <p:nvPr/>
        </p:nvSpPr>
        <p:spPr bwMode="auto">
          <a:xfrm>
            <a:off x="5453063" y="5562600"/>
            <a:ext cx="3081337" cy="822325"/>
          </a:xfrm>
          <a:prstGeom prst="rect">
            <a:avLst/>
          </a:prstGeom>
          <a:noFill/>
          <a:ln w="9525">
            <a:noFill/>
            <a:miter lim="800000"/>
            <a:headEnd/>
            <a:tailEnd/>
          </a:ln>
          <a:effectLst/>
        </p:spPr>
        <p:txBody>
          <a:bodyPr>
            <a:spAutoFit/>
          </a:bodyPr>
          <a:lstStyle/>
          <a:p>
            <a:pPr algn="l"/>
            <a:r>
              <a:rPr lang="en-US" sz="2400" b="1" i="1">
                <a:latin typeface="Times New Roman" pitchFamily="18" charset="0"/>
              </a:rPr>
              <a:t>Tonetti et al, </a:t>
            </a:r>
          </a:p>
          <a:p>
            <a:pPr algn="l"/>
            <a:r>
              <a:rPr lang="en-US" sz="2400" b="1" i="1">
                <a:latin typeface="Times New Roman" pitchFamily="18" charset="0"/>
              </a:rPr>
              <a:t>N Eng J of Med, 2007</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Periodontal Disease and Carotid Plaque</a:t>
            </a:r>
            <a:endParaRPr lang="en-US" dirty="0"/>
          </a:p>
        </p:txBody>
      </p:sp>
      <p:sp>
        <p:nvSpPr>
          <p:cNvPr id="3" name="Content Placeholder 2"/>
          <p:cNvSpPr>
            <a:spLocks noGrp="1"/>
          </p:cNvSpPr>
          <p:nvPr>
            <p:ph idx="1"/>
          </p:nvPr>
        </p:nvSpPr>
        <p:spPr/>
        <p:txBody>
          <a:bodyPr/>
          <a:lstStyle/>
          <a:p>
            <a:r>
              <a:rPr lang="en-US" dirty="0" smtClean="0"/>
              <a:t>FDG – PET measures metabolic activities in human tissues</a:t>
            </a:r>
          </a:p>
          <a:p>
            <a:r>
              <a:rPr lang="en-US" dirty="0" smtClean="0"/>
              <a:t>Hypothesis: metabolic activities in periodontal tissue predicts inflammation in remote atherosclerotic vessels</a:t>
            </a:r>
          </a:p>
        </p:txBody>
      </p:sp>
      <p:sp>
        <p:nvSpPr>
          <p:cNvPr id="4" name="TextBox 3"/>
          <p:cNvSpPr txBox="1"/>
          <p:nvPr/>
        </p:nvSpPr>
        <p:spPr>
          <a:xfrm>
            <a:off x="3962400" y="5726668"/>
            <a:ext cx="4572000" cy="369332"/>
          </a:xfrm>
          <a:prstGeom prst="rect">
            <a:avLst/>
          </a:prstGeom>
          <a:noFill/>
        </p:spPr>
        <p:txBody>
          <a:bodyPr wrap="square" rtlCol="0">
            <a:spAutoFit/>
          </a:bodyPr>
          <a:lstStyle/>
          <a:p>
            <a:r>
              <a:rPr lang="en-US" b="1" i="1" dirty="0" smtClean="0"/>
              <a:t>Fifer et al, J. Am. Coll. Cardiology, 2011</a:t>
            </a:r>
            <a:r>
              <a:rPr lang="en-US" dirty="0" smtClean="0"/>
              <a:t> </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Periodontal Disease and Carotid Plaque</a:t>
            </a:r>
            <a:endParaRPr lang="en-US" dirty="0"/>
          </a:p>
        </p:txBody>
      </p:sp>
      <p:sp>
        <p:nvSpPr>
          <p:cNvPr id="3" name="Content Placeholder 2"/>
          <p:cNvSpPr>
            <a:spLocks noGrp="1"/>
          </p:cNvSpPr>
          <p:nvPr>
            <p:ph idx="1"/>
          </p:nvPr>
        </p:nvSpPr>
        <p:spPr>
          <a:xfrm>
            <a:off x="457200" y="2057401"/>
            <a:ext cx="8229600" cy="3886200"/>
          </a:xfrm>
        </p:spPr>
        <p:txBody>
          <a:bodyPr/>
          <a:lstStyle/>
          <a:p>
            <a:r>
              <a:rPr lang="en-US" dirty="0" smtClean="0"/>
              <a:t>112 patients underwent FDG – PET imaging</a:t>
            </a:r>
          </a:p>
          <a:p>
            <a:r>
              <a:rPr lang="en-US" dirty="0" smtClean="0"/>
              <a:t>Measured uptake in periodontal tissues and carotid / aorta vessels</a:t>
            </a:r>
          </a:p>
          <a:p>
            <a:r>
              <a:rPr lang="en-US" dirty="0" smtClean="0"/>
              <a:t>16 patients underwent carotid </a:t>
            </a:r>
            <a:r>
              <a:rPr lang="en-US" dirty="0" err="1" smtClean="0"/>
              <a:t>endarterectomy</a:t>
            </a:r>
            <a:r>
              <a:rPr lang="en-US" dirty="0" smtClean="0"/>
              <a:t> within 1 month of imaging</a:t>
            </a:r>
            <a:endParaRPr lang="en-US" dirty="0"/>
          </a:p>
        </p:txBody>
      </p:sp>
      <p:sp>
        <p:nvSpPr>
          <p:cNvPr id="4" name="Rectangle 3"/>
          <p:cNvSpPr/>
          <p:nvPr/>
        </p:nvSpPr>
        <p:spPr>
          <a:xfrm>
            <a:off x="3962400" y="6019800"/>
            <a:ext cx="4536177" cy="369332"/>
          </a:xfrm>
          <a:prstGeom prst="rect">
            <a:avLst/>
          </a:prstGeom>
        </p:spPr>
        <p:txBody>
          <a:bodyPr wrap="none">
            <a:spAutoFit/>
          </a:bodyPr>
          <a:lstStyle/>
          <a:p>
            <a:r>
              <a:rPr lang="en-US" b="1" i="1" dirty="0" smtClean="0"/>
              <a:t>Fifer et al, J. Am. Coll. Cardiology, 2011</a:t>
            </a:r>
            <a:r>
              <a:rPr lang="en-US" dirty="0" smtClean="0"/>
              <a:t> </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Periodontal Disease and Carotid Plaque</a:t>
            </a:r>
            <a:endParaRPr lang="en-US" dirty="0"/>
          </a:p>
        </p:txBody>
      </p:sp>
      <p:sp>
        <p:nvSpPr>
          <p:cNvPr id="3" name="Content Placeholder 2"/>
          <p:cNvSpPr>
            <a:spLocks noGrp="1"/>
          </p:cNvSpPr>
          <p:nvPr>
            <p:ph idx="1"/>
          </p:nvPr>
        </p:nvSpPr>
        <p:spPr/>
        <p:txBody>
          <a:bodyPr/>
          <a:lstStyle/>
          <a:p>
            <a:r>
              <a:rPr lang="en-US" dirty="0" smtClean="0"/>
              <a:t>Periodontal FDG uptake associated with carotid (R=0.64) and aortic (R=0.38) uptakes</a:t>
            </a:r>
          </a:p>
          <a:p>
            <a:r>
              <a:rPr lang="en-US" dirty="0" smtClean="0"/>
              <a:t>Strong relationship (R=0.81) between periodontal uptake and </a:t>
            </a:r>
            <a:r>
              <a:rPr lang="en-US" dirty="0" err="1" smtClean="0"/>
              <a:t>histologically</a:t>
            </a:r>
            <a:r>
              <a:rPr lang="en-US" dirty="0" smtClean="0"/>
              <a:t> assessed inflammation (macrophage infiltration) within excised carotid artery plaques</a:t>
            </a:r>
            <a:endParaRPr lang="en-US" dirty="0"/>
          </a:p>
        </p:txBody>
      </p:sp>
      <p:sp>
        <p:nvSpPr>
          <p:cNvPr id="4" name="Rectangle 3"/>
          <p:cNvSpPr/>
          <p:nvPr/>
        </p:nvSpPr>
        <p:spPr>
          <a:xfrm>
            <a:off x="3962400" y="6248400"/>
            <a:ext cx="4536177" cy="369332"/>
          </a:xfrm>
          <a:prstGeom prst="rect">
            <a:avLst/>
          </a:prstGeom>
        </p:spPr>
        <p:txBody>
          <a:bodyPr wrap="none">
            <a:spAutoFit/>
          </a:bodyPr>
          <a:lstStyle/>
          <a:p>
            <a:r>
              <a:rPr lang="en-US" b="1" i="1" dirty="0" smtClean="0"/>
              <a:t>Fifer et al, J. Am. Coll. Cardiology, 2011</a:t>
            </a:r>
            <a:r>
              <a:rPr lang="en-US" dirty="0" smtClean="0"/>
              <a:t> </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381000"/>
            <a:ext cx="8077200" cy="1920875"/>
          </a:xfrm>
        </p:spPr>
        <p:txBody>
          <a:bodyPr/>
          <a:lstStyle/>
          <a:p>
            <a:r>
              <a:rPr lang="en-US" sz="4400" dirty="0" smtClean="0"/>
              <a:t>Periodontal Disease and Carotid Plaque</a:t>
            </a:r>
            <a:endParaRPr lang="en-US" sz="4400" dirty="0"/>
          </a:p>
        </p:txBody>
      </p:sp>
      <p:sp>
        <p:nvSpPr>
          <p:cNvPr id="6" name="Subtitle 5"/>
          <p:cNvSpPr>
            <a:spLocks noGrp="1"/>
          </p:cNvSpPr>
          <p:nvPr>
            <p:ph type="subTitle" sz="quarter" idx="1"/>
          </p:nvPr>
        </p:nvSpPr>
        <p:spPr>
          <a:xfrm>
            <a:off x="609600" y="2514600"/>
            <a:ext cx="8153400" cy="2971800"/>
          </a:xfrm>
        </p:spPr>
        <p:txBody>
          <a:bodyPr/>
          <a:lstStyle/>
          <a:p>
            <a:pPr algn="l"/>
            <a:r>
              <a:rPr lang="en-US" dirty="0" smtClean="0"/>
              <a:t>Authors concluded this study may set the stage for future investigations regarding the effect of treatment of periodontal disease on carotid plaque inflammation.</a:t>
            </a:r>
            <a:endParaRPr lang="en-US" dirty="0"/>
          </a:p>
        </p:txBody>
      </p:sp>
      <p:sp>
        <p:nvSpPr>
          <p:cNvPr id="4" name="Rectangle 3"/>
          <p:cNvSpPr/>
          <p:nvPr/>
        </p:nvSpPr>
        <p:spPr>
          <a:xfrm>
            <a:off x="4191000" y="5943600"/>
            <a:ext cx="4536177" cy="369332"/>
          </a:xfrm>
          <a:prstGeom prst="rect">
            <a:avLst/>
          </a:prstGeom>
        </p:spPr>
        <p:txBody>
          <a:bodyPr wrap="none">
            <a:spAutoFit/>
          </a:bodyPr>
          <a:lstStyle/>
          <a:p>
            <a:r>
              <a:rPr lang="en-US" b="1" i="1" dirty="0" smtClean="0"/>
              <a:t>Fifer et al, J. Am. Coll. Cardiology, 2011</a:t>
            </a:r>
            <a:r>
              <a:rPr lang="en-US" dirty="0" smtClean="0"/>
              <a:t> </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rrowheads="1"/>
          </p:cNvSpPr>
          <p:nvPr>
            <p:ph type="title"/>
          </p:nvPr>
        </p:nvSpPr>
        <p:spPr>
          <a:xfrm>
            <a:off x="881063" y="228600"/>
            <a:ext cx="7450137" cy="1600200"/>
          </a:xfrm>
        </p:spPr>
        <p:txBody>
          <a:bodyPr/>
          <a:lstStyle/>
          <a:p>
            <a:r>
              <a:rPr lang="en-US"/>
              <a:t>Periodontal Disease and Preterm Birth</a:t>
            </a:r>
          </a:p>
        </p:txBody>
      </p:sp>
      <p:sp>
        <p:nvSpPr>
          <p:cNvPr id="338947" name="Rectangle 3"/>
          <p:cNvSpPr>
            <a:spLocks noGrp="1" noChangeArrowheads="1"/>
          </p:cNvSpPr>
          <p:nvPr>
            <p:ph type="body" idx="1"/>
          </p:nvPr>
        </p:nvSpPr>
        <p:spPr>
          <a:xfrm>
            <a:off x="474663" y="1981200"/>
            <a:ext cx="8331200" cy="4114800"/>
          </a:xfrm>
        </p:spPr>
        <p:txBody>
          <a:bodyPr/>
          <a:lstStyle/>
          <a:p>
            <a:r>
              <a:rPr lang="en-US"/>
              <a:t>124 women</a:t>
            </a:r>
          </a:p>
          <a:p>
            <a:r>
              <a:rPr lang="en-US"/>
              <a:t>&lt; 2,500 gm. Birth</a:t>
            </a:r>
          </a:p>
          <a:p>
            <a:r>
              <a:rPr lang="en-US"/>
              <a:t>&lt; 37 weeks gestational age</a:t>
            </a:r>
          </a:p>
          <a:p>
            <a:r>
              <a:rPr lang="en-US"/>
              <a:t>Preterm labor</a:t>
            </a:r>
          </a:p>
          <a:p>
            <a:r>
              <a:rPr lang="en-US"/>
              <a:t>Premature rupture</a:t>
            </a:r>
          </a:p>
          <a:p>
            <a:r>
              <a:rPr lang="en-US"/>
              <a:t>Periodontal disease and PLBW (OR 7.9)</a:t>
            </a:r>
          </a:p>
        </p:txBody>
      </p:sp>
      <p:sp>
        <p:nvSpPr>
          <p:cNvPr id="338948" name="Text Box 4"/>
          <p:cNvSpPr txBox="1">
            <a:spLocks noChangeArrowheads="1"/>
          </p:cNvSpPr>
          <p:nvPr/>
        </p:nvSpPr>
        <p:spPr bwMode="auto">
          <a:xfrm>
            <a:off x="3352800" y="6096000"/>
            <a:ext cx="5046663" cy="457200"/>
          </a:xfrm>
          <a:prstGeom prst="rect">
            <a:avLst/>
          </a:prstGeom>
          <a:noFill/>
          <a:ln w="9525">
            <a:noFill/>
            <a:miter lim="800000"/>
            <a:headEnd/>
            <a:tailEnd/>
          </a:ln>
          <a:effectLst/>
        </p:spPr>
        <p:txBody>
          <a:bodyPr>
            <a:spAutoFit/>
          </a:bodyPr>
          <a:lstStyle/>
          <a:p>
            <a:pPr algn="l">
              <a:spcBef>
                <a:spcPct val="50000"/>
              </a:spcBef>
            </a:pPr>
            <a:r>
              <a:rPr lang="en-US" sz="2400" b="1" i="1"/>
              <a:t>Offenbacher et al; J. Perio, 1996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381000" y="457200"/>
            <a:ext cx="8288338" cy="1447800"/>
          </a:xfrm>
          <a:noFill/>
          <a:ln/>
        </p:spPr>
        <p:txBody>
          <a:bodyPr/>
          <a:lstStyle/>
          <a:p>
            <a:r>
              <a:rPr lang="en-US" sz="5400"/>
              <a:t>Experimental Gingivitis Model</a:t>
            </a:r>
          </a:p>
        </p:txBody>
      </p:sp>
      <p:pic>
        <p:nvPicPr>
          <p:cNvPr id="237571" name="Picture 3" descr="slide6"/>
          <p:cNvPicPr>
            <a:picLocks noChangeAspect="1" noChangeArrowheads="1"/>
          </p:cNvPicPr>
          <p:nvPr/>
        </p:nvPicPr>
        <p:blipFill>
          <a:blip r:embed="rId2" cstate="print"/>
          <a:srcRect/>
          <a:stretch>
            <a:fillRect/>
          </a:stretch>
        </p:blipFill>
        <p:spPr bwMode="auto">
          <a:xfrm>
            <a:off x="1727200" y="2298700"/>
            <a:ext cx="5689600" cy="42545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ext Box 2"/>
          <p:cNvSpPr txBox="1">
            <a:spLocks noChangeArrowheads="1"/>
          </p:cNvSpPr>
          <p:nvPr/>
        </p:nvSpPr>
        <p:spPr bwMode="auto">
          <a:xfrm>
            <a:off x="881063" y="228600"/>
            <a:ext cx="7315200" cy="579438"/>
          </a:xfrm>
          <a:prstGeom prst="rect">
            <a:avLst/>
          </a:prstGeom>
          <a:noFill/>
          <a:ln w="9525">
            <a:noFill/>
            <a:miter lim="800000"/>
            <a:headEnd/>
            <a:tailEnd/>
          </a:ln>
          <a:effectLst/>
        </p:spPr>
        <p:txBody>
          <a:bodyPr>
            <a:spAutoFit/>
          </a:bodyPr>
          <a:lstStyle/>
          <a:p>
            <a:pPr>
              <a:spcBef>
                <a:spcPct val="50000"/>
              </a:spcBef>
            </a:pPr>
            <a:r>
              <a:rPr lang="en-US" sz="3200" b="1">
                <a:solidFill>
                  <a:srgbClr val="FFFFFF"/>
                </a:solidFill>
              </a:rPr>
              <a:t>Risk Factors for PLBW Mothers</a:t>
            </a:r>
          </a:p>
        </p:txBody>
      </p:sp>
      <p:sp>
        <p:nvSpPr>
          <p:cNvPr id="339971" name="Rectangle 3"/>
          <p:cNvSpPr>
            <a:spLocks noChangeArrowheads="1"/>
          </p:cNvSpPr>
          <p:nvPr/>
        </p:nvSpPr>
        <p:spPr bwMode="auto">
          <a:xfrm>
            <a:off x="2100263" y="914400"/>
            <a:ext cx="6840537" cy="4419600"/>
          </a:xfrm>
          <a:prstGeom prst="rect">
            <a:avLst/>
          </a:prstGeom>
          <a:solidFill>
            <a:schemeClr val="folHlink"/>
          </a:solidFill>
          <a:ln w="9525">
            <a:solidFill>
              <a:srgbClr val="000000"/>
            </a:solidFill>
            <a:miter lim="800000"/>
            <a:headEnd/>
            <a:tailEnd/>
          </a:ln>
          <a:effectLst/>
        </p:spPr>
        <p:txBody>
          <a:bodyPr wrap="none" anchor="ctr"/>
          <a:lstStyle/>
          <a:p>
            <a:endParaRPr lang="en-US"/>
          </a:p>
        </p:txBody>
      </p:sp>
      <p:sp>
        <p:nvSpPr>
          <p:cNvPr id="339972" name="Text Box 4"/>
          <p:cNvSpPr txBox="1">
            <a:spLocks noChangeArrowheads="1"/>
          </p:cNvSpPr>
          <p:nvPr/>
        </p:nvSpPr>
        <p:spPr bwMode="auto">
          <a:xfrm>
            <a:off x="1938338" y="5319713"/>
            <a:ext cx="406400" cy="366712"/>
          </a:xfrm>
          <a:prstGeom prst="rect">
            <a:avLst/>
          </a:prstGeom>
          <a:noFill/>
          <a:ln w="9525">
            <a:noFill/>
            <a:miter lim="800000"/>
            <a:headEnd/>
            <a:tailEnd/>
          </a:ln>
          <a:effectLst/>
        </p:spPr>
        <p:txBody>
          <a:bodyPr>
            <a:spAutoFit/>
          </a:bodyPr>
          <a:lstStyle/>
          <a:p>
            <a:pPr algn="l">
              <a:spcBef>
                <a:spcPct val="50000"/>
              </a:spcBef>
            </a:pPr>
            <a:r>
              <a:rPr lang="en-US" b="1"/>
              <a:t>0</a:t>
            </a:r>
          </a:p>
        </p:txBody>
      </p:sp>
      <p:sp>
        <p:nvSpPr>
          <p:cNvPr id="339973" name="Text Box 5"/>
          <p:cNvSpPr txBox="1">
            <a:spLocks noChangeArrowheads="1"/>
          </p:cNvSpPr>
          <p:nvPr/>
        </p:nvSpPr>
        <p:spPr bwMode="auto">
          <a:xfrm>
            <a:off x="2814638" y="5334000"/>
            <a:ext cx="609600" cy="366713"/>
          </a:xfrm>
          <a:prstGeom prst="rect">
            <a:avLst/>
          </a:prstGeom>
          <a:noFill/>
          <a:ln w="9525">
            <a:noFill/>
            <a:miter lim="800000"/>
            <a:headEnd/>
            <a:tailEnd/>
          </a:ln>
          <a:effectLst/>
        </p:spPr>
        <p:txBody>
          <a:bodyPr>
            <a:spAutoFit/>
          </a:bodyPr>
          <a:lstStyle/>
          <a:p>
            <a:pPr algn="l">
              <a:spcBef>
                <a:spcPct val="50000"/>
              </a:spcBef>
            </a:pPr>
            <a:r>
              <a:rPr lang="en-US" b="1"/>
              <a:t>1</a:t>
            </a:r>
          </a:p>
        </p:txBody>
      </p:sp>
      <p:sp>
        <p:nvSpPr>
          <p:cNvPr id="339974" name="Text Box 6"/>
          <p:cNvSpPr txBox="1">
            <a:spLocks noChangeArrowheads="1"/>
          </p:cNvSpPr>
          <p:nvPr/>
        </p:nvSpPr>
        <p:spPr bwMode="auto">
          <a:xfrm>
            <a:off x="3657600" y="5334000"/>
            <a:ext cx="744538" cy="366713"/>
          </a:xfrm>
          <a:prstGeom prst="rect">
            <a:avLst/>
          </a:prstGeom>
          <a:noFill/>
          <a:ln w="9525">
            <a:noFill/>
            <a:miter lim="800000"/>
            <a:headEnd/>
            <a:tailEnd/>
          </a:ln>
          <a:effectLst/>
        </p:spPr>
        <p:txBody>
          <a:bodyPr>
            <a:spAutoFit/>
          </a:bodyPr>
          <a:lstStyle/>
          <a:p>
            <a:pPr algn="l">
              <a:spcBef>
                <a:spcPct val="50000"/>
              </a:spcBef>
            </a:pPr>
            <a:r>
              <a:rPr lang="en-US" b="1"/>
              <a:t>2</a:t>
            </a:r>
          </a:p>
        </p:txBody>
      </p:sp>
      <p:sp>
        <p:nvSpPr>
          <p:cNvPr id="339975" name="Text Box 7"/>
          <p:cNvSpPr txBox="1">
            <a:spLocks noChangeArrowheads="1"/>
          </p:cNvSpPr>
          <p:nvPr/>
        </p:nvSpPr>
        <p:spPr bwMode="auto">
          <a:xfrm>
            <a:off x="4449763" y="5334000"/>
            <a:ext cx="609600" cy="366713"/>
          </a:xfrm>
          <a:prstGeom prst="rect">
            <a:avLst/>
          </a:prstGeom>
          <a:noFill/>
          <a:ln w="9525">
            <a:noFill/>
            <a:miter lim="800000"/>
            <a:headEnd/>
            <a:tailEnd/>
          </a:ln>
          <a:effectLst/>
        </p:spPr>
        <p:txBody>
          <a:bodyPr>
            <a:spAutoFit/>
          </a:bodyPr>
          <a:lstStyle/>
          <a:p>
            <a:pPr algn="l">
              <a:spcBef>
                <a:spcPct val="50000"/>
              </a:spcBef>
            </a:pPr>
            <a:r>
              <a:rPr lang="en-US" b="1"/>
              <a:t>3</a:t>
            </a:r>
          </a:p>
        </p:txBody>
      </p:sp>
      <p:sp>
        <p:nvSpPr>
          <p:cNvPr id="339976" name="Text Box 8"/>
          <p:cNvSpPr txBox="1">
            <a:spLocks noChangeArrowheads="1"/>
          </p:cNvSpPr>
          <p:nvPr/>
        </p:nvSpPr>
        <p:spPr bwMode="auto">
          <a:xfrm>
            <a:off x="5283200" y="5334000"/>
            <a:ext cx="525463" cy="366713"/>
          </a:xfrm>
          <a:prstGeom prst="rect">
            <a:avLst/>
          </a:prstGeom>
          <a:noFill/>
          <a:ln w="9525">
            <a:noFill/>
            <a:miter lim="800000"/>
            <a:headEnd/>
            <a:tailEnd/>
          </a:ln>
          <a:effectLst/>
        </p:spPr>
        <p:txBody>
          <a:bodyPr>
            <a:spAutoFit/>
          </a:bodyPr>
          <a:lstStyle/>
          <a:p>
            <a:pPr algn="l">
              <a:spcBef>
                <a:spcPct val="50000"/>
              </a:spcBef>
            </a:pPr>
            <a:r>
              <a:rPr lang="en-US" b="1"/>
              <a:t>4</a:t>
            </a:r>
          </a:p>
        </p:txBody>
      </p:sp>
      <p:sp>
        <p:nvSpPr>
          <p:cNvPr id="339977" name="Text Box 9"/>
          <p:cNvSpPr txBox="1">
            <a:spLocks noChangeArrowheads="1"/>
          </p:cNvSpPr>
          <p:nvPr/>
        </p:nvSpPr>
        <p:spPr bwMode="auto">
          <a:xfrm>
            <a:off x="6096000" y="5334000"/>
            <a:ext cx="609600" cy="366713"/>
          </a:xfrm>
          <a:prstGeom prst="rect">
            <a:avLst/>
          </a:prstGeom>
          <a:noFill/>
          <a:ln w="9525">
            <a:noFill/>
            <a:miter lim="800000"/>
            <a:headEnd/>
            <a:tailEnd/>
          </a:ln>
          <a:effectLst/>
        </p:spPr>
        <p:txBody>
          <a:bodyPr>
            <a:spAutoFit/>
          </a:bodyPr>
          <a:lstStyle/>
          <a:p>
            <a:pPr algn="l">
              <a:spcBef>
                <a:spcPct val="50000"/>
              </a:spcBef>
            </a:pPr>
            <a:r>
              <a:rPr lang="en-US" b="1"/>
              <a:t>5</a:t>
            </a:r>
          </a:p>
        </p:txBody>
      </p:sp>
      <p:sp>
        <p:nvSpPr>
          <p:cNvPr id="339978" name="Text Box 10"/>
          <p:cNvSpPr txBox="1">
            <a:spLocks noChangeArrowheads="1"/>
          </p:cNvSpPr>
          <p:nvPr/>
        </p:nvSpPr>
        <p:spPr bwMode="auto">
          <a:xfrm>
            <a:off x="6977063" y="5334000"/>
            <a:ext cx="485775" cy="366713"/>
          </a:xfrm>
          <a:prstGeom prst="rect">
            <a:avLst/>
          </a:prstGeom>
          <a:noFill/>
          <a:ln w="9525">
            <a:noFill/>
            <a:miter lim="800000"/>
            <a:headEnd/>
            <a:tailEnd/>
          </a:ln>
          <a:effectLst/>
        </p:spPr>
        <p:txBody>
          <a:bodyPr>
            <a:spAutoFit/>
          </a:bodyPr>
          <a:lstStyle/>
          <a:p>
            <a:pPr algn="l">
              <a:spcBef>
                <a:spcPct val="50000"/>
              </a:spcBef>
            </a:pPr>
            <a:r>
              <a:rPr lang="en-US" b="1"/>
              <a:t>6</a:t>
            </a:r>
          </a:p>
        </p:txBody>
      </p:sp>
      <p:sp>
        <p:nvSpPr>
          <p:cNvPr id="339979" name="Text Box 11"/>
          <p:cNvSpPr txBox="1">
            <a:spLocks noChangeArrowheads="1"/>
          </p:cNvSpPr>
          <p:nvPr/>
        </p:nvSpPr>
        <p:spPr bwMode="auto">
          <a:xfrm>
            <a:off x="7856538" y="5362575"/>
            <a:ext cx="746125" cy="336550"/>
          </a:xfrm>
          <a:prstGeom prst="rect">
            <a:avLst/>
          </a:prstGeom>
          <a:noFill/>
          <a:ln w="9525">
            <a:noFill/>
            <a:miter lim="800000"/>
            <a:headEnd/>
            <a:tailEnd/>
          </a:ln>
          <a:effectLst/>
        </p:spPr>
        <p:txBody>
          <a:bodyPr>
            <a:spAutoFit/>
          </a:bodyPr>
          <a:lstStyle/>
          <a:p>
            <a:pPr algn="l">
              <a:spcBef>
                <a:spcPct val="50000"/>
              </a:spcBef>
            </a:pPr>
            <a:r>
              <a:rPr lang="en-US" sz="1600" b="1"/>
              <a:t>7</a:t>
            </a:r>
          </a:p>
        </p:txBody>
      </p:sp>
      <p:sp>
        <p:nvSpPr>
          <p:cNvPr id="339980" name="Text Box 12"/>
          <p:cNvSpPr txBox="1">
            <a:spLocks noChangeArrowheads="1"/>
          </p:cNvSpPr>
          <p:nvPr/>
        </p:nvSpPr>
        <p:spPr bwMode="auto">
          <a:xfrm>
            <a:off x="8669338" y="5353050"/>
            <a:ext cx="339725" cy="366713"/>
          </a:xfrm>
          <a:prstGeom prst="rect">
            <a:avLst/>
          </a:prstGeom>
          <a:noFill/>
          <a:ln w="9525">
            <a:noFill/>
            <a:miter lim="800000"/>
            <a:headEnd/>
            <a:tailEnd/>
          </a:ln>
          <a:effectLst/>
        </p:spPr>
        <p:txBody>
          <a:bodyPr>
            <a:spAutoFit/>
          </a:bodyPr>
          <a:lstStyle/>
          <a:p>
            <a:pPr algn="l">
              <a:spcBef>
                <a:spcPct val="50000"/>
              </a:spcBef>
            </a:pPr>
            <a:r>
              <a:rPr lang="en-US" b="1"/>
              <a:t>8</a:t>
            </a:r>
          </a:p>
        </p:txBody>
      </p:sp>
      <p:sp>
        <p:nvSpPr>
          <p:cNvPr id="339981" name="Line 13"/>
          <p:cNvSpPr>
            <a:spLocks noChangeShapeType="1"/>
          </p:cNvSpPr>
          <p:nvPr/>
        </p:nvSpPr>
        <p:spPr bwMode="auto">
          <a:xfrm>
            <a:off x="2100263" y="4619625"/>
            <a:ext cx="134937" cy="0"/>
          </a:xfrm>
          <a:prstGeom prst="line">
            <a:avLst/>
          </a:prstGeom>
          <a:noFill/>
          <a:ln w="9525">
            <a:solidFill>
              <a:srgbClr val="000000"/>
            </a:solidFill>
            <a:round/>
            <a:headEnd/>
            <a:tailEnd/>
          </a:ln>
          <a:effectLst/>
        </p:spPr>
        <p:txBody>
          <a:bodyPr/>
          <a:lstStyle/>
          <a:p>
            <a:endParaRPr lang="en-US"/>
          </a:p>
        </p:txBody>
      </p:sp>
      <p:sp>
        <p:nvSpPr>
          <p:cNvPr id="339982" name="Line 14"/>
          <p:cNvSpPr>
            <a:spLocks noChangeShapeType="1"/>
          </p:cNvSpPr>
          <p:nvPr/>
        </p:nvSpPr>
        <p:spPr bwMode="auto">
          <a:xfrm>
            <a:off x="2100263" y="3905250"/>
            <a:ext cx="134937" cy="0"/>
          </a:xfrm>
          <a:prstGeom prst="line">
            <a:avLst/>
          </a:prstGeom>
          <a:noFill/>
          <a:ln w="9525">
            <a:solidFill>
              <a:srgbClr val="000000"/>
            </a:solidFill>
            <a:round/>
            <a:headEnd/>
            <a:tailEnd/>
          </a:ln>
          <a:effectLst/>
        </p:spPr>
        <p:txBody>
          <a:bodyPr/>
          <a:lstStyle/>
          <a:p>
            <a:endParaRPr lang="en-US"/>
          </a:p>
        </p:txBody>
      </p:sp>
      <p:sp>
        <p:nvSpPr>
          <p:cNvPr id="339983" name="Line 15"/>
          <p:cNvSpPr>
            <a:spLocks noChangeShapeType="1"/>
          </p:cNvSpPr>
          <p:nvPr/>
        </p:nvSpPr>
        <p:spPr bwMode="auto">
          <a:xfrm>
            <a:off x="2100263" y="3190875"/>
            <a:ext cx="134937" cy="0"/>
          </a:xfrm>
          <a:prstGeom prst="line">
            <a:avLst/>
          </a:prstGeom>
          <a:noFill/>
          <a:ln w="9525">
            <a:solidFill>
              <a:srgbClr val="000000"/>
            </a:solidFill>
            <a:round/>
            <a:headEnd/>
            <a:tailEnd/>
          </a:ln>
          <a:effectLst/>
        </p:spPr>
        <p:txBody>
          <a:bodyPr/>
          <a:lstStyle/>
          <a:p>
            <a:endParaRPr lang="en-US"/>
          </a:p>
        </p:txBody>
      </p:sp>
      <p:sp>
        <p:nvSpPr>
          <p:cNvPr id="339984" name="Line 16"/>
          <p:cNvSpPr>
            <a:spLocks noChangeShapeType="1"/>
          </p:cNvSpPr>
          <p:nvPr/>
        </p:nvSpPr>
        <p:spPr bwMode="auto">
          <a:xfrm>
            <a:off x="2100263" y="2424113"/>
            <a:ext cx="134937" cy="0"/>
          </a:xfrm>
          <a:prstGeom prst="line">
            <a:avLst/>
          </a:prstGeom>
          <a:noFill/>
          <a:ln w="9525">
            <a:solidFill>
              <a:srgbClr val="000000"/>
            </a:solidFill>
            <a:round/>
            <a:headEnd/>
            <a:tailEnd/>
          </a:ln>
          <a:effectLst/>
        </p:spPr>
        <p:txBody>
          <a:bodyPr/>
          <a:lstStyle/>
          <a:p>
            <a:endParaRPr lang="en-US"/>
          </a:p>
        </p:txBody>
      </p:sp>
      <p:sp>
        <p:nvSpPr>
          <p:cNvPr id="339985" name="Line 17"/>
          <p:cNvSpPr>
            <a:spLocks noChangeShapeType="1"/>
          </p:cNvSpPr>
          <p:nvPr/>
        </p:nvSpPr>
        <p:spPr bwMode="auto">
          <a:xfrm>
            <a:off x="2100263" y="1628775"/>
            <a:ext cx="134937" cy="0"/>
          </a:xfrm>
          <a:prstGeom prst="line">
            <a:avLst/>
          </a:prstGeom>
          <a:noFill/>
          <a:ln w="9525">
            <a:solidFill>
              <a:srgbClr val="000000"/>
            </a:solidFill>
            <a:round/>
            <a:headEnd/>
            <a:tailEnd/>
          </a:ln>
          <a:effectLst/>
        </p:spPr>
        <p:txBody>
          <a:bodyPr/>
          <a:lstStyle/>
          <a:p>
            <a:endParaRPr lang="en-US"/>
          </a:p>
        </p:txBody>
      </p:sp>
      <p:sp>
        <p:nvSpPr>
          <p:cNvPr id="339986" name="Text Box 18"/>
          <p:cNvSpPr txBox="1">
            <a:spLocks noChangeArrowheads="1"/>
          </p:cNvSpPr>
          <p:nvPr/>
        </p:nvSpPr>
        <p:spPr bwMode="auto">
          <a:xfrm>
            <a:off x="228600" y="1127125"/>
            <a:ext cx="1828800" cy="396875"/>
          </a:xfrm>
          <a:prstGeom prst="rect">
            <a:avLst/>
          </a:prstGeom>
          <a:noFill/>
          <a:ln w="9525">
            <a:noFill/>
            <a:miter lim="800000"/>
            <a:headEnd/>
            <a:tailEnd/>
          </a:ln>
          <a:effectLst/>
        </p:spPr>
        <p:txBody>
          <a:bodyPr>
            <a:spAutoFit/>
          </a:bodyPr>
          <a:lstStyle/>
          <a:p>
            <a:pPr algn="l">
              <a:spcBef>
                <a:spcPct val="50000"/>
              </a:spcBef>
            </a:pPr>
            <a:r>
              <a:rPr lang="en-US" sz="2000" b="1"/>
              <a:t>Periodontitis</a:t>
            </a:r>
          </a:p>
        </p:txBody>
      </p:sp>
      <p:sp>
        <p:nvSpPr>
          <p:cNvPr id="339987" name="Text Box 19"/>
          <p:cNvSpPr txBox="1">
            <a:spLocks noChangeArrowheads="1"/>
          </p:cNvSpPr>
          <p:nvPr/>
        </p:nvSpPr>
        <p:spPr bwMode="auto">
          <a:xfrm>
            <a:off x="881063" y="1828800"/>
            <a:ext cx="1252537" cy="396875"/>
          </a:xfrm>
          <a:prstGeom prst="rect">
            <a:avLst/>
          </a:prstGeom>
          <a:noFill/>
          <a:ln w="9525">
            <a:noFill/>
            <a:miter lim="800000"/>
            <a:headEnd/>
            <a:tailEnd/>
          </a:ln>
          <a:effectLst/>
        </p:spPr>
        <p:txBody>
          <a:bodyPr>
            <a:spAutoFit/>
          </a:bodyPr>
          <a:lstStyle/>
          <a:p>
            <a:pPr algn="l">
              <a:spcBef>
                <a:spcPct val="50000"/>
              </a:spcBef>
            </a:pPr>
            <a:r>
              <a:rPr lang="en-US" sz="2000" b="1"/>
              <a:t>Alcohol</a:t>
            </a:r>
          </a:p>
        </p:txBody>
      </p:sp>
      <p:sp>
        <p:nvSpPr>
          <p:cNvPr id="339988" name="Text Box 20"/>
          <p:cNvSpPr txBox="1">
            <a:spLocks noChangeArrowheads="1"/>
          </p:cNvSpPr>
          <p:nvPr/>
        </p:nvSpPr>
        <p:spPr bwMode="auto">
          <a:xfrm>
            <a:off x="609600" y="2514600"/>
            <a:ext cx="1671638" cy="701675"/>
          </a:xfrm>
          <a:prstGeom prst="rect">
            <a:avLst/>
          </a:prstGeom>
          <a:noFill/>
          <a:ln w="9525">
            <a:noFill/>
            <a:miter lim="800000"/>
            <a:headEnd/>
            <a:tailEnd/>
          </a:ln>
          <a:effectLst/>
        </p:spPr>
        <p:txBody>
          <a:bodyPr>
            <a:spAutoFit/>
          </a:bodyPr>
          <a:lstStyle/>
          <a:p>
            <a:pPr algn="l">
              <a:spcBef>
                <a:spcPct val="50000"/>
              </a:spcBef>
            </a:pPr>
            <a:r>
              <a:rPr lang="en-US" sz="2000" b="1"/>
              <a:t>African-American</a:t>
            </a:r>
          </a:p>
        </p:txBody>
      </p:sp>
      <p:sp>
        <p:nvSpPr>
          <p:cNvPr id="339989" name="Text Box 21"/>
          <p:cNvSpPr txBox="1">
            <a:spLocks noChangeArrowheads="1"/>
          </p:cNvSpPr>
          <p:nvPr/>
        </p:nvSpPr>
        <p:spPr bwMode="auto">
          <a:xfrm>
            <a:off x="1371600" y="3413125"/>
            <a:ext cx="677863" cy="396875"/>
          </a:xfrm>
          <a:prstGeom prst="rect">
            <a:avLst/>
          </a:prstGeom>
          <a:noFill/>
          <a:ln w="9525">
            <a:noFill/>
            <a:miter lim="800000"/>
            <a:headEnd/>
            <a:tailEnd/>
          </a:ln>
          <a:effectLst/>
        </p:spPr>
        <p:txBody>
          <a:bodyPr>
            <a:spAutoFit/>
          </a:bodyPr>
          <a:lstStyle/>
          <a:p>
            <a:pPr algn="l">
              <a:spcBef>
                <a:spcPct val="50000"/>
              </a:spcBef>
            </a:pPr>
            <a:r>
              <a:rPr lang="en-US" sz="2000" b="1"/>
              <a:t>Age</a:t>
            </a:r>
          </a:p>
        </p:txBody>
      </p:sp>
      <p:sp>
        <p:nvSpPr>
          <p:cNvPr id="339990" name="Text Box 22"/>
          <p:cNvSpPr txBox="1">
            <a:spLocks noChangeArrowheads="1"/>
          </p:cNvSpPr>
          <p:nvPr/>
        </p:nvSpPr>
        <p:spPr bwMode="auto">
          <a:xfrm>
            <a:off x="1066800" y="4095750"/>
            <a:ext cx="914400" cy="396875"/>
          </a:xfrm>
          <a:prstGeom prst="rect">
            <a:avLst/>
          </a:prstGeom>
          <a:noFill/>
          <a:ln w="9525">
            <a:noFill/>
            <a:miter lim="800000"/>
            <a:headEnd/>
            <a:tailEnd/>
          </a:ln>
          <a:effectLst/>
        </p:spPr>
        <p:txBody>
          <a:bodyPr>
            <a:spAutoFit/>
          </a:bodyPr>
          <a:lstStyle/>
          <a:p>
            <a:pPr algn="l">
              <a:spcBef>
                <a:spcPct val="50000"/>
              </a:spcBef>
            </a:pPr>
            <a:r>
              <a:rPr lang="en-US" sz="2000" b="1"/>
              <a:t>Parity</a:t>
            </a:r>
          </a:p>
        </p:txBody>
      </p:sp>
      <p:sp>
        <p:nvSpPr>
          <p:cNvPr id="339991" name="Text Box 23"/>
          <p:cNvSpPr txBox="1">
            <a:spLocks noChangeArrowheads="1"/>
          </p:cNvSpPr>
          <p:nvPr/>
        </p:nvSpPr>
        <p:spPr bwMode="auto">
          <a:xfrm>
            <a:off x="381000" y="4814888"/>
            <a:ext cx="1600200" cy="396875"/>
          </a:xfrm>
          <a:prstGeom prst="rect">
            <a:avLst/>
          </a:prstGeom>
          <a:noFill/>
          <a:ln w="9525">
            <a:noFill/>
            <a:miter lim="800000"/>
            <a:headEnd/>
            <a:tailEnd/>
          </a:ln>
          <a:effectLst/>
        </p:spPr>
        <p:txBody>
          <a:bodyPr>
            <a:spAutoFit/>
          </a:bodyPr>
          <a:lstStyle/>
          <a:p>
            <a:pPr algn="l">
              <a:spcBef>
                <a:spcPct val="50000"/>
              </a:spcBef>
            </a:pPr>
            <a:r>
              <a:rPr lang="en-US" sz="2000" b="1"/>
              <a:t>Treated BV</a:t>
            </a:r>
          </a:p>
        </p:txBody>
      </p:sp>
      <p:sp>
        <p:nvSpPr>
          <p:cNvPr id="339992" name="AutoShape 24"/>
          <p:cNvSpPr>
            <a:spLocks noChangeArrowheads="1"/>
          </p:cNvSpPr>
          <p:nvPr/>
        </p:nvSpPr>
        <p:spPr bwMode="auto">
          <a:xfrm>
            <a:off x="2100263" y="4800600"/>
            <a:ext cx="338137" cy="381000"/>
          </a:xfrm>
          <a:prstGeom prst="cube">
            <a:avLst>
              <a:gd name="adj" fmla="val 25000"/>
            </a:avLst>
          </a:prstGeom>
          <a:solidFill>
            <a:schemeClr val="hlink"/>
          </a:solidFill>
          <a:ln w="9525">
            <a:solidFill>
              <a:srgbClr val="000000"/>
            </a:solidFill>
            <a:miter lim="800000"/>
            <a:headEnd/>
            <a:tailEnd/>
          </a:ln>
          <a:effectLst/>
        </p:spPr>
        <p:txBody>
          <a:bodyPr wrap="none" anchor="ctr"/>
          <a:lstStyle/>
          <a:p>
            <a:endParaRPr lang="en-US"/>
          </a:p>
        </p:txBody>
      </p:sp>
      <p:sp>
        <p:nvSpPr>
          <p:cNvPr id="339993" name="Line 25"/>
          <p:cNvSpPr>
            <a:spLocks noChangeShapeType="1"/>
          </p:cNvSpPr>
          <p:nvPr/>
        </p:nvSpPr>
        <p:spPr bwMode="auto">
          <a:xfrm flipV="1">
            <a:off x="2963863" y="5167313"/>
            <a:ext cx="0" cy="152400"/>
          </a:xfrm>
          <a:prstGeom prst="line">
            <a:avLst/>
          </a:prstGeom>
          <a:noFill/>
          <a:ln w="9525">
            <a:solidFill>
              <a:srgbClr val="000000"/>
            </a:solidFill>
            <a:round/>
            <a:headEnd/>
            <a:tailEnd/>
          </a:ln>
          <a:effectLst/>
        </p:spPr>
        <p:txBody>
          <a:bodyPr/>
          <a:lstStyle/>
          <a:p>
            <a:endParaRPr lang="en-US"/>
          </a:p>
        </p:txBody>
      </p:sp>
      <p:sp>
        <p:nvSpPr>
          <p:cNvPr id="339994" name="Line 26"/>
          <p:cNvSpPr>
            <a:spLocks noChangeShapeType="1"/>
          </p:cNvSpPr>
          <p:nvPr/>
        </p:nvSpPr>
        <p:spPr bwMode="auto">
          <a:xfrm flipV="1">
            <a:off x="3779838" y="5181600"/>
            <a:ext cx="0" cy="152400"/>
          </a:xfrm>
          <a:prstGeom prst="line">
            <a:avLst/>
          </a:prstGeom>
          <a:noFill/>
          <a:ln w="9525">
            <a:solidFill>
              <a:srgbClr val="000000"/>
            </a:solidFill>
            <a:round/>
            <a:headEnd/>
            <a:tailEnd/>
          </a:ln>
          <a:effectLst/>
        </p:spPr>
        <p:txBody>
          <a:bodyPr/>
          <a:lstStyle/>
          <a:p>
            <a:endParaRPr lang="en-US"/>
          </a:p>
        </p:txBody>
      </p:sp>
      <p:sp>
        <p:nvSpPr>
          <p:cNvPr id="339995" name="Line 27"/>
          <p:cNvSpPr>
            <a:spLocks noChangeShapeType="1"/>
          </p:cNvSpPr>
          <p:nvPr/>
        </p:nvSpPr>
        <p:spPr bwMode="auto">
          <a:xfrm flipV="1">
            <a:off x="4576763" y="5181600"/>
            <a:ext cx="0" cy="152400"/>
          </a:xfrm>
          <a:prstGeom prst="line">
            <a:avLst/>
          </a:prstGeom>
          <a:noFill/>
          <a:ln w="9525">
            <a:solidFill>
              <a:srgbClr val="000000"/>
            </a:solidFill>
            <a:round/>
            <a:headEnd/>
            <a:tailEnd/>
          </a:ln>
          <a:effectLst/>
        </p:spPr>
        <p:txBody>
          <a:bodyPr/>
          <a:lstStyle/>
          <a:p>
            <a:endParaRPr lang="en-US"/>
          </a:p>
        </p:txBody>
      </p:sp>
      <p:sp>
        <p:nvSpPr>
          <p:cNvPr id="339996" name="Line 28"/>
          <p:cNvSpPr>
            <a:spLocks noChangeShapeType="1"/>
          </p:cNvSpPr>
          <p:nvPr/>
        </p:nvSpPr>
        <p:spPr bwMode="auto">
          <a:xfrm flipV="1">
            <a:off x="5418138" y="5181600"/>
            <a:ext cx="0" cy="152400"/>
          </a:xfrm>
          <a:prstGeom prst="line">
            <a:avLst/>
          </a:prstGeom>
          <a:noFill/>
          <a:ln w="9525">
            <a:solidFill>
              <a:srgbClr val="000000"/>
            </a:solidFill>
            <a:round/>
            <a:headEnd/>
            <a:tailEnd/>
          </a:ln>
          <a:effectLst/>
        </p:spPr>
        <p:txBody>
          <a:bodyPr/>
          <a:lstStyle/>
          <a:p>
            <a:endParaRPr lang="en-US"/>
          </a:p>
        </p:txBody>
      </p:sp>
      <p:sp>
        <p:nvSpPr>
          <p:cNvPr id="339997" name="AutoShape 29"/>
          <p:cNvSpPr>
            <a:spLocks noChangeArrowheads="1"/>
          </p:cNvSpPr>
          <p:nvPr/>
        </p:nvSpPr>
        <p:spPr bwMode="auto">
          <a:xfrm>
            <a:off x="2100263" y="4038600"/>
            <a:ext cx="879475" cy="457200"/>
          </a:xfrm>
          <a:prstGeom prst="cube">
            <a:avLst>
              <a:gd name="adj" fmla="val 25000"/>
            </a:avLst>
          </a:prstGeom>
          <a:solidFill>
            <a:schemeClr val="hlink"/>
          </a:solidFill>
          <a:ln w="9525">
            <a:solidFill>
              <a:srgbClr val="000000"/>
            </a:solidFill>
            <a:miter lim="800000"/>
            <a:headEnd/>
            <a:tailEnd/>
          </a:ln>
          <a:effectLst/>
        </p:spPr>
        <p:txBody>
          <a:bodyPr wrap="none" anchor="ctr"/>
          <a:lstStyle/>
          <a:p>
            <a:endParaRPr lang="en-US"/>
          </a:p>
        </p:txBody>
      </p:sp>
      <p:sp>
        <p:nvSpPr>
          <p:cNvPr id="339998" name="AutoShape 30"/>
          <p:cNvSpPr>
            <a:spLocks noChangeArrowheads="1"/>
          </p:cNvSpPr>
          <p:nvPr/>
        </p:nvSpPr>
        <p:spPr bwMode="auto">
          <a:xfrm>
            <a:off x="2100263" y="3352800"/>
            <a:ext cx="879475" cy="457200"/>
          </a:xfrm>
          <a:prstGeom prst="cube">
            <a:avLst>
              <a:gd name="adj" fmla="val 25000"/>
            </a:avLst>
          </a:prstGeom>
          <a:solidFill>
            <a:schemeClr val="hlink"/>
          </a:solidFill>
          <a:ln w="9525">
            <a:solidFill>
              <a:srgbClr val="000000"/>
            </a:solidFill>
            <a:miter lim="800000"/>
            <a:headEnd/>
            <a:tailEnd/>
          </a:ln>
          <a:effectLst/>
        </p:spPr>
        <p:txBody>
          <a:bodyPr wrap="none" anchor="ctr"/>
          <a:lstStyle/>
          <a:p>
            <a:endParaRPr lang="en-US"/>
          </a:p>
        </p:txBody>
      </p:sp>
      <p:sp>
        <p:nvSpPr>
          <p:cNvPr id="339999" name="AutoShape 31"/>
          <p:cNvSpPr>
            <a:spLocks noChangeArrowheads="1"/>
          </p:cNvSpPr>
          <p:nvPr/>
        </p:nvSpPr>
        <p:spPr bwMode="auto">
          <a:xfrm>
            <a:off x="2100263" y="2590800"/>
            <a:ext cx="1150937" cy="457200"/>
          </a:xfrm>
          <a:prstGeom prst="cube">
            <a:avLst>
              <a:gd name="adj" fmla="val 25000"/>
            </a:avLst>
          </a:prstGeom>
          <a:solidFill>
            <a:schemeClr val="hlink"/>
          </a:solidFill>
          <a:ln w="9525">
            <a:solidFill>
              <a:srgbClr val="000000"/>
            </a:solidFill>
            <a:miter lim="800000"/>
            <a:headEnd/>
            <a:tailEnd/>
          </a:ln>
          <a:effectLst/>
        </p:spPr>
        <p:txBody>
          <a:bodyPr wrap="none" anchor="ctr"/>
          <a:lstStyle/>
          <a:p>
            <a:endParaRPr lang="en-US"/>
          </a:p>
        </p:txBody>
      </p:sp>
      <p:sp>
        <p:nvSpPr>
          <p:cNvPr id="340000" name="AutoShape 32"/>
          <p:cNvSpPr>
            <a:spLocks noChangeArrowheads="1"/>
          </p:cNvSpPr>
          <p:nvPr/>
        </p:nvSpPr>
        <p:spPr bwMode="auto">
          <a:xfrm>
            <a:off x="2100263" y="1828800"/>
            <a:ext cx="2573337" cy="457200"/>
          </a:xfrm>
          <a:prstGeom prst="cube">
            <a:avLst>
              <a:gd name="adj" fmla="val 25000"/>
            </a:avLst>
          </a:prstGeom>
          <a:solidFill>
            <a:schemeClr val="hlink"/>
          </a:solidFill>
          <a:ln w="9525">
            <a:solidFill>
              <a:srgbClr val="000000"/>
            </a:solidFill>
            <a:miter lim="800000"/>
            <a:headEnd/>
            <a:tailEnd/>
          </a:ln>
          <a:effectLst/>
        </p:spPr>
        <p:txBody>
          <a:bodyPr wrap="none" anchor="ctr"/>
          <a:lstStyle/>
          <a:p>
            <a:endParaRPr lang="en-US"/>
          </a:p>
        </p:txBody>
      </p:sp>
      <p:sp>
        <p:nvSpPr>
          <p:cNvPr id="340001" name="Line 33"/>
          <p:cNvSpPr>
            <a:spLocks noChangeShapeType="1"/>
          </p:cNvSpPr>
          <p:nvPr/>
        </p:nvSpPr>
        <p:spPr bwMode="auto">
          <a:xfrm flipV="1">
            <a:off x="6230938" y="5181600"/>
            <a:ext cx="0" cy="152400"/>
          </a:xfrm>
          <a:prstGeom prst="line">
            <a:avLst/>
          </a:prstGeom>
          <a:noFill/>
          <a:ln w="9525">
            <a:solidFill>
              <a:srgbClr val="000000"/>
            </a:solidFill>
            <a:round/>
            <a:headEnd/>
            <a:tailEnd/>
          </a:ln>
          <a:effectLst/>
        </p:spPr>
        <p:txBody>
          <a:bodyPr/>
          <a:lstStyle/>
          <a:p>
            <a:endParaRPr lang="en-US"/>
          </a:p>
        </p:txBody>
      </p:sp>
      <p:sp>
        <p:nvSpPr>
          <p:cNvPr id="340002" name="Line 34"/>
          <p:cNvSpPr>
            <a:spLocks noChangeShapeType="1"/>
          </p:cNvSpPr>
          <p:nvPr/>
        </p:nvSpPr>
        <p:spPr bwMode="auto">
          <a:xfrm flipV="1">
            <a:off x="7112000" y="5181600"/>
            <a:ext cx="0" cy="152400"/>
          </a:xfrm>
          <a:prstGeom prst="line">
            <a:avLst/>
          </a:prstGeom>
          <a:noFill/>
          <a:ln w="9525">
            <a:solidFill>
              <a:srgbClr val="000000"/>
            </a:solidFill>
            <a:round/>
            <a:headEnd/>
            <a:tailEnd/>
          </a:ln>
          <a:effectLst/>
        </p:spPr>
        <p:txBody>
          <a:bodyPr/>
          <a:lstStyle/>
          <a:p>
            <a:endParaRPr lang="en-US"/>
          </a:p>
        </p:txBody>
      </p:sp>
      <p:sp>
        <p:nvSpPr>
          <p:cNvPr id="340003" name="Line 35"/>
          <p:cNvSpPr>
            <a:spLocks noChangeShapeType="1"/>
          </p:cNvSpPr>
          <p:nvPr/>
        </p:nvSpPr>
        <p:spPr bwMode="auto">
          <a:xfrm flipV="1">
            <a:off x="7980363" y="5181600"/>
            <a:ext cx="0" cy="152400"/>
          </a:xfrm>
          <a:prstGeom prst="line">
            <a:avLst/>
          </a:prstGeom>
          <a:noFill/>
          <a:ln w="9525">
            <a:solidFill>
              <a:srgbClr val="000000"/>
            </a:solidFill>
            <a:round/>
            <a:headEnd/>
            <a:tailEnd/>
          </a:ln>
          <a:effectLst/>
        </p:spPr>
        <p:txBody>
          <a:bodyPr/>
          <a:lstStyle/>
          <a:p>
            <a:endParaRPr lang="en-US"/>
          </a:p>
        </p:txBody>
      </p:sp>
      <p:sp>
        <p:nvSpPr>
          <p:cNvPr id="340004" name="Line 36"/>
          <p:cNvSpPr>
            <a:spLocks noChangeShapeType="1"/>
          </p:cNvSpPr>
          <p:nvPr/>
        </p:nvSpPr>
        <p:spPr bwMode="auto">
          <a:xfrm flipV="1">
            <a:off x="8780463" y="5181600"/>
            <a:ext cx="0" cy="152400"/>
          </a:xfrm>
          <a:prstGeom prst="line">
            <a:avLst/>
          </a:prstGeom>
          <a:noFill/>
          <a:ln w="9525">
            <a:solidFill>
              <a:srgbClr val="000000"/>
            </a:solidFill>
            <a:round/>
            <a:headEnd/>
            <a:tailEnd/>
          </a:ln>
          <a:effectLst/>
        </p:spPr>
        <p:txBody>
          <a:bodyPr/>
          <a:lstStyle/>
          <a:p>
            <a:endParaRPr lang="en-US"/>
          </a:p>
        </p:txBody>
      </p:sp>
      <p:sp>
        <p:nvSpPr>
          <p:cNvPr id="340005" name="AutoShape 37"/>
          <p:cNvSpPr>
            <a:spLocks noChangeArrowheads="1"/>
          </p:cNvSpPr>
          <p:nvPr/>
        </p:nvSpPr>
        <p:spPr bwMode="auto">
          <a:xfrm>
            <a:off x="2100263" y="1066800"/>
            <a:ext cx="6230937" cy="457200"/>
          </a:xfrm>
          <a:prstGeom prst="cube">
            <a:avLst>
              <a:gd name="adj" fmla="val 25000"/>
            </a:avLst>
          </a:prstGeom>
          <a:solidFill>
            <a:schemeClr val="hlink"/>
          </a:solidFill>
          <a:ln w="9525">
            <a:solidFill>
              <a:srgbClr val="000000"/>
            </a:solidFill>
            <a:miter lim="800000"/>
            <a:headEnd/>
            <a:tailEnd/>
          </a:ln>
          <a:effectLst/>
        </p:spPr>
        <p:txBody>
          <a:bodyPr wrap="none" anchor="ctr"/>
          <a:lstStyle/>
          <a:p>
            <a:endParaRPr lang="en-US"/>
          </a:p>
        </p:txBody>
      </p:sp>
      <p:sp>
        <p:nvSpPr>
          <p:cNvPr id="340006" name="Text Box 38"/>
          <p:cNvSpPr txBox="1">
            <a:spLocks noChangeArrowheads="1"/>
          </p:cNvSpPr>
          <p:nvPr/>
        </p:nvSpPr>
        <p:spPr bwMode="auto">
          <a:xfrm>
            <a:off x="3995738" y="5715000"/>
            <a:ext cx="2709862" cy="396875"/>
          </a:xfrm>
          <a:prstGeom prst="rect">
            <a:avLst/>
          </a:prstGeom>
          <a:noFill/>
          <a:ln w="9525">
            <a:noFill/>
            <a:miter lim="800000"/>
            <a:headEnd/>
            <a:tailEnd/>
          </a:ln>
          <a:effectLst/>
        </p:spPr>
        <p:txBody>
          <a:bodyPr>
            <a:spAutoFit/>
          </a:bodyPr>
          <a:lstStyle/>
          <a:p>
            <a:pPr>
              <a:spcBef>
                <a:spcPct val="50000"/>
              </a:spcBef>
            </a:pPr>
            <a:r>
              <a:rPr lang="en-US" sz="2000" b="1"/>
              <a:t>Odds Ratio</a:t>
            </a:r>
          </a:p>
        </p:txBody>
      </p:sp>
      <p:sp>
        <p:nvSpPr>
          <p:cNvPr id="340007" name="Text Box 39"/>
          <p:cNvSpPr txBox="1">
            <a:spLocks noChangeArrowheads="1"/>
          </p:cNvSpPr>
          <p:nvPr/>
        </p:nvSpPr>
        <p:spPr bwMode="auto">
          <a:xfrm>
            <a:off x="5334000" y="6248400"/>
            <a:ext cx="3505200" cy="457200"/>
          </a:xfrm>
          <a:prstGeom prst="rect">
            <a:avLst/>
          </a:prstGeom>
          <a:noFill/>
          <a:ln w="9525">
            <a:noFill/>
            <a:miter lim="800000"/>
            <a:headEnd/>
            <a:tailEnd/>
          </a:ln>
          <a:effectLst/>
        </p:spPr>
        <p:txBody>
          <a:bodyPr>
            <a:spAutoFit/>
          </a:bodyPr>
          <a:lstStyle/>
          <a:p>
            <a:pPr algn="l">
              <a:spcBef>
                <a:spcPct val="50000"/>
              </a:spcBef>
            </a:pPr>
            <a:r>
              <a:rPr lang="en-US" sz="2400" b="1" i="1"/>
              <a:t>Annals of Perio, 1998</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rrowheads="1"/>
          </p:cNvSpPr>
          <p:nvPr>
            <p:ph type="title"/>
          </p:nvPr>
        </p:nvSpPr>
        <p:spPr>
          <a:xfrm>
            <a:off x="203200" y="228600"/>
            <a:ext cx="8737600" cy="914400"/>
          </a:xfrm>
        </p:spPr>
        <p:txBody>
          <a:bodyPr/>
          <a:lstStyle/>
          <a:p>
            <a:r>
              <a:rPr lang="en-US"/>
              <a:t>Biological Plausibility</a:t>
            </a:r>
          </a:p>
        </p:txBody>
      </p:sp>
      <p:sp>
        <p:nvSpPr>
          <p:cNvPr id="340995" name="Rectangle 3"/>
          <p:cNvSpPr>
            <a:spLocks noChangeArrowheads="1"/>
          </p:cNvSpPr>
          <p:nvPr/>
        </p:nvSpPr>
        <p:spPr bwMode="auto">
          <a:xfrm>
            <a:off x="2979738" y="1295400"/>
            <a:ext cx="2844800" cy="609600"/>
          </a:xfrm>
          <a:prstGeom prst="rect">
            <a:avLst/>
          </a:prstGeom>
          <a:solidFill>
            <a:schemeClr val="folHlink"/>
          </a:solidFill>
          <a:ln w="9525">
            <a:solidFill>
              <a:srgbClr val="000000"/>
            </a:solidFill>
            <a:miter lim="800000"/>
            <a:headEnd/>
            <a:tailEnd/>
          </a:ln>
          <a:effectLst/>
        </p:spPr>
        <p:txBody>
          <a:bodyPr wrap="none" anchor="ctr"/>
          <a:lstStyle/>
          <a:p>
            <a:endParaRPr lang="en-US"/>
          </a:p>
        </p:txBody>
      </p:sp>
      <p:sp>
        <p:nvSpPr>
          <p:cNvPr id="340996" name="Rectangle 4"/>
          <p:cNvSpPr>
            <a:spLocks noChangeArrowheads="1"/>
          </p:cNvSpPr>
          <p:nvPr/>
        </p:nvSpPr>
        <p:spPr bwMode="auto">
          <a:xfrm>
            <a:off x="2709863" y="2590800"/>
            <a:ext cx="3521075" cy="609600"/>
          </a:xfrm>
          <a:prstGeom prst="rect">
            <a:avLst/>
          </a:prstGeom>
          <a:solidFill>
            <a:schemeClr val="folHlink"/>
          </a:solidFill>
          <a:ln w="9525">
            <a:solidFill>
              <a:srgbClr val="000000"/>
            </a:solidFill>
            <a:miter lim="800000"/>
            <a:headEnd/>
            <a:tailEnd/>
          </a:ln>
          <a:effectLst/>
        </p:spPr>
        <p:txBody>
          <a:bodyPr wrap="none" anchor="ctr"/>
          <a:lstStyle/>
          <a:p>
            <a:endParaRPr lang="en-US"/>
          </a:p>
        </p:txBody>
      </p:sp>
      <p:sp>
        <p:nvSpPr>
          <p:cNvPr id="340997" name="Rectangle 5"/>
          <p:cNvSpPr>
            <a:spLocks noChangeArrowheads="1"/>
          </p:cNvSpPr>
          <p:nvPr/>
        </p:nvSpPr>
        <p:spPr bwMode="auto">
          <a:xfrm>
            <a:off x="2709863" y="3962400"/>
            <a:ext cx="3521075" cy="990600"/>
          </a:xfrm>
          <a:prstGeom prst="rect">
            <a:avLst/>
          </a:prstGeom>
          <a:solidFill>
            <a:schemeClr val="folHlink"/>
          </a:solidFill>
          <a:ln w="9525">
            <a:solidFill>
              <a:srgbClr val="000000"/>
            </a:solidFill>
            <a:miter lim="800000"/>
            <a:headEnd/>
            <a:tailEnd/>
          </a:ln>
          <a:effectLst/>
        </p:spPr>
        <p:txBody>
          <a:bodyPr wrap="none" anchor="ctr"/>
          <a:lstStyle/>
          <a:p>
            <a:endParaRPr lang="en-US"/>
          </a:p>
        </p:txBody>
      </p:sp>
      <p:sp>
        <p:nvSpPr>
          <p:cNvPr id="340998" name="Rectangle 6"/>
          <p:cNvSpPr>
            <a:spLocks noChangeArrowheads="1"/>
          </p:cNvSpPr>
          <p:nvPr/>
        </p:nvSpPr>
        <p:spPr bwMode="auto">
          <a:xfrm>
            <a:off x="2709863" y="5638800"/>
            <a:ext cx="3521075" cy="990600"/>
          </a:xfrm>
          <a:prstGeom prst="rect">
            <a:avLst/>
          </a:prstGeom>
          <a:solidFill>
            <a:schemeClr val="folHlink"/>
          </a:solidFill>
          <a:ln w="9525">
            <a:solidFill>
              <a:srgbClr val="000000"/>
            </a:solidFill>
            <a:miter lim="800000"/>
            <a:headEnd/>
            <a:tailEnd/>
          </a:ln>
          <a:effectLst/>
        </p:spPr>
        <p:txBody>
          <a:bodyPr wrap="none" anchor="ctr"/>
          <a:lstStyle/>
          <a:p>
            <a:endParaRPr lang="en-US"/>
          </a:p>
        </p:txBody>
      </p:sp>
      <p:sp>
        <p:nvSpPr>
          <p:cNvPr id="340999" name="Text Box 7"/>
          <p:cNvSpPr txBox="1">
            <a:spLocks noChangeArrowheads="1"/>
          </p:cNvSpPr>
          <p:nvPr/>
        </p:nvSpPr>
        <p:spPr bwMode="auto">
          <a:xfrm>
            <a:off x="2979738" y="1171575"/>
            <a:ext cx="2913062" cy="822325"/>
          </a:xfrm>
          <a:prstGeom prst="rect">
            <a:avLst/>
          </a:prstGeom>
          <a:noFill/>
          <a:ln w="9525">
            <a:noFill/>
            <a:miter lim="800000"/>
            <a:headEnd/>
            <a:tailEnd/>
          </a:ln>
          <a:effectLst/>
        </p:spPr>
        <p:txBody>
          <a:bodyPr>
            <a:spAutoFit/>
          </a:bodyPr>
          <a:lstStyle/>
          <a:p>
            <a:pPr>
              <a:spcBef>
                <a:spcPct val="50000"/>
              </a:spcBef>
            </a:pPr>
            <a:r>
              <a:rPr lang="en-US" sz="2400" b="1">
                <a:solidFill>
                  <a:srgbClr val="000000"/>
                </a:solidFill>
              </a:rPr>
              <a:t>Periodontal Disease</a:t>
            </a:r>
          </a:p>
        </p:txBody>
      </p:sp>
      <p:sp>
        <p:nvSpPr>
          <p:cNvPr id="341000" name="Text Box 8"/>
          <p:cNvSpPr txBox="1">
            <a:spLocks noChangeArrowheads="1"/>
          </p:cNvSpPr>
          <p:nvPr/>
        </p:nvSpPr>
        <p:spPr bwMode="auto">
          <a:xfrm>
            <a:off x="2709863" y="2481263"/>
            <a:ext cx="3521075" cy="822325"/>
          </a:xfrm>
          <a:prstGeom prst="rect">
            <a:avLst/>
          </a:prstGeom>
          <a:noFill/>
          <a:ln w="9525">
            <a:noFill/>
            <a:miter lim="800000"/>
            <a:headEnd/>
            <a:tailEnd/>
          </a:ln>
          <a:effectLst/>
        </p:spPr>
        <p:txBody>
          <a:bodyPr>
            <a:spAutoFit/>
          </a:bodyPr>
          <a:lstStyle/>
          <a:p>
            <a:pPr>
              <a:spcBef>
                <a:spcPct val="50000"/>
              </a:spcBef>
            </a:pPr>
            <a:r>
              <a:rPr lang="en-US" sz="2400" b="1">
                <a:solidFill>
                  <a:srgbClr val="000000"/>
                </a:solidFill>
              </a:rPr>
              <a:t>Inflammatory Response</a:t>
            </a:r>
          </a:p>
        </p:txBody>
      </p:sp>
      <p:sp>
        <p:nvSpPr>
          <p:cNvPr id="341001" name="Text Box 9"/>
          <p:cNvSpPr txBox="1">
            <a:spLocks noChangeArrowheads="1"/>
          </p:cNvSpPr>
          <p:nvPr/>
        </p:nvSpPr>
        <p:spPr bwMode="auto">
          <a:xfrm>
            <a:off x="3454400" y="4038600"/>
            <a:ext cx="1963738" cy="822325"/>
          </a:xfrm>
          <a:prstGeom prst="rect">
            <a:avLst/>
          </a:prstGeom>
          <a:noFill/>
          <a:ln w="9525">
            <a:noFill/>
            <a:miter lim="800000"/>
            <a:headEnd/>
            <a:tailEnd/>
          </a:ln>
          <a:effectLst/>
        </p:spPr>
        <p:txBody>
          <a:bodyPr>
            <a:spAutoFit/>
          </a:bodyPr>
          <a:lstStyle/>
          <a:p>
            <a:pPr>
              <a:spcBef>
                <a:spcPct val="50000"/>
              </a:spcBef>
            </a:pPr>
            <a:r>
              <a:rPr lang="en-US" sz="2400" b="1">
                <a:solidFill>
                  <a:srgbClr val="000000"/>
                </a:solidFill>
              </a:rPr>
              <a:t>Mediators PGE</a:t>
            </a:r>
            <a:r>
              <a:rPr lang="en-US" sz="2400" b="1" baseline="-25000">
                <a:solidFill>
                  <a:srgbClr val="000000"/>
                </a:solidFill>
              </a:rPr>
              <a:t>2</a:t>
            </a:r>
            <a:r>
              <a:rPr lang="en-US" sz="2400" b="1">
                <a:solidFill>
                  <a:srgbClr val="000000"/>
                </a:solidFill>
              </a:rPr>
              <a:t> TNF-</a:t>
            </a:r>
            <a:r>
              <a:rPr lang="en-US" sz="2400" b="1">
                <a:solidFill>
                  <a:srgbClr val="000000"/>
                </a:solidFill>
                <a:sym typeface="Symbol" pitchFamily="18" charset="2"/>
              </a:rPr>
              <a:t></a:t>
            </a:r>
            <a:endParaRPr lang="en-US" sz="2400" b="1" baseline="-25000">
              <a:solidFill>
                <a:srgbClr val="000000"/>
              </a:solidFill>
            </a:endParaRPr>
          </a:p>
        </p:txBody>
      </p:sp>
      <p:sp>
        <p:nvSpPr>
          <p:cNvPr id="341002" name="Text Box 10"/>
          <p:cNvSpPr txBox="1">
            <a:spLocks noChangeArrowheads="1"/>
          </p:cNvSpPr>
          <p:nvPr/>
        </p:nvSpPr>
        <p:spPr bwMode="auto">
          <a:xfrm>
            <a:off x="2641600" y="5730875"/>
            <a:ext cx="3792538" cy="822325"/>
          </a:xfrm>
          <a:prstGeom prst="rect">
            <a:avLst/>
          </a:prstGeom>
          <a:noFill/>
          <a:ln w="9525">
            <a:noFill/>
            <a:miter lim="800000"/>
            <a:headEnd/>
            <a:tailEnd/>
          </a:ln>
          <a:effectLst/>
        </p:spPr>
        <p:txBody>
          <a:bodyPr>
            <a:spAutoFit/>
          </a:bodyPr>
          <a:lstStyle/>
          <a:p>
            <a:pPr>
              <a:spcBef>
                <a:spcPct val="50000"/>
              </a:spcBef>
            </a:pPr>
            <a:r>
              <a:rPr lang="en-US" sz="2400" b="1">
                <a:solidFill>
                  <a:srgbClr val="000000"/>
                </a:solidFill>
              </a:rPr>
              <a:t>Uterine Contraction Cervical Dilation</a:t>
            </a:r>
          </a:p>
        </p:txBody>
      </p:sp>
      <p:sp>
        <p:nvSpPr>
          <p:cNvPr id="341003" name="AutoShape 11"/>
          <p:cNvSpPr>
            <a:spLocks noChangeArrowheads="1"/>
          </p:cNvSpPr>
          <p:nvPr/>
        </p:nvSpPr>
        <p:spPr bwMode="auto">
          <a:xfrm>
            <a:off x="4198938" y="1905000"/>
            <a:ext cx="406400" cy="685800"/>
          </a:xfrm>
          <a:prstGeom prst="downArrow">
            <a:avLst>
              <a:gd name="adj1" fmla="val 50000"/>
              <a:gd name="adj2" fmla="val 42188"/>
            </a:avLst>
          </a:prstGeom>
          <a:solidFill>
            <a:srgbClr val="FF3300"/>
          </a:solidFill>
          <a:ln w="9525">
            <a:solidFill>
              <a:schemeClr val="tx1"/>
            </a:solidFill>
            <a:miter lim="800000"/>
            <a:headEnd/>
            <a:tailEnd/>
          </a:ln>
          <a:effectLst/>
        </p:spPr>
        <p:txBody>
          <a:bodyPr wrap="none" anchor="ctr"/>
          <a:lstStyle/>
          <a:p>
            <a:endParaRPr lang="en-US" sz="2400">
              <a:solidFill>
                <a:srgbClr val="FF3300"/>
              </a:solidFill>
              <a:latin typeface="Times New Roman" pitchFamily="18" charset="0"/>
            </a:endParaRPr>
          </a:p>
        </p:txBody>
      </p:sp>
      <p:sp>
        <p:nvSpPr>
          <p:cNvPr id="341004" name="AutoShape 12"/>
          <p:cNvSpPr>
            <a:spLocks noChangeArrowheads="1"/>
          </p:cNvSpPr>
          <p:nvPr/>
        </p:nvSpPr>
        <p:spPr bwMode="auto">
          <a:xfrm>
            <a:off x="4198938" y="3214688"/>
            <a:ext cx="406400" cy="747712"/>
          </a:xfrm>
          <a:prstGeom prst="downArrow">
            <a:avLst>
              <a:gd name="adj1" fmla="val 50000"/>
              <a:gd name="adj2" fmla="val 45996"/>
            </a:avLst>
          </a:prstGeom>
          <a:solidFill>
            <a:srgbClr val="FF3300"/>
          </a:solidFill>
          <a:ln w="9525">
            <a:solidFill>
              <a:schemeClr val="tx1"/>
            </a:solidFill>
            <a:miter lim="800000"/>
            <a:headEnd/>
            <a:tailEnd/>
          </a:ln>
          <a:effectLst/>
        </p:spPr>
        <p:txBody>
          <a:bodyPr wrap="none" anchor="ctr"/>
          <a:lstStyle/>
          <a:p>
            <a:endParaRPr lang="en-US" sz="2400">
              <a:solidFill>
                <a:srgbClr val="FF3300"/>
              </a:solidFill>
              <a:latin typeface="Times New Roman" pitchFamily="18" charset="0"/>
            </a:endParaRPr>
          </a:p>
        </p:txBody>
      </p:sp>
      <p:sp>
        <p:nvSpPr>
          <p:cNvPr id="341005" name="AutoShape 13"/>
          <p:cNvSpPr>
            <a:spLocks noChangeArrowheads="1"/>
          </p:cNvSpPr>
          <p:nvPr/>
        </p:nvSpPr>
        <p:spPr bwMode="auto">
          <a:xfrm>
            <a:off x="4198938" y="4953000"/>
            <a:ext cx="406400" cy="685800"/>
          </a:xfrm>
          <a:prstGeom prst="downArrow">
            <a:avLst>
              <a:gd name="adj1" fmla="val 50000"/>
              <a:gd name="adj2" fmla="val 42188"/>
            </a:avLst>
          </a:prstGeom>
          <a:solidFill>
            <a:srgbClr val="FF3300"/>
          </a:solidFill>
          <a:ln w="9525">
            <a:solidFill>
              <a:schemeClr val="tx1"/>
            </a:solidFill>
            <a:miter lim="800000"/>
            <a:headEnd/>
            <a:tailEnd/>
          </a:ln>
          <a:effectLst/>
        </p:spPr>
        <p:txBody>
          <a:bodyPr wrap="none" anchor="ctr"/>
          <a:lstStyle/>
          <a:p>
            <a:endParaRPr lang="en-US" sz="2400">
              <a:solidFill>
                <a:srgbClr val="FF3300"/>
              </a:solidFill>
              <a:latin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3"/>
          <p:cNvSpPr>
            <a:spLocks noGrp="1" noChangeArrowheads="1"/>
          </p:cNvSpPr>
          <p:nvPr/>
        </p:nvSpPr>
        <p:spPr bwMode="auto">
          <a:xfrm>
            <a:off x="1897063" y="3886200"/>
            <a:ext cx="5689600" cy="1752600"/>
          </a:xfrm>
          <a:prstGeom prst="rect">
            <a:avLst/>
          </a:prstGeom>
          <a:noFill/>
          <a:ln w="9525">
            <a:noFill/>
            <a:miter lim="800000"/>
            <a:headEnd/>
            <a:tailEnd/>
          </a:ln>
          <a:effectLst/>
        </p:spPr>
        <p:txBody>
          <a:bodyPr/>
          <a:lstStyle/>
          <a:p>
            <a:endParaRPr lang="en-US" sz="3200">
              <a:latin typeface="Times New Roman" pitchFamily="18" charset="0"/>
            </a:endParaRPr>
          </a:p>
        </p:txBody>
      </p:sp>
      <p:graphicFrame>
        <p:nvGraphicFramePr>
          <p:cNvPr id="342020" name="Object 4"/>
          <p:cNvGraphicFramePr>
            <a:graphicFrameLocks noChangeAspect="1"/>
          </p:cNvGraphicFramePr>
          <p:nvPr/>
        </p:nvGraphicFramePr>
        <p:xfrm>
          <a:off x="2032000" y="1395413"/>
          <a:ext cx="5418138" cy="4067175"/>
        </p:xfrm>
        <a:graphic>
          <a:graphicData uri="http://schemas.openxmlformats.org/presentationml/2006/ole">
            <p:oleObj spid="_x0000_s342020" name="Chart" r:id="rId3" imgW="6096000" imgH="4067251" progId="MSGraph.Chart.8">
              <p:embed followColorScheme="full"/>
            </p:oleObj>
          </a:graphicData>
        </a:graphic>
      </p:graphicFrame>
      <p:graphicFrame>
        <p:nvGraphicFramePr>
          <p:cNvPr id="342021" name="Object 5"/>
          <p:cNvGraphicFramePr>
            <a:graphicFrameLocks noChangeAspect="1"/>
          </p:cNvGraphicFramePr>
          <p:nvPr/>
        </p:nvGraphicFramePr>
        <p:xfrm>
          <a:off x="1676400" y="914400"/>
          <a:ext cx="6858000" cy="4778375"/>
        </p:xfrm>
        <a:graphic>
          <a:graphicData uri="http://schemas.openxmlformats.org/presentationml/2006/ole">
            <p:oleObj spid="_x0000_s342021" name="Chart" r:id="rId4" imgW="6096000" imgH="4067251" progId="MSGraph.Chart.8">
              <p:embed followColorScheme="full"/>
            </p:oleObj>
          </a:graphicData>
        </a:graphic>
      </p:graphicFrame>
      <p:sp>
        <p:nvSpPr>
          <p:cNvPr id="342022" name="Text Box 6"/>
          <p:cNvSpPr txBox="1">
            <a:spLocks noChangeArrowheads="1"/>
          </p:cNvSpPr>
          <p:nvPr/>
        </p:nvSpPr>
        <p:spPr bwMode="auto">
          <a:xfrm>
            <a:off x="2057400" y="5562600"/>
            <a:ext cx="6858000" cy="822325"/>
          </a:xfrm>
          <a:prstGeom prst="rect">
            <a:avLst/>
          </a:prstGeom>
          <a:noFill/>
          <a:ln w="9525">
            <a:noFill/>
            <a:miter lim="800000"/>
            <a:headEnd/>
            <a:tailEnd/>
          </a:ln>
          <a:effectLst/>
        </p:spPr>
        <p:txBody>
          <a:bodyPr>
            <a:spAutoFit/>
          </a:bodyPr>
          <a:lstStyle/>
          <a:p>
            <a:pPr algn="l"/>
            <a:r>
              <a:rPr lang="en-US" sz="2400" b="1">
                <a:latin typeface="Times New Roman" pitchFamily="18" charset="0"/>
              </a:rPr>
              <a:t>     Control 	Control 	Chow     Chow+P.ging </a:t>
            </a:r>
          </a:p>
          <a:p>
            <a:pPr algn="l"/>
            <a:r>
              <a:rPr lang="en-US" sz="2400" b="1">
                <a:latin typeface="Times New Roman" pitchFamily="18" charset="0"/>
              </a:rPr>
              <a:t>		+ P. ging   </a:t>
            </a:r>
          </a:p>
        </p:txBody>
      </p:sp>
      <p:sp>
        <p:nvSpPr>
          <p:cNvPr id="342023" name="Text Box 7"/>
          <p:cNvSpPr txBox="1">
            <a:spLocks noChangeArrowheads="1"/>
          </p:cNvSpPr>
          <p:nvPr/>
        </p:nvSpPr>
        <p:spPr bwMode="auto">
          <a:xfrm rot="-5400000">
            <a:off x="-723900" y="3009900"/>
            <a:ext cx="3429000" cy="457200"/>
          </a:xfrm>
          <a:prstGeom prst="rect">
            <a:avLst/>
          </a:prstGeom>
          <a:noFill/>
          <a:ln w="9525">
            <a:noFill/>
            <a:miter lim="800000"/>
            <a:headEnd/>
            <a:tailEnd/>
          </a:ln>
          <a:effectLst/>
        </p:spPr>
        <p:txBody>
          <a:bodyPr>
            <a:spAutoFit/>
          </a:bodyPr>
          <a:lstStyle/>
          <a:p>
            <a:r>
              <a:rPr lang="en-US" sz="2400" b="1">
                <a:latin typeface="Times New Roman" pitchFamily="18" charset="0"/>
              </a:rPr>
              <a:t>Mean Litter Weight {g}</a:t>
            </a:r>
          </a:p>
        </p:txBody>
      </p:sp>
      <p:sp>
        <p:nvSpPr>
          <p:cNvPr id="342024" name="Text Box 8"/>
          <p:cNvSpPr txBox="1">
            <a:spLocks noChangeArrowheads="1"/>
          </p:cNvSpPr>
          <p:nvPr/>
        </p:nvSpPr>
        <p:spPr bwMode="auto">
          <a:xfrm>
            <a:off x="812800" y="152400"/>
            <a:ext cx="7518400" cy="946150"/>
          </a:xfrm>
          <a:prstGeom prst="rect">
            <a:avLst/>
          </a:prstGeom>
          <a:noFill/>
          <a:ln w="9525">
            <a:noFill/>
            <a:miter lim="800000"/>
            <a:headEnd/>
            <a:tailEnd/>
          </a:ln>
          <a:effectLst/>
        </p:spPr>
        <p:txBody>
          <a:bodyPr>
            <a:spAutoFit/>
          </a:bodyPr>
          <a:lstStyle/>
          <a:p>
            <a:pPr>
              <a:spcBef>
                <a:spcPct val="50000"/>
              </a:spcBef>
            </a:pPr>
            <a:r>
              <a:rPr lang="en-US" sz="2800" b="1"/>
              <a:t>Experimental Periodontitis / Hamster Model</a:t>
            </a:r>
          </a:p>
        </p:txBody>
      </p:sp>
      <p:sp>
        <p:nvSpPr>
          <p:cNvPr id="342025" name="Freeform 9"/>
          <p:cNvSpPr>
            <a:spLocks/>
          </p:cNvSpPr>
          <p:nvPr/>
        </p:nvSpPr>
        <p:spPr bwMode="auto">
          <a:xfrm>
            <a:off x="6045200" y="6069013"/>
            <a:ext cx="1574800" cy="225425"/>
          </a:xfrm>
          <a:custGeom>
            <a:avLst/>
            <a:gdLst/>
            <a:ahLst/>
            <a:cxnLst>
              <a:cxn ang="0">
                <a:pos x="0" y="0"/>
              </a:cxn>
              <a:cxn ang="0">
                <a:pos x="30" y="89"/>
              </a:cxn>
              <a:cxn ang="0">
                <a:pos x="224" y="142"/>
              </a:cxn>
              <a:cxn ang="0">
                <a:pos x="905" y="142"/>
              </a:cxn>
              <a:cxn ang="0">
                <a:pos x="1025" y="134"/>
              </a:cxn>
              <a:cxn ang="0">
                <a:pos x="1092" y="119"/>
              </a:cxn>
              <a:cxn ang="0">
                <a:pos x="1115" y="22"/>
              </a:cxn>
            </a:cxnLst>
            <a:rect l="0" t="0" r="r" b="b"/>
            <a:pathLst>
              <a:path w="1115" h="142">
                <a:moveTo>
                  <a:pt x="0" y="0"/>
                </a:moveTo>
                <a:cubicBezTo>
                  <a:pt x="7" y="21"/>
                  <a:pt x="14" y="74"/>
                  <a:pt x="30" y="89"/>
                </a:cubicBezTo>
                <a:cubicBezTo>
                  <a:pt x="81" y="140"/>
                  <a:pt x="159" y="128"/>
                  <a:pt x="224" y="142"/>
                </a:cubicBezTo>
                <a:cubicBezTo>
                  <a:pt x="452" y="136"/>
                  <a:pt x="678" y="120"/>
                  <a:pt x="905" y="142"/>
                </a:cubicBezTo>
                <a:cubicBezTo>
                  <a:pt x="945" y="139"/>
                  <a:pt x="985" y="139"/>
                  <a:pt x="1025" y="134"/>
                </a:cubicBezTo>
                <a:cubicBezTo>
                  <a:pt x="1048" y="131"/>
                  <a:pt x="1092" y="119"/>
                  <a:pt x="1092" y="119"/>
                </a:cubicBezTo>
                <a:cubicBezTo>
                  <a:pt x="1113" y="88"/>
                  <a:pt x="1115" y="63"/>
                  <a:pt x="1115" y="22"/>
                </a:cubicBezTo>
              </a:path>
            </a:pathLst>
          </a:custGeom>
          <a:noFill/>
          <a:ln w="9525">
            <a:solidFill>
              <a:schemeClr val="tx1"/>
            </a:solidFill>
            <a:round/>
            <a:headEnd/>
            <a:tailEnd/>
          </a:ln>
          <a:effectLst/>
        </p:spPr>
        <p:txBody>
          <a:bodyPr/>
          <a:lstStyle/>
          <a:p>
            <a:endParaRPr lang="en-US"/>
          </a:p>
        </p:txBody>
      </p:sp>
      <p:sp>
        <p:nvSpPr>
          <p:cNvPr id="342026" name="Text Box 10"/>
          <p:cNvSpPr txBox="1">
            <a:spLocks noChangeArrowheads="1"/>
          </p:cNvSpPr>
          <p:nvPr/>
        </p:nvSpPr>
        <p:spPr bwMode="auto">
          <a:xfrm>
            <a:off x="5214938" y="6469063"/>
            <a:ext cx="1965325" cy="457200"/>
          </a:xfrm>
          <a:prstGeom prst="rect">
            <a:avLst/>
          </a:prstGeom>
          <a:noFill/>
          <a:ln w="9525">
            <a:noFill/>
            <a:miter lim="800000"/>
            <a:headEnd/>
            <a:tailEnd/>
          </a:ln>
          <a:effectLst/>
        </p:spPr>
        <p:txBody>
          <a:bodyPr>
            <a:spAutoFit/>
          </a:bodyPr>
          <a:lstStyle/>
          <a:p>
            <a:pPr algn="l">
              <a:spcBef>
                <a:spcPct val="50000"/>
              </a:spcBef>
            </a:pPr>
            <a:endParaRPr lang="en-US" sz="2400">
              <a:latin typeface="Times New Roman" pitchFamily="18" charset="0"/>
            </a:endParaRPr>
          </a:p>
        </p:txBody>
      </p:sp>
      <p:sp>
        <p:nvSpPr>
          <p:cNvPr id="342027" name="Text Box 11"/>
          <p:cNvSpPr txBox="1">
            <a:spLocks noChangeArrowheads="1"/>
          </p:cNvSpPr>
          <p:nvPr/>
        </p:nvSpPr>
        <p:spPr bwMode="auto">
          <a:xfrm>
            <a:off x="6188075" y="6324600"/>
            <a:ext cx="1965325" cy="336550"/>
          </a:xfrm>
          <a:prstGeom prst="rect">
            <a:avLst/>
          </a:prstGeom>
          <a:noFill/>
          <a:ln w="9525">
            <a:noFill/>
            <a:miter lim="800000"/>
            <a:headEnd/>
            <a:tailEnd/>
          </a:ln>
          <a:effectLst/>
        </p:spPr>
        <p:txBody>
          <a:bodyPr>
            <a:spAutoFit/>
          </a:bodyPr>
          <a:lstStyle/>
          <a:p>
            <a:pPr algn="l">
              <a:spcBef>
                <a:spcPct val="50000"/>
              </a:spcBef>
            </a:pPr>
            <a:r>
              <a:rPr lang="en-US" sz="1600" b="1">
                <a:solidFill>
                  <a:srgbClr val="FFFFFF"/>
                </a:solidFill>
              </a:rPr>
              <a:t>Periodontitis</a:t>
            </a:r>
          </a:p>
        </p:txBody>
      </p:sp>
      <p:sp>
        <p:nvSpPr>
          <p:cNvPr id="342028" name="Text Box 12"/>
          <p:cNvSpPr txBox="1">
            <a:spLocks noChangeArrowheads="1"/>
          </p:cNvSpPr>
          <p:nvPr/>
        </p:nvSpPr>
        <p:spPr bwMode="auto">
          <a:xfrm>
            <a:off x="203200" y="6400800"/>
            <a:ext cx="4064000" cy="396875"/>
          </a:xfrm>
          <a:prstGeom prst="rect">
            <a:avLst/>
          </a:prstGeom>
          <a:noFill/>
          <a:ln w="9525">
            <a:noFill/>
            <a:miter lim="800000"/>
            <a:headEnd/>
            <a:tailEnd/>
          </a:ln>
          <a:effectLst/>
        </p:spPr>
        <p:txBody>
          <a:bodyPr>
            <a:spAutoFit/>
          </a:bodyPr>
          <a:lstStyle/>
          <a:p>
            <a:pPr algn="l">
              <a:spcBef>
                <a:spcPct val="50000"/>
              </a:spcBef>
            </a:pPr>
            <a:r>
              <a:rPr lang="en-US" sz="2000" b="1" i="1"/>
              <a:t>Annals of Perio., 1998</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042" name="Object 2"/>
          <p:cNvGraphicFramePr>
            <a:graphicFrameLocks noChangeAspect="1"/>
          </p:cNvGraphicFramePr>
          <p:nvPr/>
        </p:nvGraphicFramePr>
        <p:xfrm>
          <a:off x="762000" y="1524000"/>
          <a:ext cx="8001000" cy="4473575"/>
        </p:xfrm>
        <a:graphic>
          <a:graphicData uri="http://schemas.openxmlformats.org/presentationml/2006/ole">
            <p:oleObj spid="_x0000_s343042" name="Chart" r:id="rId3" imgW="6096000" imgH="4067251" progId="MSGraph.Chart.8">
              <p:embed followColorScheme="full"/>
            </p:oleObj>
          </a:graphicData>
        </a:graphic>
      </p:graphicFrame>
      <p:sp>
        <p:nvSpPr>
          <p:cNvPr id="343043" name="Text Box 3"/>
          <p:cNvSpPr txBox="1">
            <a:spLocks noChangeArrowheads="1"/>
          </p:cNvSpPr>
          <p:nvPr/>
        </p:nvSpPr>
        <p:spPr bwMode="auto">
          <a:xfrm rot="-5400000">
            <a:off x="-1219199" y="3306762"/>
            <a:ext cx="3657600" cy="396875"/>
          </a:xfrm>
          <a:prstGeom prst="rect">
            <a:avLst/>
          </a:prstGeom>
          <a:noFill/>
          <a:ln w="9525">
            <a:noFill/>
            <a:miter lim="800000"/>
            <a:headEnd/>
            <a:tailEnd/>
          </a:ln>
          <a:effectLst/>
        </p:spPr>
        <p:txBody>
          <a:bodyPr>
            <a:spAutoFit/>
          </a:bodyPr>
          <a:lstStyle/>
          <a:p>
            <a:pPr algn="l"/>
            <a:r>
              <a:rPr lang="en-US" sz="2000" b="1"/>
              <a:t>Intraamniotic Levels (ng/mL)</a:t>
            </a:r>
          </a:p>
        </p:txBody>
      </p:sp>
      <p:sp>
        <p:nvSpPr>
          <p:cNvPr id="343045" name="Text Box 5"/>
          <p:cNvSpPr txBox="1">
            <a:spLocks noChangeArrowheads="1"/>
          </p:cNvSpPr>
          <p:nvPr/>
        </p:nvSpPr>
        <p:spPr bwMode="auto">
          <a:xfrm>
            <a:off x="812800" y="304800"/>
            <a:ext cx="7518400" cy="519113"/>
          </a:xfrm>
          <a:prstGeom prst="rect">
            <a:avLst/>
          </a:prstGeom>
          <a:noFill/>
          <a:ln w="9525">
            <a:noFill/>
            <a:miter lim="800000"/>
            <a:headEnd/>
            <a:tailEnd/>
          </a:ln>
          <a:effectLst/>
        </p:spPr>
        <p:txBody>
          <a:bodyPr>
            <a:spAutoFit/>
          </a:bodyPr>
          <a:lstStyle/>
          <a:p>
            <a:pPr>
              <a:spcBef>
                <a:spcPct val="50000"/>
              </a:spcBef>
            </a:pPr>
            <a:r>
              <a:rPr lang="en-US" sz="2800" b="1"/>
              <a:t>Experimental Periodontitis / Hamster Model</a:t>
            </a:r>
          </a:p>
        </p:txBody>
      </p:sp>
      <p:sp>
        <p:nvSpPr>
          <p:cNvPr id="343046" name="Text Box 6"/>
          <p:cNvSpPr txBox="1">
            <a:spLocks noChangeArrowheads="1"/>
          </p:cNvSpPr>
          <p:nvPr/>
        </p:nvSpPr>
        <p:spPr bwMode="auto">
          <a:xfrm>
            <a:off x="6096000" y="6400800"/>
            <a:ext cx="3048000" cy="396875"/>
          </a:xfrm>
          <a:prstGeom prst="rect">
            <a:avLst/>
          </a:prstGeom>
          <a:noFill/>
          <a:ln w="9525">
            <a:noFill/>
            <a:miter lim="800000"/>
            <a:headEnd/>
            <a:tailEnd/>
          </a:ln>
          <a:effectLst/>
        </p:spPr>
        <p:txBody>
          <a:bodyPr>
            <a:spAutoFit/>
          </a:bodyPr>
          <a:lstStyle/>
          <a:p>
            <a:pPr algn="l">
              <a:spcBef>
                <a:spcPct val="50000"/>
              </a:spcBef>
            </a:pPr>
            <a:r>
              <a:rPr lang="en-US" sz="2000" b="1" i="1"/>
              <a:t>Annals of Perio., 1998</a:t>
            </a:r>
          </a:p>
        </p:txBody>
      </p:sp>
      <p:sp>
        <p:nvSpPr>
          <p:cNvPr id="343047" name="Text Box 7"/>
          <p:cNvSpPr txBox="1">
            <a:spLocks noChangeArrowheads="1"/>
          </p:cNvSpPr>
          <p:nvPr/>
        </p:nvSpPr>
        <p:spPr bwMode="auto">
          <a:xfrm>
            <a:off x="2743200" y="4754563"/>
            <a:ext cx="744538" cy="336550"/>
          </a:xfrm>
          <a:prstGeom prst="rect">
            <a:avLst/>
          </a:prstGeom>
          <a:noFill/>
          <a:ln w="9525">
            <a:noFill/>
            <a:miter lim="800000"/>
            <a:headEnd/>
            <a:tailEnd/>
          </a:ln>
          <a:effectLst/>
        </p:spPr>
        <p:txBody>
          <a:bodyPr>
            <a:spAutoFit/>
          </a:bodyPr>
          <a:lstStyle/>
          <a:p>
            <a:pPr algn="l">
              <a:spcBef>
                <a:spcPct val="50000"/>
              </a:spcBef>
            </a:pPr>
            <a:r>
              <a:rPr lang="en-US" sz="1600" b="1">
                <a:solidFill>
                  <a:srgbClr val="FFFFFF"/>
                </a:solidFill>
              </a:rPr>
              <a:t>PGE</a:t>
            </a:r>
            <a:r>
              <a:rPr lang="en-US" sz="1600" b="1" baseline="-25000">
                <a:solidFill>
                  <a:srgbClr val="FFFFFF"/>
                </a:solidFill>
              </a:rPr>
              <a:t>2</a:t>
            </a:r>
          </a:p>
        </p:txBody>
      </p:sp>
      <p:sp>
        <p:nvSpPr>
          <p:cNvPr id="343048" name="Text Box 8"/>
          <p:cNvSpPr txBox="1">
            <a:spLocks noChangeArrowheads="1"/>
          </p:cNvSpPr>
          <p:nvPr/>
        </p:nvSpPr>
        <p:spPr bwMode="auto">
          <a:xfrm>
            <a:off x="5883275" y="3306763"/>
            <a:ext cx="746125" cy="336550"/>
          </a:xfrm>
          <a:prstGeom prst="rect">
            <a:avLst/>
          </a:prstGeom>
          <a:noFill/>
          <a:ln w="9525">
            <a:noFill/>
            <a:miter lim="800000"/>
            <a:headEnd/>
            <a:tailEnd/>
          </a:ln>
          <a:effectLst/>
        </p:spPr>
        <p:txBody>
          <a:bodyPr>
            <a:spAutoFit/>
          </a:bodyPr>
          <a:lstStyle/>
          <a:p>
            <a:pPr algn="l">
              <a:spcBef>
                <a:spcPct val="50000"/>
              </a:spcBef>
            </a:pPr>
            <a:r>
              <a:rPr lang="en-US" sz="1600" b="1">
                <a:solidFill>
                  <a:srgbClr val="FFFFFF"/>
                </a:solidFill>
              </a:rPr>
              <a:t>PGE</a:t>
            </a:r>
            <a:r>
              <a:rPr lang="en-US" sz="1600" b="1" baseline="-25000">
                <a:solidFill>
                  <a:srgbClr val="FFFFFF"/>
                </a:solidFill>
              </a:rPr>
              <a:t>2</a:t>
            </a:r>
          </a:p>
        </p:txBody>
      </p:sp>
      <p:sp>
        <p:nvSpPr>
          <p:cNvPr id="343049" name="Text Box 9"/>
          <p:cNvSpPr txBox="1">
            <a:spLocks noChangeArrowheads="1"/>
          </p:cNvSpPr>
          <p:nvPr/>
        </p:nvSpPr>
        <p:spPr bwMode="auto">
          <a:xfrm>
            <a:off x="3522663" y="4876800"/>
            <a:ext cx="1201737" cy="336550"/>
          </a:xfrm>
          <a:prstGeom prst="rect">
            <a:avLst/>
          </a:prstGeom>
          <a:noFill/>
          <a:ln w="9525">
            <a:noFill/>
            <a:miter lim="800000"/>
            <a:headEnd/>
            <a:tailEnd/>
          </a:ln>
          <a:effectLst/>
        </p:spPr>
        <p:txBody>
          <a:bodyPr>
            <a:spAutoFit/>
          </a:bodyPr>
          <a:lstStyle/>
          <a:p>
            <a:pPr algn="l">
              <a:spcBef>
                <a:spcPct val="50000"/>
              </a:spcBef>
            </a:pPr>
            <a:r>
              <a:rPr lang="en-US" sz="1600" b="1">
                <a:solidFill>
                  <a:srgbClr val="FFFFFF"/>
                </a:solidFill>
              </a:rPr>
              <a:t>TNF- </a:t>
            </a:r>
            <a:r>
              <a:rPr lang="en-US" sz="1600" b="1">
                <a:solidFill>
                  <a:srgbClr val="FFFFFF"/>
                </a:solidFill>
                <a:sym typeface="Symbol" pitchFamily="18" charset="2"/>
              </a:rPr>
              <a:t></a:t>
            </a:r>
            <a:endParaRPr lang="en-US" sz="1600" b="1" baseline="-25000">
              <a:solidFill>
                <a:srgbClr val="FFFFFF"/>
              </a:solidFill>
              <a:sym typeface="Symbol" pitchFamily="18" charset="2"/>
            </a:endParaRPr>
          </a:p>
        </p:txBody>
      </p:sp>
      <p:sp>
        <p:nvSpPr>
          <p:cNvPr id="343050" name="Text Box 10"/>
          <p:cNvSpPr txBox="1">
            <a:spLocks noChangeArrowheads="1"/>
          </p:cNvSpPr>
          <p:nvPr/>
        </p:nvSpPr>
        <p:spPr bwMode="auto">
          <a:xfrm>
            <a:off x="6629400" y="4800600"/>
            <a:ext cx="1127125" cy="336550"/>
          </a:xfrm>
          <a:prstGeom prst="rect">
            <a:avLst/>
          </a:prstGeom>
          <a:noFill/>
          <a:ln w="9525">
            <a:noFill/>
            <a:miter lim="800000"/>
            <a:headEnd/>
            <a:tailEnd/>
          </a:ln>
          <a:effectLst/>
        </p:spPr>
        <p:txBody>
          <a:bodyPr>
            <a:spAutoFit/>
          </a:bodyPr>
          <a:lstStyle/>
          <a:p>
            <a:pPr algn="l">
              <a:spcBef>
                <a:spcPct val="50000"/>
              </a:spcBef>
            </a:pPr>
            <a:r>
              <a:rPr lang="en-US" sz="1600" b="1">
                <a:solidFill>
                  <a:srgbClr val="FFFFFF"/>
                </a:solidFill>
              </a:rPr>
              <a:t>TNF-</a:t>
            </a:r>
            <a:r>
              <a:rPr lang="en-US" sz="1600" b="1">
                <a:solidFill>
                  <a:srgbClr val="FFFFFF"/>
                </a:solidFill>
                <a:sym typeface="Symbol" pitchFamily="18" charset="2"/>
              </a:rPr>
              <a:t></a:t>
            </a:r>
            <a:endParaRPr lang="en-US" sz="1600" b="1" baseline="-25000">
              <a:solidFill>
                <a:srgbClr val="FFFFFF"/>
              </a:solidFill>
              <a:sym typeface="Symbol" pitchFamily="18" charset="2"/>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rrowheads="1"/>
          </p:cNvSpPr>
          <p:nvPr>
            <p:ph type="title"/>
          </p:nvPr>
        </p:nvSpPr>
        <p:spPr>
          <a:xfrm>
            <a:off x="203200" y="381000"/>
            <a:ext cx="8737600" cy="1371600"/>
          </a:xfrm>
        </p:spPr>
        <p:txBody>
          <a:bodyPr/>
          <a:lstStyle/>
          <a:p>
            <a:r>
              <a:rPr lang="en-US"/>
              <a:t>Oral Conditions and Pregnancy</a:t>
            </a:r>
          </a:p>
        </p:txBody>
      </p:sp>
      <p:sp>
        <p:nvSpPr>
          <p:cNvPr id="346115" name="Rectangle 3"/>
          <p:cNvSpPr>
            <a:spLocks noGrp="1" noChangeArrowheads="1"/>
          </p:cNvSpPr>
          <p:nvPr>
            <p:ph type="body" idx="1"/>
          </p:nvPr>
        </p:nvSpPr>
        <p:spPr>
          <a:xfrm>
            <a:off x="1016000" y="2209800"/>
            <a:ext cx="7450138" cy="4191000"/>
          </a:xfrm>
        </p:spPr>
        <p:txBody>
          <a:bodyPr/>
          <a:lstStyle/>
          <a:p>
            <a:r>
              <a:rPr lang="en-US"/>
              <a:t>5 yr. Prospective study</a:t>
            </a:r>
          </a:p>
          <a:p>
            <a:r>
              <a:rPr lang="en-US"/>
              <a:t>Full mouth perio exam</a:t>
            </a:r>
          </a:p>
          <a:p>
            <a:r>
              <a:rPr lang="en-US"/>
              <a:t>812 deliveries</a:t>
            </a:r>
          </a:p>
          <a:p>
            <a:r>
              <a:rPr lang="en-US"/>
              <a:t>566 mild periodontitis</a:t>
            </a:r>
          </a:p>
          <a:p>
            <a:r>
              <a:rPr lang="en-US"/>
              <a:t>45 moderate to severe periodontitis</a:t>
            </a:r>
          </a:p>
          <a:p>
            <a:r>
              <a:rPr lang="en-US"/>
              <a:t>201 healthy</a:t>
            </a:r>
          </a:p>
        </p:txBody>
      </p:sp>
      <p:sp>
        <p:nvSpPr>
          <p:cNvPr id="346116" name="Text Box 4"/>
          <p:cNvSpPr txBox="1">
            <a:spLocks noChangeArrowheads="1"/>
          </p:cNvSpPr>
          <p:nvPr/>
        </p:nvSpPr>
        <p:spPr bwMode="auto">
          <a:xfrm>
            <a:off x="4267200" y="6172200"/>
            <a:ext cx="4605338" cy="396875"/>
          </a:xfrm>
          <a:prstGeom prst="rect">
            <a:avLst/>
          </a:prstGeom>
          <a:noFill/>
          <a:ln w="9525">
            <a:noFill/>
            <a:miter lim="800000"/>
            <a:headEnd/>
            <a:tailEnd/>
          </a:ln>
          <a:effectLst/>
        </p:spPr>
        <p:txBody>
          <a:bodyPr>
            <a:spAutoFit/>
          </a:bodyPr>
          <a:lstStyle/>
          <a:p>
            <a:pPr algn="r">
              <a:spcBef>
                <a:spcPct val="50000"/>
              </a:spcBef>
            </a:pPr>
            <a:r>
              <a:rPr lang="en-US" sz="2000" b="1" i="1"/>
              <a:t>Annals of Perio, 2001</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138" name="Object 2"/>
          <p:cNvGraphicFramePr>
            <a:graphicFrameLocks noChangeAspect="1"/>
          </p:cNvGraphicFramePr>
          <p:nvPr>
            <p:ph type="chart" idx="1"/>
          </p:nvPr>
        </p:nvGraphicFramePr>
        <p:xfrm>
          <a:off x="1150938" y="381000"/>
          <a:ext cx="7383462" cy="4800600"/>
        </p:xfrm>
        <a:graphic>
          <a:graphicData uri="http://schemas.openxmlformats.org/presentationml/2006/ole">
            <p:oleObj spid="_x0000_s347138" name="Chart" r:id="rId3" imgW="7772400" imgH="4114800" progId="MSGraph.Chart.8">
              <p:embed followColorScheme="full"/>
            </p:oleObj>
          </a:graphicData>
        </a:graphic>
      </p:graphicFrame>
      <p:sp>
        <p:nvSpPr>
          <p:cNvPr id="347139" name="Text Box 3"/>
          <p:cNvSpPr txBox="1">
            <a:spLocks noChangeArrowheads="1"/>
          </p:cNvSpPr>
          <p:nvPr/>
        </p:nvSpPr>
        <p:spPr bwMode="auto">
          <a:xfrm>
            <a:off x="381000" y="1828800"/>
            <a:ext cx="1109663" cy="641350"/>
          </a:xfrm>
          <a:prstGeom prst="rect">
            <a:avLst/>
          </a:prstGeom>
          <a:noFill/>
          <a:ln w="9525">
            <a:noFill/>
            <a:miter lim="800000"/>
            <a:headEnd/>
            <a:tailEnd/>
          </a:ln>
          <a:effectLst/>
        </p:spPr>
        <p:txBody>
          <a:bodyPr>
            <a:spAutoFit/>
          </a:bodyPr>
          <a:lstStyle/>
          <a:p>
            <a:pPr algn="l">
              <a:spcBef>
                <a:spcPct val="50000"/>
              </a:spcBef>
            </a:pPr>
            <a:r>
              <a:rPr lang="en-US" b="1"/>
              <a:t>% of Births</a:t>
            </a:r>
          </a:p>
        </p:txBody>
      </p:sp>
      <p:sp>
        <p:nvSpPr>
          <p:cNvPr id="347140" name="Rectangle 4"/>
          <p:cNvSpPr>
            <a:spLocks noGrp="1" noChangeArrowheads="1"/>
          </p:cNvSpPr>
          <p:nvPr>
            <p:ph type="title"/>
          </p:nvPr>
        </p:nvSpPr>
        <p:spPr>
          <a:xfrm>
            <a:off x="203200" y="5105400"/>
            <a:ext cx="8737600" cy="457200"/>
          </a:xfrm>
          <a:noFill/>
          <a:ln/>
        </p:spPr>
        <p:txBody>
          <a:bodyPr/>
          <a:lstStyle/>
          <a:p>
            <a:r>
              <a:rPr lang="en-US" sz="2400">
                <a:solidFill>
                  <a:srgbClr val="FFFFFF"/>
                </a:solidFill>
              </a:rPr>
              <a:t>Maternal Antepartum Periodontal Status</a:t>
            </a:r>
          </a:p>
        </p:txBody>
      </p:sp>
      <p:sp>
        <p:nvSpPr>
          <p:cNvPr id="347141" name="Text Box 5"/>
          <p:cNvSpPr txBox="1">
            <a:spLocks noChangeArrowheads="1"/>
          </p:cNvSpPr>
          <p:nvPr/>
        </p:nvSpPr>
        <p:spPr bwMode="auto">
          <a:xfrm>
            <a:off x="4267200" y="6172200"/>
            <a:ext cx="4605338" cy="396875"/>
          </a:xfrm>
          <a:prstGeom prst="rect">
            <a:avLst/>
          </a:prstGeom>
          <a:noFill/>
          <a:ln w="9525">
            <a:noFill/>
            <a:miter lim="800000"/>
            <a:headEnd/>
            <a:tailEnd/>
          </a:ln>
          <a:effectLst/>
        </p:spPr>
        <p:txBody>
          <a:bodyPr>
            <a:spAutoFit/>
          </a:bodyPr>
          <a:lstStyle/>
          <a:p>
            <a:pPr algn="r">
              <a:spcBef>
                <a:spcPct val="50000"/>
              </a:spcBef>
            </a:pPr>
            <a:r>
              <a:rPr lang="en-US" sz="2000" b="1" i="1"/>
              <a:t>Annals of Perio, 2001</a:t>
            </a:r>
          </a:p>
        </p:txBody>
      </p:sp>
      <p:sp>
        <p:nvSpPr>
          <p:cNvPr id="347142" name="Text Box 6"/>
          <p:cNvSpPr txBox="1">
            <a:spLocks noChangeArrowheads="1"/>
          </p:cNvSpPr>
          <p:nvPr/>
        </p:nvSpPr>
        <p:spPr bwMode="auto">
          <a:xfrm>
            <a:off x="474663" y="6019800"/>
            <a:ext cx="1277937" cy="549275"/>
          </a:xfrm>
          <a:prstGeom prst="rect">
            <a:avLst/>
          </a:prstGeom>
          <a:noFill/>
          <a:ln w="9525">
            <a:noFill/>
            <a:miter lim="800000"/>
            <a:headEnd/>
            <a:tailEnd/>
          </a:ln>
          <a:effectLst/>
        </p:spPr>
        <p:txBody>
          <a:bodyPr>
            <a:spAutoFit/>
          </a:bodyPr>
          <a:lstStyle/>
          <a:p>
            <a:pPr algn="l">
              <a:spcBef>
                <a:spcPct val="50000"/>
              </a:spcBef>
            </a:pPr>
            <a:r>
              <a:rPr lang="en-US" sz="1200" b="1">
                <a:solidFill>
                  <a:srgbClr val="FFFFFF"/>
                </a:solidFill>
              </a:rPr>
              <a:t>* P = 0.0006</a:t>
            </a:r>
          </a:p>
          <a:p>
            <a:pPr algn="l">
              <a:spcBef>
                <a:spcPct val="50000"/>
              </a:spcBef>
            </a:pPr>
            <a:r>
              <a:rPr lang="en-US" sz="1200" b="1">
                <a:solidFill>
                  <a:srgbClr val="FFFFFF"/>
                </a:solidFill>
                <a:cs typeface="Times New Roman" pitchFamily="18" charset="0"/>
              </a:rPr>
              <a:t>† P &lt;0.0001</a:t>
            </a:r>
            <a:endParaRPr lang="en-US" sz="1200" b="1">
              <a:solidFill>
                <a:srgbClr val="FFFFFF"/>
              </a:solidFill>
            </a:endParaRPr>
          </a:p>
        </p:txBody>
      </p:sp>
      <p:sp>
        <p:nvSpPr>
          <p:cNvPr id="347143" name="Text Box 7"/>
          <p:cNvSpPr txBox="1">
            <a:spLocks noChangeArrowheads="1"/>
          </p:cNvSpPr>
          <p:nvPr/>
        </p:nvSpPr>
        <p:spPr bwMode="auto">
          <a:xfrm>
            <a:off x="7450138" y="1219200"/>
            <a:ext cx="949325" cy="336550"/>
          </a:xfrm>
          <a:prstGeom prst="rect">
            <a:avLst/>
          </a:prstGeom>
          <a:noFill/>
          <a:ln w="9525">
            <a:noFill/>
            <a:miter lim="800000"/>
            <a:headEnd/>
            <a:tailEnd/>
          </a:ln>
          <a:effectLst/>
        </p:spPr>
        <p:txBody>
          <a:bodyPr>
            <a:spAutoFit/>
          </a:bodyPr>
          <a:lstStyle/>
          <a:p>
            <a:pPr algn="l">
              <a:spcBef>
                <a:spcPct val="50000"/>
              </a:spcBef>
            </a:pPr>
            <a:r>
              <a:rPr lang="en-US" sz="1600" b="1"/>
              <a:t>BW (g)</a:t>
            </a:r>
          </a:p>
        </p:txBody>
      </p:sp>
      <p:sp>
        <p:nvSpPr>
          <p:cNvPr id="347144" name="Text Box 8"/>
          <p:cNvSpPr txBox="1">
            <a:spLocks noChangeArrowheads="1"/>
          </p:cNvSpPr>
          <p:nvPr/>
        </p:nvSpPr>
        <p:spPr bwMode="auto">
          <a:xfrm>
            <a:off x="3929063" y="457200"/>
            <a:ext cx="265112" cy="366713"/>
          </a:xfrm>
          <a:prstGeom prst="rect">
            <a:avLst/>
          </a:prstGeom>
          <a:noFill/>
          <a:ln w="9525">
            <a:noFill/>
            <a:miter lim="800000"/>
            <a:headEnd/>
            <a:tailEnd/>
          </a:ln>
          <a:effectLst/>
        </p:spPr>
        <p:txBody>
          <a:bodyPr wrap="none">
            <a:spAutoFit/>
          </a:bodyPr>
          <a:lstStyle/>
          <a:p>
            <a:pPr algn="l"/>
            <a:r>
              <a:rPr lang="en-US">
                <a:solidFill>
                  <a:srgbClr val="FFFFFF"/>
                </a:solidFill>
                <a:latin typeface="Times New Roman" pitchFamily="18" charset="0"/>
              </a:rPr>
              <a:t>*</a:t>
            </a:r>
          </a:p>
        </p:txBody>
      </p:sp>
      <p:sp>
        <p:nvSpPr>
          <p:cNvPr id="347145" name="Text Box 9"/>
          <p:cNvSpPr txBox="1">
            <a:spLocks noChangeArrowheads="1"/>
          </p:cNvSpPr>
          <p:nvPr/>
        </p:nvSpPr>
        <p:spPr bwMode="auto">
          <a:xfrm>
            <a:off x="5148263" y="457200"/>
            <a:ext cx="203200" cy="304800"/>
          </a:xfrm>
          <a:prstGeom prst="rect">
            <a:avLst/>
          </a:prstGeom>
          <a:noFill/>
          <a:ln w="9525">
            <a:noFill/>
            <a:miter lim="800000"/>
            <a:headEnd/>
            <a:tailEnd/>
          </a:ln>
          <a:effectLst/>
        </p:spPr>
        <p:txBody>
          <a:bodyPr>
            <a:spAutoFit/>
          </a:bodyPr>
          <a:lstStyle/>
          <a:p>
            <a:pPr algn="l">
              <a:spcBef>
                <a:spcPct val="50000"/>
              </a:spcBef>
            </a:pPr>
            <a:r>
              <a:rPr lang="en-US" sz="1400" b="1">
                <a:solidFill>
                  <a:srgbClr val="FFFFFF"/>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rrowheads="1"/>
          </p:cNvSpPr>
          <p:nvPr>
            <p:ph type="title"/>
          </p:nvPr>
        </p:nvSpPr>
        <p:spPr>
          <a:xfrm>
            <a:off x="203200" y="457200"/>
            <a:ext cx="8737600" cy="1143000"/>
          </a:xfrm>
        </p:spPr>
        <p:txBody>
          <a:bodyPr/>
          <a:lstStyle/>
          <a:p>
            <a:r>
              <a:rPr lang="en-US" sz="2800"/>
              <a:t>Percent of Fetal IgM Responses Against Orange and Red Complex Organisms Among Term and Preterm Neonates</a:t>
            </a:r>
          </a:p>
        </p:txBody>
      </p:sp>
      <p:graphicFrame>
        <p:nvGraphicFramePr>
          <p:cNvPr id="348163" name="Group 3"/>
          <p:cNvGraphicFramePr>
            <a:graphicFrameLocks noGrp="1"/>
          </p:cNvGraphicFramePr>
          <p:nvPr>
            <p:ph type="tbl" idx="1"/>
          </p:nvPr>
        </p:nvGraphicFramePr>
        <p:xfrm>
          <a:off x="685800" y="2911475"/>
          <a:ext cx="7772400" cy="3184526"/>
        </p:xfrm>
        <a:graphic>
          <a:graphicData uri="http://schemas.openxmlformats.org/drawingml/2006/table">
            <a:tbl>
              <a:tblPr/>
              <a:tblGrid>
                <a:gridCol w="2633663"/>
                <a:gridCol w="1828800"/>
                <a:gridCol w="1760537"/>
                <a:gridCol w="1549400"/>
              </a:tblGrid>
              <a:tr h="1265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700" b="1" i="0" u="none" strike="noStrike" cap="none" normalizeH="0" baseline="0" smtClean="0">
                        <a:ln>
                          <a:noFill/>
                        </a:ln>
                        <a:solidFill>
                          <a:schemeClr val="hlink"/>
                        </a:solidFill>
                        <a:effectLst>
                          <a:outerShdw blurRad="38100" dist="38100" dir="2700000" algn="tl">
                            <a:srgbClr val="000000"/>
                          </a:outerShdw>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Orange Complex</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    C. Rectus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    P. Intermedia</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     6.3</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     1.1</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      20.0</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        8.8</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0.0002</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0.0003</a:t>
                      </a:r>
                    </a:p>
                  </a:txBody>
                  <a:tcPr horzOverflow="overflow">
                    <a:lnL cap="flat">
                      <a:noFill/>
                    </a:lnL>
                    <a:lnR cap="flat">
                      <a:noFill/>
                    </a:lnR>
                    <a:lnT cap="flat">
                      <a:noFill/>
                    </a:lnT>
                    <a:lnB cap="flat">
                      <a:noFill/>
                    </a:lnB>
                    <a:lnTlToBr>
                      <a:noFill/>
                    </a:lnTlToBr>
                    <a:lnBlToTr>
                      <a:noFill/>
                    </a:lnBlToTr>
                    <a:noFill/>
                  </a:tcPr>
                </a:tc>
              </a:tr>
              <a:tr h="1919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smtClean="0">
                        <a:ln>
                          <a:noFill/>
                        </a:ln>
                        <a:solidFill>
                          <a:schemeClr val="hlink"/>
                        </a:solidFill>
                        <a:effectLst>
                          <a:outerShdw blurRad="38100" dist="38100" dir="2700000" algn="tl">
                            <a:srgbClr val="000000"/>
                          </a:outerShdw>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Red Complex</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    P. Gingivalis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    B. Forsythus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    T. Denticola</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   16.2</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   10.7</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     8.1</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      16.3</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      20.0</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      17.5</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&gt;0.05</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0.03</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0.015</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348180" name="Line 20"/>
          <p:cNvSpPr>
            <a:spLocks noChangeShapeType="1"/>
          </p:cNvSpPr>
          <p:nvPr/>
        </p:nvSpPr>
        <p:spPr bwMode="auto">
          <a:xfrm>
            <a:off x="609600" y="3048000"/>
            <a:ext cx="7993063" cy="0"/>
          </a:xfrm>
          <a:prstGeom prst="line">
            <a:avLst/>
          </a:prstGeom>
          <a:noFill/>
          <a:ln w="38100">
            <a:solidFill>
              <a:srgbClr val="A50021"/>
            </a:solidFill>
            <a:round/>
            <a:headEnd/>
            <a:tailEnd/>
          </a:ln>
          <a:effectLst/>
        </p:spPr>
        <p:txBody>
          <a:bodyPr/>
          <a:lstStyle/>
          <a:p>
            <a:endParaRPr lang="en-US"/>
          </a:p>
        </p:txBody>
      </p:sp>
      <p:sp>
        <p:nvSpPr>
          <p:cNvPr id="348181" name="Line 21"/>
          <p:cNvSpPr>
            <a:spLocks noChangeShapeType="1"/>
          </p:cNvSpPr>
          <p:nvPr/>
        </p:nvSpPr>
        <p:spPr bwMode="auto">
          <a:xfrm>
            <a:off x="609600" y="1981200"/>
            <a:ext cx="7993063" cy="0"/>
          </a:xfrm>
          <a:prstGeom prst="line">
            <a:avLst/>
          </a:prstGeom>
          <a:noFill/>
          <a:ln w="38100">
            <a:solidFill>
              <a:srgbClr val="A50021"/>
            </a:solidFill>
            <a:round/>
            <a:headEnd/>
            <a:tailEnd/>
          </a:ln>
          <a:effectLst/>
        </p:spPr>
        <p:txBody>
          <a:bodyPr/>
          <a:lstStyle/>
          <a:p>
            <a:endParaRPr lang="en-US"/>
          </a:p>
        </p:txBody>
      </p:sp>
      <p:sp>
        <p:nvSpPr>
          <p:cNvPr id="348182" name="Text Box 22"/>
          <p:cNvSpPr txBox="1">
            <a:spLocks noChangeArrowheads="1"/>
          </p:cNvSpPr>
          <p:nvPr/>
        </p:nvSpPr>
        <p:spPr bwMode="auto">
          <a:xfrm>
            <a:off x="812800" y="2057400"/>
            <a:ext cx="7721600" cy="703263"/>
          </a:xfrm>
          <a:prstGeom prst="rect">
            <a:avLst/>
          </a:prstGeom>
          <a:noFill/>
          <a:ln w="9525">
            <a:noFill/>
            <a:miter lim="800000"/>
            <a:headEnd/>
            <a:tailEnd/>
          </a:ln>
          <a:effectLst/>
        </p:spPr>
        <p:txBody>
          <a:bodyPr>
            <a:spAutoFit/>
          </a:bodyPr>
          <a:lstStyle/>
          <a:p>
            <a:pPr algn="l">
              <a:spcBef>
                <a:spcPct val="50000"/>
              </a:spcBef>
            </a:pPr>
            <a:r>
              <a:rPr lang="en-US" sz="1600" b="1"/>
              <a:t>			Term		 Preterm</a:t>
            </a:r>
          </a:p>
          <a:p>
            <a:pPr algn="l">
              <a:spcBef>
                <a:spcPct val="50000"/>
              </a:spcBef>
            </a:pPr>
            <a:r>
              <a:rPr lang="en-US" sz="1600" b="1"/>
              <a:t>Organisms	              (n = 271)		  (n = 80)	            P Value 	</a:t>
            </a:r>
          </a:p>
        </p:txBody>
      </p:sp>
      <p:sp>
        <p:nvSpPr>
          <p:cNvPr id="348183" name="Text Box 23"/>
          <p:cNvSpPr txBox="1">
            <a:spLocks noChangeArrowheads="1"/>
          </p:cNvSpPr>
          <p:nvPr/>
        </p:nvSpPr>
        <p:spPr bwMode="auto">
          <a:xfrm>
            <a:off x="4267200" y="6172200"/>
            <a:ext cx="4605338" cy="396875"/>
          </a:xfrm>
          <a:prstGeom prst="rect">
            <a:avLst/>
          </a:prstGeom>
          <a:noFill/>
          <a:ln w="9525">
            <a:noFill/>
            <a:miter lim="800000"/>
            <a:headEnd/>
            <a:tailEnd/>
          </a:ln>
          <a:effectLst/>
        </p:spPr>
        <p:txBody>
          <a:bodyPr>
            <a:spAutoFit/>
          </a:bodyPr>
          <a:lstStyle/>
          <a:p>
            <a:pPr algn="r">
              <a:spcBef>
                <a:spcPct val="50000"/>
              </a:spcBef>
            </a:pPr>
            <a:r>
              <a:rPr lang="en-US" sz="2000" b="1" i="1"/>
              <a:t>Annals of Perio, 2001</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rrowheads="1"/>
          </p:cNvSpPr>
          <p:nvPr>
            <p:ph type="title"/>
          </p:nvPr>
        </p:nvSpPr>
        <p:spPr>
          <a:xfrm>
            <a:off x="457200" y="274638"/>
            <a:ext cx="8305800" cy="2011362"/>
          </a:xfrm>
        </p:spPr>
        <p:txBody>
          <a:bodyPr/>
          <a:lstStyle/>
          <a:p>
            <a:r>
              <a:rPr lang="en-US"/>
              <a:t>Periodontal Disease and Adverse Pregnancy Outcomes</a:t>
            </a:r>
          </a:p>
        </p:txBody>
      </p:sp>
      <p:sp>
        <p:nvSpPr>
          <p:cNvPr id="363523" name="Rectangle 3"/>
          <p:cNvSpPr>
            <a:spLocks noGrp="1" noChangeArrowheads="1"/>
          </p:cNvSpPr>
          <p:nvPr>
            <p:ph type="body" idx="1"/>
          </p:nvPr>
        </p:nvSpPr>
        <p:spPr>
          <a:xfrm>
            <a:off x="2286000" y="2819400"/>
            <a:ext cx="5181600" cy="2209800"/>
          </a:xfrm>
        </p:spPr>
        <p:txBody>
          <a:bodyPr/>
          <a:lstStyle/>
          <a:p>
            <a:r>
              <a:rPr lang="en-US"/>
              <a:t>Systematic review</a:t>
            </a:r>
          </a:p>
          <a:p>
            <a:r>
              <a:rPr lang="en-US"/>
              <a:t>12 studies analyzed</a:t>
            </a:r>
          </a:p>
          <a:p>
            <a:r>
              <a:rPr lang="en-US"/>
              <a:t>No meta analysis</a:t>
            </a:r>
          </a:p>
        </p:txBody>
      </p:sp>
      <p:sp>
        <p:nvSpPr>
          <p:cNvPr id="363524" name="Text Box 4"/>
          <p:cNvSpPr txBox="1">
            <a:spLocks noChangeArrowheads="1"/>
          </p:cNvSpPr>
          <p:nvPr/>
        </p:nvSpPr>
        <p:spPr bwMode="auto">
          <a:xfrm>
            <a:off x="3352800" y="5653088"/>
            <a:ext cx="5486400" cy="366712"/>
          </a:xfrm>
          <a:prstGeom prst="rect">
            <a:avLst/>
          </a:prstGeom>
          <a:noFill/>
          <a:ln w="9525">
            <a:noFill/>
            <a:miter lim="800000"/>
            <a:headEnd/>
            <a:tailEnd/>
          </a:ln>
          <a:effectLst/>
        </p:spPr>
        <p:txBody>
          <a:bodyPr>
            <a:spAutoFit/>
          </a:bodyPr>
          <a:lstStyle/>
          <a:p>
            <a:pPr algn="l">
              <a:spcBef>
                <a:spcPct val="50000"/>
              </a:spcBef>
            </a:pPr>
            <a:r>
              <a:rPr lang="en-US" b="1" i="1"/>
              <a:t>Scannapieco et al, Annals of Perio., Dec. 2003</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ctrTitle"/>
          </p:nvPr>
        </p:nvSpPr>
        <p:spPr>
          <a:xfrm>
            <a:off x="685800" y="381000"/>
            <a:ext cx="7772400" cy="990600"/>
          </a:xfrm>
        </p:spPr>
        <p:txBody>
          <a:bodyPr/>
          <a:lstStyle/>
          <a:p>
            <a:r>
              <a:rPr lang="en-US" sz="5400"/>
              <a:t>Consensus Report:</a:t>
            </a:r>
          </a:p>
        </p:txBody>
      </p:sp>
      <p:sp>
        <p:nvSpPr>
          <p:cNvPr id="365571" name="Rectangle 3"/>
          <p:cNvSpPr>
            <a:spLocks noGrp="1" noChangeArrowheads="1"/>
          </p:cNvSpPr>
          <p:nvPr>
            <p:ph type="subTitle" idx="1"/>
          </p:nvPr>
        </p:nvSpPr>
        <p:spPr>
          <a:xfrm>
            <a:off x="838200" y="1828800"/>
            <a:ext cx="7620000" cy="4038600"/>
          </a:xfrm>
        </p:spPr>
        <p:txBody>
          <a:bodyPr/>
          <a:lstStyle/>
          <a:p>
            <a:pPr algn="l">
              <a:lnSpc>
                <a:spcPct val="90000"/>
              </a:lnSpc>
            </a:pPr>
            <a:r>
              <a:rPr lang="en-US" sz="2800"/>
              <a:t>There is moderate evidence to suggest that periodontal disease is associated with adverse pregnancy outcomes, however causality is unclear</a:t>
            </a:r>
          </a:p>
          <a:p>
            <a:pPr algn="l">
              <a:lnSpc>
                <a:spcPct val="90000"/>
              </a:lnSpc>
            </a:pPr>
            <a:endParaRPr lang="en-US" sz="2800"/>
          </a:p>
          <a:p>
            <a:pPr algn="l">
              <a:lnSpc>
                <a:spcPct val="90000"/>
              </a:lnSpc>
            </a:pPr>
            <a:r>
              <a:rPr lang="en-US" sz="2800"/>
              <a:t>There is currently limited evidence to recommend that patients undergo periodontal treatment to reduce the risk of adverse pregnancy outcomes</a:t>
            </a:r>
          </a:p>
        </p:txBody>
      </p:sp>
      <p:sp>
        <p:nvSpPr>
          <p:cNvPr id="365572" name="Text Box 4"/>
          <p:cNvSpPr txBox="1">
            <a:spLocks noChangeArrowheads="1"/>
          </p:cNvSpPr>
          <p:nvPr/>
        </p:nvSpPr>
        <p:spPr bwMode="auto">
          <a:xfrm>
            <a:off x="4953000" y="6034088"/>
            <a:ext cx="3810000" cy="366712"/>
          </a:xfrm>
          <a:prstGeom prst="rect">
            <a:avLst/>
          </a:prstGeom>
          <a:noFill/>
          <a:ln w="9525">
            <a:noFill/>
            <a:miter lim="800000"/>
            <a:headEnd/>
            <a:tailEnd/>
          </a:ln>
          <a:effectLst/>
        </p:spPr>
        <p:txBody>
          <a:bodyPr>
            <a:spAutoFit/>
          </a:bodyPr>
          <a:lstStyle/>
          <a:p>
            <a:pPr algn="l">
              <a:spcBef>
                <a:spcPct val="50000"/>
              </a:spcBef>
            </a:pPr>
            <a:r>
              <a:rPr lang="en-US" b="1" i="1"/>
              <a:t>Annals of Perio., Dec. 2003</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rrowheads="1"/>
          </p:cNvSpPr>
          <p:nvPr>
            <p:ph type="title"/>
          </p:nvPr>
        </p:nvSpPr>
        <p:spPr/>
        <p:txBody>
          <a:bodyPr/>
          <a:lstStyle/>
          <a:p>
            <a:r>
              <a:rPr lang="en-US" sz="5400"/>
              <a:t>Periodontal Therapy and Preterm Birth</a:t>
            </a:r>
          </a:p>
        </p:txBody>
      </p:sp>
      <p:sp>
        <p:nvSpPr>
          <p:cNvPr id="361475" name="Rectangle 3"/>
          <p:cNvSpPr>
            <a:spLocks noGrp="1" noChangeArrowheads="1"/>
          </p:cNvSpPr>
          <p:nvPr>
            <p:ph type="body" idx="1"/>
          </p:nvPr>
        </p:nvSpPr>
        <p:spPr>
          <a:xfrm>
            <a:off x="457200" y="2286000"/>
            <a:ext cx="8229600" cy="3505200"/>
          </a:xfrm>
        </p:spPr>
        <p:txBody>
          <a:bodyPr/>
          <a:lstStyle/>
          <a:p>
            <a:r>
              <a:rPr lang="en-US" sz="2400"/>
              <a:t>N = 870 women (Santiago, Chile) with periodontal disease </a:t>
            </a:r>
          </a:p>
          <a:p>
            <a:r>
              <a:rPr lang="en-US" sz="2400"/>
              <a:t>Baseline exam</a:t>
            </a:r>
          </a:p>
          <a:p>
            <a:r>
              <a:rPr lang="en-US" sz="2400"/>
              <a:t>Random assignment</a:t>
            </a:r>
          </a:p>
          <a:p>
            <a:r>
              <a:rPr lang="en-US" sz="2400"/>
              <a:t>Treatment before 28 weeks or after delivery </a:t>
            </a:r>
          </a:p>
          <a:p>
            <a:r>
              <a:rPr lang="en-US" sz="2400"/>
              <a:t>OHI daily CHX rinses, mechanical debridement, 2-3 week maintenance (18% systemic antibiotics)</a:t>
            </a:r>
          </a:p>
          <a:p>
            <a:r>
              <a:rPr lang="en-US" sz="2400"/>
              <a:t>Control group monitored at 4-6 weeks</a:t>
            </a:r>
          </a:p>
        </p:txBody>
      </p:sp>
      <p:sp>
        <p:nvSpPr>
          <p:cNvPr id="361476" name="Text Box 4"/>
          <p:cNvSpPr txBox="1">
            <a:spLocks noChangeArrowheads="1"/>
          </p:cNvSpPr>
          <p:nvPr/>
        </p:nvSpPr>
        <p:spPr bwMode="auto">
          <a:xfrm>
            <a:off x="5867400" y="6248400"/>
            <a:ext cx="3048000" cy="366713"/>
          </a:xfrm>
          <a:prstGeom prst="rect">
            <a:avLst/>
          </a:prstGeom>
          <a:noFill/>
          <a:ln w="9525">
            <a:noFill/>
            <a:miter lim="800000"/>
            <a:headEnd/>
            <a:tailEnd/>
          </a:ln>
          <a:effectLst/>
        </p:spPr>
        <p:txBody>
          <a:bodyPr>
            <a:spAutoFit/>
          </a:bodyPr>
          <a:lstStyle/>
          <a:p>
            <a:pPr algn="l">
              <a:spcBef>
                <a:spcPct val="50000"/>
              </a:spcBef>
            </a:pPr>
            <a:r>
              <a:rPr lang="en-US" b="1" i="1"/>
              <a:t>Lopez et al, JP, 2005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77863" y="1752600"/>
            <a:ext cx="7788275" cy="2819400"/>
          </a:xfrm>
          <a:noFill/>
          <a:ln/>
        </p:spPr>
        <p:txBody>
          <a:bodyPr/>
          <a:lstStyle/>
          <a:p>
            <a:r>
              <a:rPr lang="en-US" sz="5400"/>
              <a:t>Nonspecific Plaque Hypothesis</a:t>
            </a:r>
            <a:br>
              <a:rPr lang="en-US" sz="5400"/>
            </a:br>
            <a:r>
              <a:rPr lang="en-US" sz="5400" i="1"/>
              <a:t>(Plaque Quantity)</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rrowheads="1"/>
          </p:cNvSpPr>
          <p:nvPr>
            <p:ph type="title"/>
          </p:nvPr>
        </p:nvSpPr>
        <p:spPr>
          <a:xfrm>
            <a:off x="457200" y="274638"/>
            <a:ext cx="8305800" cy="1782762"/>
          </a:xfrm>
        </p:spPr>
        <p:txBody>
          <a:bodyPr/>
          <a:lstStyle/>
          <a:p>
            <a:r>
              <a:rPr lang="en-US" sz="5400"/>
              <a:t>Periodontal Therapy and Preterm Birth</a:t>
            </a:r>
          </a:p>
        </p:txBody>
      </p:sp>
      <p:sp>
        <p:nvSpPr>
          <p:cNvPr id="362499" name="Rectangle 3"/>
          <p:cNvSpPr>
            <a:spLocks noGrp="1" noChangeArrowheads="1"/>
          </p:cNvSpPr>
          <p:nvPr>
            <p:ph type="body" idx="1"/>
          </p:nvPr>
        </p:nvSpPr>
        <p:spPr>
          <a:xfrm>
            <a:off x="685800" y="2667000"/>
            <a:ext cx="7772400" cy="2667000"/>
          </a:xfrm>
        </p:spPr>
        <p:txBody>
          <a:bodyPr/>
          <a:lstStyle/>
          <a:p>
            <a:r>
              <a:rPr lang="en-US"/>
              <a:t>2.1% (12/560) preterm (treatment group)</a:t>
            </a:r>
          </a:p>
          <a:p>
            <a:r>
              <a:rPr lang="en-US"/>
              <a:t>6.7% (19/283) preterm (control group)</a:t>
            </a:r>
          </a:p>
          <a:p>
            <a:r>
              <a:rPr lang="en-US"/>
              <a:t>OR 2.76; p = 0.008</a:t>
            </a:r>
          </a:p>
        </p:txBody>
      </p:sp>
      <p:sp>
        <p:nvSpPr>
          <p:cNvPr id="362500" name="Text Box 4"/>
          <p:cNvSpPr txBox="1">
            <a:spLocks noChangeArrowheads="1"/>
          </p:cNvSpPr>
          <p:nvPr/>
        </p:nvSpPr>
        <p:spPr bwMode="auto">
          <a:xfrm>
            <a:off x="6096000" y="5729288"/>
            <a:ext cx="2667000" cy="366712"/>
          </a:xfrm>
          <a:prstGeom prst="rect">
            <a:avLst/>
          </a:prstGeom>
          <a:noFill/>
          <a:ln w="9525">
            <a:noFill/>
            <a:miter lim="800000"/>
            <a:headEnd/>
            <a:tailEnd/>
          </a:ln>
          <a:effectLst/>
        </p:spPr>
        <p:txBody>
          <a:bodyPr>
            <a:spAutoFit/>
          </a:bodyPr>
          <a:lstStyle/>
          <a:p>
            <a:pPr algn="l">
              <a:spcBef>
                <a:spcPct val="50000"/>
              </a:spcBef>
            </a:pPr>
            <a:r>
              <a:rPr lang="en-US" b="1" i="1"/>
              <a:t>Lopez, JP, 2005</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Rot="1" noChangeArrowheads="1"/>
          </p:cNvSpPr>
          <p:nvPr>
            <p:ph type="title"/>
          </p:nvPr>
        </p:nvSpPr>
        <p:spPr>
          <a:xfrm>
            <a:off x="203200" y="228600"/>
            <a:ext cx="8704263" cy="1447800"/>
          </a:xfrm>
        </p:spPr>
        <p:txBody>
          <a:bodyPr/>
          <a:lstStyle/>
          <a:p>
            <a:r>
              <a:rPr lang="en-US"/>
              <a:t>Preterm Birth &amp; Periodontal Treatment</a:t>
            </a:r>
          </a:p>
        </p:txBody>
      </p:sp>
      <p:sp>
        <p:nvSpPr>
          <p:cNvPr id="1088515" name="Rectangle 3"/>
          <p:cNvSpPr>
            <a:spLocks noGrp="1" noChangeArrowheads="1"/>
          </p:cNvSpPr>
          <p:nvPr>
            <p:ph type="body" idx="1"/>
          </p:nvPr>
        </p:nvSpPr>
        <p:spPr>
          <a:xfrm>
            <a:off x="779463" y="1981200"/>
            <a:ext cx="7772400" cy="4114800"/>
          </a:xfrm>
        </p:spPr>
        <p:txBody>
          <a:bodyPr/>
          <a:lstStyle/>
          <a:p>
            <a:r>
              <a:rPr lang="en-US"/>
              <a:t>Multi-centered / randomized </a:t>
            </a:r>
          </a:p>
          <a:p>
            <a:r>
              <a:rPr lang="en-US"/>
              <a:t>823 women</a:t>
            </a:r>
          </a:p>
          <a:p>
            <a:r>
              <a:rPr lang="en-US"/>
              <a:t>“essential” dental care for all</a:t>
            </a:r>
          </a:p>
          <a:p>
            <a:r>
              <a:rPr lang="en-US"/>
              <a:t>413 women received Sc/RP</a:t>
            </a:r>
          </a:p>
          <a:p>
            <a:r>
              <a:rPr lang="en-US"/>
              <a:t>No significant difference between groups in mean gestational age</a:t>
            </a:r>
          </a:p>
        </p:txBody>
      </p:sp>
      <p:sp>
        <p:nvSpPr>
          <p:cNvPr id="1088516" name="Text Box 4"/>
          <p:cNvSpPr txBox="1">
            <a:spLocks noChangeArrowheads="1"/>
          </p:cNvSpPr>
          <p:nvPr/>
        </p:nvSpPr>
        <p:spPr bwMode="auto">
          <a:xfrm>
            <a:off x="4876800" y="6019800"/>
            <a:ext cx="4038600" cy="366713"/>
          </a:xfrm>
          <a:prstGeom prst="rect">
            <a:avLst/>
          </a:prstGeom>
          <a:noFill/>
          <a:ln w="9525">
            <a:noFill/>
            <a:miter lim="800000"/>
            <a:headEnd/>
            <a:tailEnd/>
          </a:ln>
          <a:effectLst/>
        </p:spPr>
        <p:txBody>
          <a:bodyPr>
            <a:spAutoFit/>
          </a:bodyPr>
          <a:lstStyle/>
          <a:p>
            <a:pPr algn="l">
              <a:spcBef>
                <a:spcPct val="50000"/>
              </a:spcBef>
            </a:pPr>
            <a:r>
              <a:rPr lang="en-US" b="1" i="1" dirty="0" err="1">
                <a:latin typeface="Times New Roman" pitchFamily="18" charset="0"/>
              </a:rPr>
              <a:t>Michalowicz</a:t>
            </a:r>
            <a:r>
              <a:rPr lang="en-US" b="1" i="1" dirty="0">
                <a:latin typeface="Times New Roman" pitchFamily="18" charset="0"/>
              </a:rPr>
              <a:t> et </a:t>
            </a:r>
            <a:r>
              <a:rPr lang="en-US" b="1" i="1" dirty="0" err="1">
                <a:latin typeface="Times New Roman" pitchFamily="18" charset="0"/>
              </a:rPr>
              <a:t>al,N</a:t>
            </a:r>
            <a:r>
              <a:rPr lang="en-US" b="1" i="1" dirty="0">
                <a:latin typeface="Times New Roman" pitchFamily="18" charset="0"/>
              </a:rPr>
              <a:t> Eng J of Med, 2006</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325563"/>
          </a:xfrm>
        </p:spPr>
        <p:txBody>
          <a:bodyPr/>
          <a:lstStyle/>
          <a:p>
            <a:r>
              <a:rPr lang="en-US" sz="4400" dirty="0" smtClean="0"/>
              <a:t>Mouth Rinse and Preterm Birth</a:t>
            </a:r>
            <a:endParaRPr lang="en-US" sz="4400" dirty="0"/>
          </a:p>
        </p:txBody>
      </p:sp>
      <p:sp>
        <p:nvSpPr>
          <p:cNvPr id="3" name="Content Placeholder 2"/>
          <p:cNvSpPr>
            <a:spLocks noGrp="1"/>
          </p:cNvSpPr>
          <p:nvPr>
            <p:ph sz="half" idx="1"/>
          </p:nvPr>
        </p:nvSpPr>
        <p:spPr>
          <a:xfrm>
            <a:off x="914400" y="2057401"/>
            <a:ext cx="7315200" cy="3429000"/>
          </a:xfrm>
        </p:spPr>
        <p:txBody>
          <a:bodyPr/>
          <a:lstStyle/>
          <a:p>
            <a:r>
              <a:rPr lang="en-US" dirty="0" smtClean="0"/>
              <a:t>204 women 6-20 weeks gestation</a:t>
            </a:r>
          </a:p>
          <a:p>
            <a:r>
              <a:rPr lang="en-US" dirty="0" smtClean="0"/>
              <a:t>All had periodontal disease diagnosis</a:t>
            </a:r>
          </a:p>
          <a:p>
            <a:r>
              <a:rPr lang="en-US" dirty="0" smtClean="0"/>
              <a:t>All refused standard dental care</a:t>
            </a:r>
          </a:p>
          <a:p>
            <a:r>
              <a:rPr lang="en-US" dirty="0" smtClean="0"/>
              <a:t>Random group assignment </a:t>
            </a:r>
          </a:p>
          <a:p>
            <a:r>
              <a:rPr lang="en-US" dirty="0" smtClean="0"/>
              <a:t>Blinded examiners </a:t>
            </a:r>
          </a:p>
          <a:p>
            <a:endParaRPr lang="en-US" dirty="0"/>
          </a:p>
        </p:txBody>
      </p:sp>
      <p:sp>
        <p:nvSpPr>
          <p:cNvPr id="5" name="TextBox 4"/>
          <p:cNvSpPr txBox="1"/>
          <p:nvPr/>
        </p:nvSpPr>
        <p:spPr>
          <a:xfrm>
            <a:off x="4572000" y="5421868"/>
            <a:ext cx="3581400" cy="369332"/>
          </a:xfrm>
          <a:prstGeom prst="rect">
            <a:avLst/>
          </a:prstGeom>
          <a:noFill/>
        </p:spPr>
        <p:txBody>
          <a:bodyPr wrap="square" rtlCol="0">
            <a:spAutoFit/>
          </a:bodyPr>
          <a:lstStyle/>
          <a:p>
            <a:r>
              <a:rPr lang="en-US" b="1" i="1" dirty="0" err="1" smtClean="0"/>
              <a:t>Jeffcoat</a:t>
            </a:r>
            <a:r>
              <a:rPr lang="en-US" b="1" i="1" dirty="0" smtClean="0"/>
              <a:t>, IADR, 2011</a:t>
            </a:r>
            <a:endParaRPr lang="en-US" b="1" i="1"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325563"/>
          </a:xfrm>
        </p:spPr>
        <p:txBody>
          <a:bodyPr/>
          <a:lstStyle/>
          <a:p>
            <a:r>
              <a:rPr lang="en-US" sz="4400" dirty="0" smtClean="0"/>
              <a:t>Mouth Rinse and Preterm Birth</a:t>
            </a:r>
            <a:endParaRPr lang="en-US" sz="4400" dirty="0"/>
          </a:p>
        </p:txBody>
      </p:sp>
      <p:sp>
        <p:nvSpPr>
          <p:cNvPr id="3" name="Content Placeholder 2"/>
          <p:cNvSpPr>
            <a:spLocks noGrp="1"/>
          </p:cNvSpPr>
          <p:nvPr>
            <p:ph sz="half" idx="1"/>
          </p:nvPr>
        </p:nvSpPr>
        <p:spPr>
          <a:xfrm>
            <a:off x="457200" y="2057401"/>
            <a:ext cx="8229600" cy="3429000"/>
          </a:xfrm>
        </p:spPr>
        <p:txBody>
          <a:bodyPr/>
          <a:lstStyle/>
          <a:p>
            <a:r>
              <a:rPr lang="en-US" dirty="0" smtClean="0"/>
              <a:t>49 subjects used Crest Pro-Health rinse</a:t>
            </a:r>
          </a:p>
          <a:p>
            <a:r>
              <a:rPr lang="en-US" dirty="0" smtClean="0"/>
              <a:t>155 used identical bottles of water</a:t>
            </a:r>
          </a:p>
          <a:p>
            <a:r>
              <a:rPr lang="en-US" dirty="0" smtClean="0"/>
              <a:t>No significant difference in tobacco or alcohol use between groups</a:t>
            </a:r>
          </a:p>
          <a:p>
            <a:r>
              <a:rPr lang="en-US" dirty="0" smtClean="0"/>
              <a:t>Preterm birth defined as less than 35 weeks</a:t>
            </a:r>
          </a:p>
        </p:txBody>
      </p:sp>
      <p:sp>
        <p:nvSpPr>
          <p:cNvPr id="5" name="TextBox 4"/>
          <p:cNvSpPr txBox="1"/>
          <p:nvPr/>
        </p:nvSpPr>
        <p:spPr>
          <a:xfrm>
            <a:off x="4572000" y="5421868"/>
            <a:ext cx="3581400" cy="369332"/>
          </a:xfrm>
          <a:prstGeom prst="rect">
            <a:avLst/>
          </a:prstGeom>
          <a:noFill/>
        </p:spPr>
        <p:txBody>
          <a:bodyPr wrap="square" rtlCol="0">
            <a:spAutoFit/>
          </a:bodyPr>
          <a:lstStyle/>
          <a:p>
            <a:r>
              <a:rPr lang="en-US" b="1" i="1" dirty="0" err="1" smtClean="0"/>
              <a:t>Jeffcoat</a:t>
            </a:r>
            <a:r>
              <a:rPr lang="en-US" b="1" i="1" dirty="0" smtClean="0"/>
              <a:t>, IADR, 2011</a:t>
            </a:r>
            <a:endParaRPr lang="en-US" b="1" i="1"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Mouth Rinse and Preterm Birth</a:t>
            </a:r>
            <a:endParaRPr lang="en-US" sz="4400" dirty="0"/>
          </a:p>
        </p:txBody>
      </p:sp>
      <p:sp>
        <p:nvSpPr>
          <p:cNvPr id="3" name="Content Placeholder 2"/>
          <p:cNvSpPr>
            <a:spLocks noGrp="1"/>
          </p:cNvSpPr>
          <p:nvPr>
            <p:ph sz="half" idx="1"/>
          </p:nvPr>
        </p:nvSpPr>
        <p:spPr>
          <a:xfrm>
            <a:off x="762000" y="2209799"/>
            <a:ext cx="7543800" cy="3429001"/>
          </a:xfrm>
        </p:spPr>
        <p:txBody>
          <a:bodyPr/>
          <a:lstStyle/>
          <a:p>
            <a:r>
              <a:rPr lang="en-US" dirty="0" smtClean="0"/>
              <a:t>6.1% preterm birth (test group)</a:t>
            </a:r>
          </a:p>
          <a:p>
            <a:r>
              <a:rPr lang="en-US" dirty="0" smtClean="0"/>
              <a:t>21.9% preterm birth (control group)</a:t>
            </a:r>
          </a:p>
          <a:p>
            <a:r>
              <a:rPr lang="en-US" dirty="0" smtClean="0"/>
              <a:t>P &lt; 0.01</a:t>
            </a:r>
          </a:p>
          <a:p>
            <a:r>
              <a:rPr lang="en-US" dirty="0" smtClean="0"/>
              <a:t>Periodontal disease remained constant in test group</a:t>
            </a:r>
          </a:p>
          <a:p>
            <a:r>
              <a:rPr lang="en-US" dirty="0" smtClean="0"/>
              <a:t>Periodontal disease progressed in the control group</a:t>
            </a:r>
            <a:endParaRPr lang="en-US" dirty="0"/>
          </a:p>
        </p:txBody>
      </p:sp>
      <p:sp>
        <p:nvSpPr>
          <p:cNvPr id="5" name="Rectangle 4"/>
          <p:cNvSpPr/>
          <p:nvPr/>
        </p:nvSpPr>
        <p:spPr>
          <a:xfrm>
            <a:off x="5161866" y="5879068"/>
            <a:ext cx="2381934" cy="369332"/>
          </a:xfrm>
          <a:prstGeom prst="rect">
            <a:avLst/>
          </a:prstGeom>
        </p:spPr>
        <p:txBody>
          <a:bodyPr wrap="none">
            <a:spAutoFit/>
          </a:bodyPr>
          <a:lstStyle/>
          <a:p>
            <a:r>
              <a:rPr lang="en-US" b="1" i="1" dirty="0" err="1" smtClean="0"/>
              <a:t>Jeffcoat</a:t>
            </a:r>
            <a:r>
              <a:rPr lang="en-US" b="1" i="1" dirty="0" smtClean="0"/>
              <a:t>, IADR, 2011</a:t>
            </a:r>
            <a:endParaRPr lang="en-US" b="1" i="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rrowheads="1"/>
          </p:cNvSpPr>
          <p:nvPr>
            <p:ph type="title"/>
          </p:nvPr>
        </p:nvSpPr>
        <p:spPr>
          <a:xfrm>
            <a:off x="457200" y="274638"/>
            <a:ext cx="8305800" cy="1554162"/>
          </a:xfrm>
        </p:spPr>
        <p:txBody>
          <a:bodyPr/>
          <a:lstStyle/>
          <a:p>
            <a:r>
              <a:rPr lang="en-US"/>
              <a:t>Diabetes and Periodontal Disease</a:t>
            </a:r>
          </a:p>
        </p:txBody>
      </p:sp>
      <p:sp>
        <p:nvSpPr>
          <p:cNvPr id="350211" name="Rectangle 3"/>
          <p:cNvSpPr>
            <a:spLocks noGrp="1" noChangeArrowheads="1"/>
          </p:cNvSpPr>
          <p:nvPr>
            <p:ph type="body" idx="1"/>
          </p:nvPr>
        </p:nvSpPr>
        <p:spPr>
          <a:xfrm>
            <a:off x="457200" y="2735263"/>
            <a:ext cx="8229600" cy="3014662"/>
          </a:xfrm>
          <a:noFill/>
          <a:ln/>
        </p:spPr>
        <p:txBody>
          <a:bodyPr/>
          <a:lstStyle/>
          <a:p>
            <a:r>
              <a:rPr lang="en-US"/>
              <a:t>Periodontitis may adversely affect glycemic control in diabetes</a:t>
            </a:r>
          </a:p>
          <a:p>
            <a:r>
              <a:rPr lang="en-US"/>
              <a:t>Control of periodontal inflammation may reduce medication needed for glycemic control.</a:t>
            </a:r>
          </a:p>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rrowheads="1"/>
          </p:cNvSpPr>
          <p:nvPr>
            <p:ph type="title"/>
          </p:nvPr>
        </p:nvSpPr>
        <p:spPr>
          <a:xfrm>
            <a:off x="271463" y="228600"/>
            <a:ext cx="8737600" cy="1447800"/>
          </a:xfrm>
        </p:spPr>
        <p:txBody>
          <a:bodyPr/>
          <a:lstStyle/>
          <a:p>
            <a:r>
              <a:rPr lang="en-US"/>
              <a:t>Treatment of Periodontal Disease in Diabetes</a:t>
            </a:r>
          </a:p>
        </p:txBody>
      </p:sp>
      <p:sp>
        <p:nvSpPr>
          <p:cNvPr id="351235" name="Text Box 3"/>
          <p:cNvSpPr txBox="1">
            <a:spLocks noChangeArrowheads="1"/>
          </p:cNvSpPr>
          <p:nvPr/>
        </p:nvSpPr>
        <p:spPr bwMode="auto">
          <a:xfrm>
            <a:off x="1193800" y="1981200"/>
            <a:ext cx="7112000" cy="1019175"/>
          </a:xfrm>
          <a:prstGeom prst="rect">
            <a:avLst/>
          </a:prstGeom>
          <a:noFill/>
          <a:ln w="9525">
            <a:noFill/>
            <a:miter lim="800000"/>
            <a:headEnd/>
            <a:tailEnd/>
          </a:ln>
          <a:effectLst/>
        </p:spPr>
        <p:txBody>
          <a:bodyPr>
            <a:spAutoFit/>
          </a:bodyPr>
          <a:lstStyle/>
          <a:p>
            <a:pPr algn="l">
              <a:lnSpc>
                <a:spcPct val="80000"/>
              </a:lnSpc>
              <a:spcBef>
                <a:spcPct val="30000"/>
              </a:spcBef>
              <a:buFontTx/>
              <a:buChar char="•"/>
            </a:pPr>
            <a:r>
              <a:rPr lang="en-US" sz="3200" b="1">
                <a:solidFill>
                  <a:schemeClr val="hlink"/>
                </a:solidFill>
              </a:rPr>
              <a:t> Thorough root cleaning</a:t>
            </a:r>
          </a:p>
          <a:p>
            <a:pPr algn="l">
              <a:lnSpc>
                <a:spcPct val="80000"/>
              </a:lnSpc>
              <a:spcBef>
                <a:spcPct val="30000"/>
              </a:spcBef>
              <a:buFontTx/>
              <a:buChar char="•"/>
            </a:pPr>
            <a:r>
              <a:rPr lang="en-US" sz="3200" b="1">
                <a:solidFill>
                  <a:schemeClr val="hlink"/>
                </a:solidFill>
              </a:rPr>
              <a:t> Doxycycline 100 mg daily / 2 wks.</a:t>
            </a:r>
          </a:p>
        </p:txBody>
      </p:sp>
      <p:sp>
        <p:nvSpPr>
          <p:cNvPr id="351236" name="Rectangle 4"/>
          <p:cNvSpPr>
            <a:spLocks noChangeArrowheads="1"/>
          </p:cNvSpPr>
          <p:nvPr/>
        </p:nvSpPr>
        <p:spPr bwMode="auto">
          <a:xfrm>
            <a:off x="609600" y="3378200"/>
            <a:ext cx="7848600" cy="823913"/>
          </a:xfrm>
          <a:prstGeom prst="rect">
            <a:avLst/>
          </a:prstGeom>
          <a:noFill/>
          <a:ln w="9525">
            <a:noFill/>
            <a:miter lim="800000"/>
            <a:headEnd/>
            <a:tailEnd/>
          </a:ln>
          <a:effectLst/>
        </p:spPr>
        <p:txBody>
          <a:bodyPr wrap="none">
            <a:spAutoFit/>
          </a:bodyPr>
          <a:lstStyle/>
          <a:p>
            <a:pPr algn="l">
              <a:spcBef>
                <a:spcPct val="50000"/>
              </a:spcBef>
            </a:pPr>
            <a:r>
              <a:rPr lang="en-US" sz="4800" b="1"/>
              <a:t>12 Months Post-Treatment</a:t>
            </a:r>
          </a:p>
        </p:txBody>
      </p:sp>
      <p:sp>
        <p:nvSpPr>
          <p:cNvPr id="351237" name="Rectangle 5"/>
          <p:cNvSpPr>
            <a:spLocks noChangeArrowheads="1"/>
          </p:cNvSpPr>
          <p:nvPr/>
        </p:nvSpPr>
        <p:spPr bwMode="auto">
          <a:xfrm>
            <a:off x="1016000" y="4343400"/>
            <a:ext cx="5961063" cy="1905000"/>
          </a:xfrm>
          <a:prstGeom prst="rect">
            <a:avLst/>
          </a:prstGeom>
          <a:noFill/>
          <a:ln w="9525">
            <a:noFill/>
            <a:miter lim="800000"/>
            <a:headEnd/>
            <a:tailEnd/>
          </a:ln>
          <a:effectLst/>
        </p:spPr>
        <p:txBody>
          <a:bodyPr/>
          <a:lstStyle/>
          <a:p>
            <a:pPr algn="l" eaLnBrk="1" hangingPunct="1">
              <a:lnSpc>
                <a:spcPct val="80000"/>
              </a:lnSpc>
              <a:spcBef>
                <a:spcPct val="30000"/>
              </a:spcBef>
              <a:buClr>
                <a:schemeClr val="hlink"/>
              </a:buClr>
              <a:buSzPct val="70000"/>
              <a:buFont typeface="Wingdings" pitchFamily="2" charset="2"/>
              <a:buChar char="n"/>
            </a:pPr>
            <a:r>
              <a:rPr lang="en-US" sz="3600" b="1">
                <a:solidFill>
                  <a:schemeClr val="hlink"/>
                </a:solidFill>
                <a:effectLst>
                  <a:outerShdw blurRad="38100" dist="38100" dir="2700000" algn="tl">
                    <a:srgbClr val="000000"/>
                  </a:outerShdw>
                </a:effectLst>
              </a:rPr>
              <a:t> </a:t>
            </a:r>
            <a:r>
              <a:rPr lang="en-US" sz="3200" b="1">
                <a:solidFill>
                  <a:schemeClr val="hlink"/>
                </a:solidFill>
                <a:effectLst>
                  <a:outerShdw blurRad="38100" dist="38100" dir="2700000" algn="tl">
                    <a:srgbClr val="000000"/>
                  </a:outerShdw>
                </a:effectLst>
              </a:rPr>
              <a:t>Improved CAL</a:t>
            </a:r>
          </a:p>
          <a:p>
            <a:pPr algn="l" eaLnBrk="1" hangingPunct="1">
              <a:lnSpc>
                <a:spcPct val="80000"/>
              </a:lnSpc>
              <a:spcBef>
                <a:spcPct val="30000"/>
              </a:spcBef>
              <a:buClr>
                <a:schemeClr val="hlink"/>
              </a:buClr>
              <a:buSzPct val="70000"/>
              <a:buFont typeface="Wingdings" pitchFamily="2" charset="2"/>
              <a:buChar char="n"/>
            </a:pPr>
            <a:r>
              <a:rPr lang="en-US" sz="3200" b="1">
                <a:solidFill>
                  <a:schemeClr val="hlink"/>
                </a:solidFill>
                <a:effectLst>
                  <a:outerShdw blurRad="38100" dist="38100" dir="2700000" algn="tl">
                    <a:srgbClr val="000000"/>
                  </a:outerShdw>
                </a:effectLst>
              </a:rPr>
              <a:t> Reduced PD</a:t>
            </a:r>
          </a:p>
          <a:p>
            <a:pPr algn="l" eaLnBrk="1" hangingPunct="1">
              <a:lnSpc>
                <a:spcPct val="80000"/>
              </a:lnSpc>
              <a:spcBef>
                <a:spcPct val="30000"/>
              </a:spcBef>
              <a:buClr>
                <a:schemeClr val="hlink"/>
              </a:buClr>
              <a:buSzPct val="70000"/>
              <a:buFont typeface="Wingdings" pitchFamily="2" charset="2"/>
              <a:buChar char="n"/>
            </a:pPr>
            <a:r>
              <a:rPr lang="en-US" sz="3200" b="1">
                <a:solidFill>
                  <a:schemeClr val="hlink"/>
                </a:solidFill>
                <a:effectLst>
                  <a:outerShdw blurRad="38100" dist="38100" dir="2700000" algn="tl">
                    <a:srgbClr val="000000"/>
                  </a:outerShdw>
                </a:effectLst>
              </a:rPr>
              <a:t> Improved glycemic control</a:t>
            </a:r>
          </a:p>
          <a:p>
            <a:pPr algn="l" eaLnBrk="1" hangingPunct="1">
              <a:lnSpc>
                <a:spcPct val="80000"/>
              </a:lnSpc>
              <a:spcBef>
                <a:spcPct val="30000"/>
              </a:spcBef>
              <a:buClr>
                <a:schemeClr val="hlink"/>
              </a:buClr>
              <a:buSzPct val="70000"/>
              <a:buFont typeface="Wingdings" pitchFamily="2" charset="2"/>
              <a:buChar char="n"/>
            </a:pPr>
            <a:endParaRPr lang="en-US" sz="3200" b="1">
              <a:solidFill>
                <a:schemeClr val="hlink"/>
              </a:solidFill>
              <a:effectLst>
                <a:outerShdw blurRad="38100" dist="38100" dir="2700000" algn="tl">
                  <a:srgbClr val="000000"/>
                </a:outerShdw>
              </a:effectLst>
            </a:endParaRPr>
          </a:p>
        </p:txBody>
      </p:sp>
      <p:sp>
        <p:nvSpPr>
          <p:cNvPr id="351238" name="Text Box 6"/>
          <p:cNvSpPr txBox="1">
            <a:spLocks noChangeArrowheads="1"/>
          </p:cNvSpPr>
          <p:nvPr/>
        </p:nvSpPr>
        <p:spPr bwMode="auto">
          <a:xfrm>
            <a:off x="4267200" y="6248400"/>
            <a:ext cx="4470400" cy="457200"/>
          </a:xfrm>
          <a:prstGeom prst="rect">
            <a:avLst/>
          </a:prstGeom>
          <a:noFill/>
          <a:ln w="9525">
            <a:noFill/>
            <a:miter lim="800000"/>
            <a:headEnd/>
            <a:tailEnd/>
          </a:ln>
          <a:effectLst/>
        </p:spPr>
        <p:txBody>
          <a:bodyPr>
            <a:spAutoFit/>
          </a:bodyPr>
          <a:lstStyle/>
          <a:p>
            <a:pPr algn="l">
              <a:spcBef>
                <a:spcPct val="50000"/>
              </a:spcBef>
            </a:pPr>
            <a:r>
              <a:rPr lang="en-US" sz="2400" b="1" i="1"/>
              <a:t>Grossi et al, J. Perio, 1997</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Line 2"/>
          <p:cNvSpPr>
            <a:spLocks noChangeShapeType="1"/>
          </p:cNvSpPr>
          <p:nvPr/>
        </p:nvSpPr>
        <p:spPr bwMode="auto">
          <a:xfrm>
            <a:off x="4673600" y="4364038"/>
            <a:ext cx="0" cy="228600"/>
          </a:xfrm>
          <a:prstGeom prst="line">
            <a:avLst/>
          </a:prstGeom>
          <a:noFill/>
          <a:ln w="9525">
            <a:solidFill>
              <a:schemeClr val="tx1"/>
            </a:solidFill>
            <a:round/>
            <a:headEnd/>
            <a:tailEnd/>
          </a:ln>
          <a:effectLst/>
        </p:spPr>
        <p:txBody>
          <a:bodyPr/>
          <a:lstStyle/>
          <a:p>
            <a:endParaRPr lang="en-US"/>
          </a:p>
        </p:txBody>
      </p:sp>
      <p:graphicFrame>
        <p:nvGraphicFramePr>
          <p:cNvPr id="352259" name="Object 3"/>
          <p:cNvGraphicFramePr>
            <a:graphicFrameLocks noChangeAspect="1"/>
          </p:cNvGraphicFramePr>
          <p:nvPr/>
        </p:nvGraphicFramePr>
        <p:xfrm>
          <a:off x="1084263" y="1239838"/>
          <a:ext cx="6975475" cy="5237162"/>
        </p:xfrm>
        <a:graphic>
          <a:graphicData uri="http://schemas.openxmlformats.org/presentationml/2006/ole">
            <p:oleObj spid="_x0000_s352259" name="Chart" r:id="rId3" imgW="6096000" imgH="4067251" progId="MSGraph.Chart.8">
              <p:embed followColorScheme="full"/>
            </p:oleObj>
          </a:graphicData>
        </a:graphic>
      </p:graphicFrame>
      <p:sp>
        <p:nvSpPr>
          <p:cNvPr id="352260" name="Text Box 4"/>
          <p:cNvSpPr txBox="1">
            <a:spLocks noChangeArrowheads="1"/>
          </p:cNvSpPr>
          <p:nvPr/>
        </p:nvSpPr>
        <p:spPr bwMode="auto">
          <a:xfrm rot="-5400000">
            <a:off x="-1125537" y="3246438"/>
            <a:ext cx="4419600" cy="406400"/>
          </a:xfrm>
          <a:prstGeom prst="rect">
            <a:avLst/>
          </a:prstGeom>
          <a:noFill/>
          <a:ln w="9525">
            <a:noFill/>
            <a:miter lim="800000"/>
            <a:headEnd/>
            <a:tailEnd/>
          </a:ln>
          <a:effectLst/>
        </p:spPr>
        <p:txBody>
          <a:bodyPr>
            <a:spAutoFit/>
          </a:bodyPr>
          <a:lstStyle/>
          <a:p>
            <a:pPr algn="l" eaLnBrk="1" hangingPunct="1">
              <a:spcBef>
                <a:spcPct val="50000"/>
              </a:spcBef>
            </a:pPr>
            <a:r>
              <a:rPr lang="en-US" sz="2400" b="1">
                <a:solidFill>
                  <a:srgbClr val="FFFFFF"/>
                </a:solidFill>
              </a:rPr>
              <a:t>Mean Change of HbA</a:t>
            </a:r>
            <a:r>
              <a:rPr lang="en-US" sz="2400" b="1" baseline="-25000">
                <a:solidFill>
                  <a:srgbClr val="FFFFFF"/>
                </a:solidFill>
              </a:rPr>
              <a:t>1C</a:t>
            </a:r>
            <a:r>
              <a:rPr lang="en-US" sz="2400" b="1">
                <a:solidFill>
                  <a:srgbClr val="FFFFFF"/>
                </a:solidFill>
              </a:rPr>
              <a:t> (%)</a:t>
            </a:r>
          </a:p>
        </p:txBody>
      </p:sp>
      <p:sp>
        <p:nvSpPr>
          <p:cNvPr id="352261" name="Rectangle 5"/>
          <p:cNvSpPr>
            <a:spLocks noChangeArrowheads="1"/>
          </p:cNvSpPr>
          <p:nvPr/>
        </p:nvSpPr>
        <p:spPr bwMode="auto">
          <a:xfrm>
            <a:off x="4876800" y="1925638"/>
            <a:ext cx="203200" cy="2286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352262" name="Rectangle 6"/>
          <p:cNvSpPr>
            <a:spLocks noChangeArrowheads="1"/>
          </p:cNvSpPr>
          <p:nvPr/>
        </p:nvSpPr>
        <p:spPr bwMode="auto">
          <a:xfrm>
            <a:off x="4876800" y="1600200"/>
            <a:ext cx="203200" cy="228600"/>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352263" name="Text Box 7"/>
          <p:cNvSpPr txBox="1">
            <a:spLocks noChangeArrowheads="1"/>
          </p:cNvSpPr>
          <p:nvPr/>
        </p:nvSpPr>
        <p:spPr bwMode="auto">
          <a:xfrm>
            <a:off x="5105400" y="1620838"/>
            <a:ext cx="2963863" cy="563562"/>
          </a:xfrm>
          <a:prstGeom prst="rect">
            <a:avLst/>
          </a:prstGeom>
          <a:noFill/>
          <a:ln w="9525">
            <a:noFill/>
            <a:miter lim="800000"/>
            <a:headEnd/>
            <a:tailEnd/>
          </a:ln>
          <a:effectLst/>
        </p:spPr>
        <p:txBody>
          <a:bodyPr>
            <a:spAutoFit/>
          </a:bodyPr>
          <a:lstStyle/>
          <a:p>
            <a:pPr algn="l" eaLnBrk="1" hangingPunct="1">
              <a:lnSpc>
                <a:spcPct val="60000"/>
              </a:lnSpc>
              <a:spcBef>
                <a:spcPct val="35000"/>
              </a:spcBef>
            </a:pPr>
            <a:r>
              <a:rPr lang="en-US" sz="2000" b="1"/>
              <a:t>P. Gingivalis positive</a:t>
            </a:r>
          </a:p>
          <a:p>
            <a:pPr algn="l" eaLnBrk="1" hangingPunct="1">
              <a:lnSpc>
                <a:spcPct val="60000"/>
              </a:lnSpc>
              <a:spcBef>
                <a:spcPct val="35000"/>
              </a:spcBef>
            </a:pPr>
            <a:r>
              <a:rPr lang="en-US" sz="2000" b="1"/>
              <a:t>P. Gingivalis negative</a:t>
            </a:r>
          </a:p>
        </p:txBody>
      </p:sp>
      <p:sp>
        <p:nvSpPr>
          <p:cNvPr id="352264" name="Line 8"/>
          <p:cNvSpPr>
            <a:spLocks noChangeShapeType="1"/>
          </p:cNvSpPr>
          <p:nvPr/>
        </p:nvSpPr>
        <p:spPr bwMode="auto">
          <a:xfrm>
            <a:off x="4538663" y="4592638"/>
            <a:ext cx="269875" cy="0"/>
          </a:xfrm>
          <a:prstGeom prst="line">
            <a:avLst/>
          </a:prstGeom>
          <a:noFill/>
          <a:ln w="9525">
            <a:solidFill>
              <a:schemeClr val="tx1"/>
            </a:solidFill>
            <a:round/>
            <a:headEnd/>
            <a:tailEnd/>
          </a:ln>
          <a:effectLst/>
        </p:spPr>
        <p:txBody>
          <a:bodyPr/>
          <a:lstStyle/>
          <a:p>
            <a:endParaRPr lang="en-US"/>
          </a:p>
        </p:txBody>
      </p:sp>
      <p:sp>
        <p:nvSpPr>
          <p:cNvPr id="352265" name="Line 9"/>
          <p:cNvSpPr>
            <a:spLocks noChangeShapeType="1"/>
          </p:cNvSpPr>
          <p:nvPr/>
        </p:nvSpPr>
        <p:spPr bwMode="auto">
          <a:xfrm>
            <a:off x="6637338" y="5126038"/>
            <a:ext cx="0" cy="228600"/>
          </a:xfrm>
          <a:prstGeom prst="line">
            <a:avLst/>
          </a:prstGeom>
          <a:noFill/>
          <a:ln w="9525">
            <a:solidFill>
              <a:schemeClr val="tx1"/>
            </a:solidFill>
            <a:round/>
            <a:headEnd/>
            <a:tailEnd/>
          </a:ln>
          <a:effectLst/>
        </p:spPr>
        <p:txBody>
          <a:bodyPr/>
          <a:lstStyle/>
          <a:p>
            <a:endParaRPr lang="en-US"/>
          </a:p>
        </p:txBody>
      </p:sp>
      <p:sp>
        <p:nvSpPr>
          <p:cNvPr id="352266" name="Line 10"/>
          <p:cNvSpPr>
            <a:spLocks noChangeShapeType="1"/>
          </p:cNvSpPr>
          <p:nvPr/>
        </p:nvSpPr>
        <p:spPr bwMode="auto">
          <a:xfrm>
            <a:off x="6502400" y="5354638"/>
            <a:ext cx="271463" cy="0"/>
          </a:xfrm>
          <a:prstGeom prst="line">
            <a:avLst/>
          </a:prstGeom>
          <a:noFill/>
          <a:ln w="9525">
            <a:solidFill>
              <a:schemeClr val="tx1"/>
            </a:solidFill>
            <a:round/>
            <a:headEnd/>
            <a:tailEnd/>
          </a:ln>
          <a:effectLst/>
        </p:spPr>
        <p:txBody>
          <a:bodyPr/>
          <a:lstStyle/>
          <a:p>
            <a:endParaRPr lang="en-US"/>
          </a:p>
        </p:txBody>
      </p:sp>
      <p:sp>
        <p:nvSpPr>
          <p:cNvPr id="352267" name="Line 11"/>
          <p:cNvSpPr>
            <a:spLocks noChangeShapeType="1"/>
          </p:cNvSpPr>
          <p:nvPr/>
        </p:nvSpPr>
        <p:spPr bwMode="auto">
          <a:xfrm flipV="1">
            <a:off x="2979738" y="1620838"/>
            <a:ext cx="0" cy="381000"/>
          </a:xfrm>
          <a:prstGeom prst="line">
            <a:avLst/>
          </a:prstGeom>
          <a:noFill/>
          <a:ln w="9525">
            <a:solidFill>
              <a:schemeClr val="tx1"/>
            </a:solidFill>
            <a:round/>
            <a:headEnd/>
            <a:tailEnd/>
          </a:ln>
          <a:effectLst/>
        </p:spPr>
        <p:txBody>
          <a:bodyPr/>
          <a:lstStyle/>
          <a:p>
            <a:endParaRPr lang="en-US"/>
          </a:p>
        </p:txBody>
      </p:sp>
      <p:sp>
        <p:nvSpPr>
          <p:cNvPr id="352268" name="Line 12"/>
          <p:cNvSpPr>
            <a:spLocks noChangeShapeType="1"/>
          </p:cNvSpPr>
          <p:nvPr/>
        </p:nvSpPr>
        <p:spPr bwMode="auto">
          <a:xfrm>
            <a:off x="2776538" y="1620838"/>
            <a:ext cx="406400" cy="0"/>
          </a:xfrm>
          <a:prstGeom prst="line">
            <a:avLst/>
          </a:prstGeom>
          <a:noFill/>
          <a:ln w="9525">
            <a:solidFill>
              <a:schemeClr val="tx1"/>
            </a:solidFill>
            <a:round/>
            <a:headEnd/>
            <a:tailEnd/>
          </a:ln>
          <a:effectLst/>
        </p:spPr>
        <p:txBody>
          <a:bodyPr/>
          <a:lstStyle/>
          <a:p>
            <a:endParaRPr lang="en-US"/>
          </a:p>
        </p:txBody>
      </p:sp>
      <p:sp>
        <p:nvSpPr>
          <p:cNvPr id="352269" name="Text Box 13"/>
          <p:cNvSpPr txBox="1">
            <a:spLocks noChangeArrowheads="1"/>
          </p:cNvSpPr>
          <p:nvPr/>
        </p:nvSpPr>
        <p:spPr bwMode="auto">
          <a:xfrm>
            <a:off x="2506663" y="1143000"/>
            <a:ext cx="3048000" cy="396875"/>
          </a:xfrm>
          <a:prstGeom prst="rect">
            <a:avLst/>
          </a:prstGeom>
          <a:noFill/>
          <a:ln w="9525">
            <a:noFill/>
            <a:miter lim="800000"/>
            <a:headEnd/>
            <a:tailEnd/>
          </a:ln>
          <a:effectLst/>
        </p:spPr>
        <p:txBody>
          <a:bodyPr>
            <a:spAutoFit/>
          </a:bodyPr>
          <a:lstStyle/>
          <a:p>
            <a:pPr eaLnBrk="1" hangingPunct="1">
              <a:spcBef>
                <a:spcPct val="50000"/>
              </a:spcBef>
            </a:pPr>
            <a:r>
              <a:rPr lang="en-US" sz="2000" b="1">
                <a:solidFill>
                  <a:srgbClr val="FFFFFF"/>
                </a:solidFill>
              </a:rPr>
              <a:t>No Doxycycline</a:t>
            </a:r>
          </a:p>
        </p:txBody>
      </p:sp>
      <p:sp>
        <p:nvSpPr>
          <p:cNvPr id="352270" name="Text Box 14"/>
          <p:cNvSpPr txBox="1">
            <a:spLocks noChangeArrowheads="1"/>
          </p:cNvSpPr>
          <p:nvPr/>
        </p:nvSpPr>
        <p:spPr bwMode="auto">
          <a:xfrm>
            <a:off x="6027738" y="1127125"/>
            <a:ext cx="2303462" cy="396875"/>
          </a:xfrm>
          <a:prstGeom prst="rect">
            <a:avLst/>
          </a:prstGeom>
          <a:noFill/>
          <a:ln w="9525">
            <a:noFill/>
            <a:miter lim="800000"/>
            <a:headEnd/>
            <a:tailEnd/>
          </a:ln>
          <a:effectLst/>
        </p:spPr>
        <p:txBody>
          <a:bodyPr>
            <a:spAutoFit/>
          </a:bodyPr>
          <a:lstStyle/>
          <a:p>
            <a:pPr algn="l" eaLnBrk="1" hangingPunct="1">
              <a:spcBef>
                <a:spcPct val="50000"/>
              </a:spcBef>
            </a:pPr>
            <a:r>
              <a:rPr lang="en-US" sz="2000" b="1">
                <a:solidFill>
                  <a:srgbClr val="FFFFFF"/>
                </a:solidFill>
              </a:rPr>
              <a:t>Doxycycline</a:t>
            </a:r>
          </a:p>
        </p:txBody>
      </p:sp>
      <p:sp>
        <p:nvSpPr>
          <p:cNvPr id="352271" name="Text Box 15"/>
          <p:cNvSpPr txBox="1">
            <a:spLocks noChangeArrowheads="1"/>
          </p:cNvSpPr>
          <p:nvPr/>
        </p:nvSpPr>
        <p:spPr bwMode="auto">
          <a:xfrm>
            <a:off x="465138" y="288925"/>
            <a:ext cx="8221662" cy="701675"/>
          </a:xfrm>
          <a:prstGeom prst="rect">
            <a:avLst/>
          </a:prstGeom>
          <a:noFill/>
          <a:ln w="9525">
            <a:noFill/>
            <a:miter lim="800000"/>
            <a:headEnd/>
            <a:tailEnd/>
          </a:ln>
          <a:effectLst/>
        </p:spPr>
        <p:txBody>
          <a:bodyPr>
            <a:spAutoFit/>
          </a:bodyPr>
          <a:lstStyle/>
          <a:p>
            <a:pPr>
              <a:spcBef>
                <a:spcPct val="50000"/>
              </a:spcBef>
            </a:pPr>
            <a:r>
              <a:rPr lang="en-US" sz="4000" b="1"/>
              <a:t>After Periodontal Treatment</a:t>
            </a:r>
          </a:p>
        </p:txBody>
      </p:sp>
      <p:sp>
        <p:nvSpPr>
          <p:cNvPr id="352272" name="Text Box 16"/>
          <p:cNvSpPr txBox="1">
            <a:spLocks noChangeArrowheads="1"/>
          </p:cNvSpPr>
          <p:nvPr/>
        </p:nvSpPr>
        <p:spPr bwMode="auto">
          <a:xfrm>
            <a:off x="4470400" y="6248400"/>
            <a:ext cx="4132263" cy="366713"/>
          </a:xfrm>
          <a:prstGeom prst="rect">
            <a:avLst/>
          </a:prstGeom>
          <a:noFill/>
          <a:ln w="9525">
            <a:noFill/>
            <a:miter lim="800000"/>
            <a:headEnd/>
            <a:tailEnd/>
          </a:ln>
          <a:effectLst/>
        </p:spPr>
        <p:txBody>
          <a:bodyPr>
            <a:spAutoFit/>
          </a:bodyPr>
          <a:lstStyle/>
          <a:p>
            <a:pPr algn="l">
              <a:spcBef>
                <a:spcPct val="50000"/>
              </a:spcBef>
            </a:pPr>
            <a:endParaRPr lang="en-US" b="1"/>
          </a:p>
        </p:txBody>
      </p:sp>
      <p:sp>
        <p:nvSpPr>
          <p:cNvPr id="352273" name="Text Box 17"/>
          <p:cNvSpPr txBox="1">
            <a:spLocks noChangeArrowheads="1"/>
          </p:cNvSpPr>
          <p:nvPr/>
        </p:nvSpPr>
        <p:spPr bwMode="auto">
          <a:xfrm>
            <a:off x="4191000" y="6248400"/>
            <a:ext cx="4546600" cy="457200"/>
          </a:xfrm>
          <a:prstGeom prst="rect">
            <a:avLst/>
          </a:prstGeom>
          <a:noFill/>
          <a:ln w="9525">
            <a:noFill/>
            <a:miter lim="800000"/>
            <a:headEnd/>
            <a:tailEnd/>
          </a:ln>
          <a:effectLst/>
        </p:spPr>
        <p:txBody>
          <a:bodyPr>
            <a:spAutoFit/>
          </a:bodyPr>
          <a:lstStyle/>
          <a:p>
            <a:pPr algn="l">
              <a:spcBef>
                <a:spcPct val="50000"/>
              </a:spcBef>
            </a:pPr>
            <a:r>
              <a:rPr lang="en-US" sz="2400" b="1" i="1"/>
              <a:t>Grossi et al, J. Perio, 1997</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GNA.JPG"/>
          <p:cNvPicPr>
            <a:picLocks noChangeAspect="1"/>
          </p:cNvPicPr>
          <p:nvPr/>
        </p:nvPicPr>
        <p:blipFill>
          <a:blip r:embed="rId2" cstate="print"/>
          <a:stretch>
            <a:fillRect/>
          </a:stretch>
        </p:blipFill>
        <p:spPr>
          <a:xfrm>
            <a:off x="228600" y="990600"/>
            <a:ext cx="8686800" cy="509270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CIGNA Study</a:t>
            </a:r>
            <a:endParaRPr lang="en-US" dirty="0"/>
          </a:p>
        </p:txBody>
      </p:sp>
      <p:sp>
        <p:nvSpPr>
          <p:cNvPr id="3" name="Content Placeholder 2"/>
          <p:cNvSpPr>
            <a:spLocks noGrp="1"/>
          </p:cNvSpPr>
          <p:nvPr>
            <p:ph sz="half" idx="1"/>
          </p:nvPr>
        </p:nvSpPr>
        <p:spPr>
          <a:xfrm>
            <a:off x="838200" y="2057400"/>
            <a:ext cx="7848600" cy="4068763"/>
          </a:xfrm>
        </p:spPr>
        <p:txBody>
          <a:bodyPr/>
          <a:lstStyle/>
          <a:p>
            <a:r>
              <a:rPr lang="en-US" dirty="0" smtClean="0"/>
              <a:t>3 year study reviewing CIGNA records</a:t>
            </a:r>
          </a:p>
          <a:p>
            <a:pPr>
              <a:buNone/>
            </a:pPr>
            <a:endParaRPr lang="en-US" dirty="0" smtClean="0"/>
          </a:p>
          <a:p>
            <a:r>
              <a:rPr lang="en-US" dirty="0" smtClean="0"/>
              <a:t> 46,094 individuals aged 18-62</a:t>
            </a:r>
          </a:p>
          <a:p>
            <a:pPr>
              <a:buNone/>
            </a:pPr>
            <a:endParaRPr lang="en-US" dirty="0" smtClean="0"/>
          </a:p>
          <a:p>
            <a:r>
              <a:rPr lang="en-US" dirty="0" smtClean="0"/>
              <a:t>3,449 received treatment for diabetes</a:t>
            </a:r>
          </a:p>
        </p:txBody>
      </p:sp>
      <p:sp>
        <p:nvSpPr>
          <p:cNvPr id="5" name="TextBox 4"/>
          <p:cNvSpPr txBox="1"/>
          <p:nvPr/>
        </p:nvSpPr>
        <p:spPr>
          <a:xfrm>
            <a:off x="4800600" y="5715000"/>
            <a:ext cx="3429000" cy="369332"/>
          </a:xfrm>
          <a:prstGeom prst="rect">
            <a:avLst/>
          </a:prstGeom>
          <a:noFill/>
        </p:spPr>
        <p:txBody>
          <a:bodyPr wrap="square" rtlCol="0">
            <a:spAutoFit/>
          </a:bodyPr>
          <a:lstStyle/>
          <a:p>
            <a:r>
              <a:rPr lang="en-US" b="1" i="1" dirty="0" smtClean="0"/>
              <a:t>IADR, 2011</a:t>
            </a:r>
            <a:endParaRPr lang="en-US" b="1" i="1" dirty="0"/>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sland design template">
  <a:themeElements>
    <a:clrScheme name="Island design template 1">
      <a:dk1>
        <a:srgbClr val="000000"/>
      </a:dk1>
      <a:lt1>
        <a:srgbClr val="FFFFFF"/>
      </a:lt1>
      <a:dk2>
        <a:srgbClr val="660066"/>
      </a:dk2>
      <a:lt2>
        <a:srgbClr val="FF9933"/>
      </a:lt2>
      <a:accent1>
        <a:srgbClr val="CC0066"/>
      </a:accent1>
      <a:accent2>
        <a:srgbClr val="FFCC00"/>
      </a:accent2>
      <a:accent3>
        <a:srgbClr val="B8AAB8"/>
      </a:accent3>
      <a:accent4>
        <a:srgbClr val="DADADA"/>
      </a:accent4>
      <a:accent5>
        <a:srgbClr val="E2AAB8"/>
      </a:accent5>
      <a:accent6>
        <a:srgbClr val="E7B900"/>
      </a:accent6>
      <a:hlink>
        <a:srgbClr val="6600CC"/>
      </a:hlink>
      <a:folHlink>
        <a:srgbClr val="CC00CC"/>
      </a:folHlink>
    </a:clrScheme>
    <a:fontScheme name="Island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sland design template 1">
        <a:dk1>
          <a:srgbClr val="000000"/>
        </a:dk1>
        <a:lt1>
          <a:srgbClr val="FFFFFF"/>
        </a:lt1>
        <a:dk2>
          <a:srgbClr val="660066"/>
        </a:dk2>
        <a:lt2>
          <a:srgbClr val="FF9933"/>
        </a:lt2>
        <a:accent1>
          <a:srgbClr val="CC0066"/>
        </a:accent1>
        <a:accent2>
          <a:srgbClr val="FFCC00"/>
        </a:accent2>
        <a:accent3>
          <a:srgbClr val="B8AAB8"/>
        </a:accent3>
        <a:accent4>
          <a:srgbClr val="DADADA"/>
        </a:accent4>
        <a:accent5>
          <a:srgbClr val="E2AAB8"/>
        </a:accent5>
        <a:accent6>
          <a:srgbClr val="E7B900"/>
        </a:accent6>
        <a:hlink>
          <a:srgbClr val="6600CC"/>
        </a:hlink>
        <a:folHlink>
          <a:srgbClr val="CC00CC"/>
        </a:folHlink>
      </a:clrScheme>
      <a:clrMap bg1="dk2" tx1="lt1" bg2="dk1" tx2="lt2" accent1="accent1" accent2="accent2" accent3="accent3" accent4="accent4" accent5="accent5" accent6="accent6" hlink="hlink" folHlink="folHlink"/>
    </a:extraClrScheme>
    <a:extraClrScheme>
      <a:clrScheme name="Island design template 2">
        <a:dk1>
          <a:srgbClr val="000000"/>
        </a:dk1>
        <a:lt1>
          <a:srgbClr val="FFFFFF"/>
        </a:lt1>
        <a:dk2>
          <a:srgbClr val="FFCC99"/>
        </a:dk2>
        <a:lt2>
          <a:srgbClr val="FF9933"/>
        </a:lt2>
        <a:accent1>
          <a:srgbClr val="990066"/>
        </a:accent1>
        <a:accent2>
          <a:srgbClr val="FF6633"/>
        </a:accent2>
        <a:accent3>
          <a:srgbClr val="FFE2CA"/>
        </a:accent3>
        <a:accent4>
          <a:srgbClr val="DADADA"/>
        </a:accent4>
        <a:accent5>
          <a:srgbClr val="CAAAB8"/>
        </a:accent5>
        <a:accent6>
          <a:srgbClr val="E75C2D"/>
        </a:accent6>
        <a:hlink>
          <a:srgbClr val="FF0066"/>
        </a:hlink>
        <a:folHlink>
          <a:srgbClr val="CC00CC"/>
        </a:folHlink>
      </a:clrScheme>
      <a:clrMap bg1="dk2" tx1="lt1" bg2="dk1" tx2="lt2" accent1="accent1" accent2="accent2" accent3="accent3" accent4="accent4" accent5="accent5" accent6="accent6" hlink="hlink" folHlink="folHlink"/>
    </a:extraClrScheme>
    <a:extraClrScheme>
      <a:clrScheme name="Island design template 3">
        <a:dk1>
          <a:srgbClr val="292929"/>
        </a:dk1>
        <a:lt1>
          <a:srgbClr val="FFFFFF"/>
        </a:lt1>
        <a:dk2>
          <a:srgbClr val="969696"/>
        </a:dk2>
        <a:lt2>
          <a:srgbClr val="FFFFFF"/>
        </a:lt2>
        <a:accent1>
          <a:srgbClr val="CBCBCB"/>
        </a:accent1>
        <a:accent2>
          <a:srgbClr val="969696"/>
        </a:accent2>
        <a:accent3>
          <a:srgbClr val="C9C9C9"/>
        </a:accent3>
        <a:accent4>
          <a:srgbClr val="DADADA"/>
        </a:accent4>
        <a:accent5>
          <a:srgbClr val="E2E2E2"/>
        </a:accent5>
        <a:accent6>
          <a:srgbClr val="878787"/>
        </a:accent6>
        <a:hlink>
          <a:srgbClr val="5F5F5F"/>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3868</TotalTime>
  <Words>4817</Words>
  <Application>Microsoft Office PowerPoint</Application>
  <PresentationFormat>On-screen Show (4:3)</PresentationFormat>
  <Paragraphs>1160</Paragraphs>
  <Slides>196</Slides>
  <Notes>5</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196</vt:i4>
      </vt:variant>
    </vt:vector>
  </HeadingPairs>
  <TitlesOfParts>
    <vt:vector size="201" baseType="lpstr">
      <vt:lpstr>Custom Design</vt:lpstr>
      <vt:lpstr>Island design template</vt:lpstr>
      <vt:lpstr>Stream</vt:lpstr>
      <vt:lpstr>Slide</vt:lpstr>
      <vt:lpstr>Chart</vt:lpstr>
      <vt:lpstr>Changing Concepts in Periodontics: What the Dental Clinician Should Know</vt:lpstr>
      <vt:lpstr>Slide 2</vt:lpstr>
      <vt:lpstr>Today’s Topics</vt:lpstr>
      <vt:lpstr>Pathogenesis of Periodontal Disease</vt:lpstr>
      <vt:lpstr>1970’s Model</vt:lpstr>
      <vt:lpstr>1970’s Model</vt:lpstr>
      <vt:lpstr>Slide 7</vt:lpstr>
      <vt:lpstr>Experimental Gingivitis Model</vt:lpstr>
      <vt:lpstr>Nonspecific Plaque Hypothesis (Plaque Quantity)</vt:lpstr>
      <vt:lpstr>Gingivitis  Periodontitis</vt:lpstr>
      <vt:lpstr>Experimental Periodontitis Model</vt:lpstr>
      <vt:lpstr>Possible Conversion Factors Gingivitis to Periodontitis</vt:lpstr>
      <vt:lpstr>Slide 13</vt:lpstr>
      <vt:lpstr>Slide 14</vt:lpstr>
      <vt:lpstr>Slide 15</vt:lpstr>
      <vt:lpstr>Specific Plaque Hypothesis (Plaque Quality)</vt:lpstr>
      <vt:lpstr>Active Microflora</vt:lpstr>
      <vt:lpstr>Data Suggesting Pathogenicity</vt:lpstr>
      <vt:lpstr>Slide 19</vt:lpstr>
      <vt:lpstr>Biofilms in Peri-Implant Disease</vt:lpstr>
      <vt:lpstr>Viruses and Periodontal Disease</vt:lpstr>
      <vt:lpstr>Herpesviruses in Chronic Periodontitis</vt:lpstr>
      <vt:lpstr>Herpesviruses in Chronic Periodontitis (PD &gt; 6mm)</vt:lpstr>
      <vt:lpstr>Herpesviruses in Chronic Periodontitis</vt:lpstr>
      <vt:lpstr>Viral Mechanism of Action</vt:lpstr>
      <vt:lpstr>Contagious versus Transmissible</vt:lpstr>
      <vt:lpstr>Principles of Pathogenesis</vt:lpstr>
      <vt:lpstr>Slide 28</vt:lpstr>
      <vt:lpstr>Proinflammatory Mediators</vt:lpstr>
      <vt:lpstr>Slide 30</vt:lpstr>
      <vt:lpstr>Slide 31</vt:lpstr>
      <vt:lpstr>Slide 32</vt:lpstr>
      <vt:lpstr>Twin Studies</vt:lpstr>
      <vt:lpstr>Slide 34</vt:lpstr>
      <vt:lpstr>Slide 35</vt:lpstr>
      <vt:lpstr>Slide 36</vt:lpstr>
      <vt:lpstr>Slide 37</vt:lpstr>
      <vt:lpstr>Oral Health – Systemic Health Connection</vt:lpstr>
      <vt:lpstr>Effect of Systemic Conditions on Periodontal Health</vt:lpstr>
      <vt:lpstr>Slide 40</vt:lpstr>
      <vt:lpstr>Diabetes and Periodontal Disease</vt:lpstr>
      <vt:lpstr>Diabetes and Periodontal Disease</vt:lpstr>
      <vt:lpstr>Stress and Periodontal Disease</vt:lpstr>
      <vt:lpstr>Stress and Periodontal Disease</vt:lpstr>
      <vt:lpstr>Possible Biologic Mechanisms </vt:lpstr>
      <vt:lpstr>Slide 46</vt:lpstr>
      <vt:lpstr>Relative Risk for Periodontitis Associated with Cigarette Smoking</vt:lpstr>
      <vt:lpstr>Obesity and Periodontal Disease</vt:lpstr>
      <vt:lpstr>Obesity and Periodontal Disease</vt:lpstr>
      <vt:lpstr>Obesity and Periodontal Disease</vt:lpstr>
      <vt:lpstr>Low Serum Calcium and Periodontal Disease</vt:lpstr>
      <vt:lpstr>Slide 52</vt:lpstr>
      <vt:lpstr>Conclusion</vt:lpstr>
      <vt:lpstr>Vitamin D and Calcium</vt:lpstr>
      <vt:lpstr>Slide 55</vt:lpstr>
      <vt:lpstr>Treatment Considerations for Periodontal Patients</vt:lpstr>
      <vt:lpstr>Slide 57</vt:lpstr>
      <vt:lpstr>Cardiovascular Disease and Periodontitis</vt:lpstr>
      <vt:lpstr>Flossing your teeth might be an exercise that saves your life.</vt:lpstr>
      <vt:lpstr>Beck et al, J. Perio., 1996</vt:lpstr>
      <vt:lpstr>Other Risk Factors</vt:lpstr>
      <vt:lpstr>Incidence of CHD by Level of Oral Bone Loss</vt:lpstr>
      <vt:lpstr>Slide 63</vt:lpstr>
      <vt:lpstr>Slide 64</vt:lpstr>
      <vt:lpstr>Bacteremia and Brushing</vt:lpstr>
      <vt:lpstr>Slide 66</vt:lpstr>
      <vt:lpstr>Slide 67</vt:lpstr>
      <vt:lpstr>Systemic exposure to bacteria, endotoxin, and cytokines of periodontal origin may contribute to atheroma development and thromboembolic phenomena.</vt:lpstr>
      <vt:lpstr>Chewing &amp; Endotoxemia</vt:lpstr>
      <vt:lpstr>Slide 70</vt:lpstr>
      <vt:lpstr>Periodontal Disease and Cardiovascular Disease</vt:lpstr>
      <vt:lpstr>Consensus Report:</vt:lpstr>
      <vt:lpstr>Endothelial Function &amp; Periodontal Treatment</vt:lpstr>
      <vt:lpstr>Endothelial Function &amp; Periodontal Treatment</vt:lpstr>
      <vt:lpstr>Periodontal Disease and Carotid Plaque</vt:lpstr>
      <vt:lpstr>Periodontal Disease and Carotid Plaque</vt:lpstr>
      <vt:lpstr>Periodontal Disease and Carotid Plaque</vt:lpstr>
      <vt:lpstr>Periodontal Disease and Carotid Plaque</vt:lpstr>
      <vt:lpstr>Periodontal Disease and Preterm Birth</vt:lpstr>
      <vt:lpstr>Slide 80</vt:lpstr>
      <vt:lpstr>Biological Plausibility</vt:lpstr>
      <vt:lpstr>Slide 82</vt:lpstr>
      <vt:lpstr>Slide 83</vt:lpstr>
      <vt:lpstr>Oral Conditions and Pregnancy</vt:lpstr>
      <vt:lpstr>Maternal Antepartum Periodontal Status</vt:lpstr>
      <vt:lpstr>Percent of Fetal IgM Responses Against Orange and Red Complex Organisms Among Term and Preterm Neonates</vt:lpstr>
      <vt:lpstr>Periodontal Disease and Adverse Pregnancy Outcomes</vt:lpstr>
      <vt:lpstr>Consensus Report:</vt:lpstr>
      <vt:lpstr>Periodontal Therapy and Preterm Birth</vt:lpstr>
      <vt:lpstr>Periodontal Therapy and Preterm Birth</vt:lpstr>
      <vt:lpstr>Preterm Birth &amp; Periodontal Treatment</vt:lpstr>
      <vt:lpstr>Mouth Rinse and Preterm Birth</vt:lpstr>
      <vt:lpstr>Mouth Rinse and Preterm Birth</vt:lpstr>
      <vt:lpstr>Mouth Rinse and Preterm Birth</vt:lpstr>
      <vt:lpstr>Diabetes and Periodontal Disease</vt:lpstr>
      <vt:lpstr>Treatment of Periodontal Disease in Diabetes</vt:lpstr>
      <vt:lpstr>Slide 97</vt:lpstr>
      <vt:lpstr>Slide 98</vt:lpstr>
      <vt:lpstr>CIGNA Study</vt:lpstr>
      <vt:lpstr>CIGNA Study</vt:lpstr>
      <vt:lpstr>Periodontal Disease &amp; Respiratory Disease</vt:lpstr>
      <vt:lpstr>Oral Hygiene Intervention / Pneumonia</vt:lpstr>
      <vt:lpstr>Consensus Report</vt:lpstr>
      <vt:lpstr>We must now consider that periodontal infections may also play a significant role in systemic health.</vt:lpstr>
      <vt:lpstr>Periodontal Examination, Diagnosis and Risk Assessment</vt:lpstr>
      <vt:lpstr>Non-diagnosis, under treatment and inappropriate treatment of periodontal disease are major causes of tooth loss.</vt:lpstr>
      <vt:lpstr>All patients must be screened on a regular basis, with comprehensive exams when disease is detected.</vt:lpstr>
      <vt:lpstr>Periodontal Screening and Recording (PSR)</vt:lpstr>
      <vt:lpstr>Slide 109</vt:lpstr>
      <vt:lpstr>Parameters of Care</vt:lpstr>
      <vt:lpstr>Parameter on Comprehensive Periodontal Examination:</vt:lpstr>
      <vt:lpstr>Parameter on Comprehensive Periodontal Examination:</vt:lpstr>
      <vt:lpstr>Slide 113</vt:lpstr>
      <vt:lpstr>Probing Depth Measurement</vt:lpstr>
      <vt:lpstr>Clinical Attachment Loss Measurements</vt:lpstr>
      <vt:lpstr>Clinical Attachment Level Assessment</vt:lpstr>
      <vt:lpstr>Normal Osseous Form</vt:lpstr>
      <vt:lpstr>Slide 118</vt:lpstr>
      <vt:lpstr>Bleeding on Probing (BOP)</vt:lpstr>
      <vt:lpstr>No Bleeding on Probing</vt:lpstr>
      <vt:lpstr>Smoking and Bleeding</vt:lpstr>
      <vt:lpstr>Slide 122</vt:lpstr>
      <vt:lpstr>Slide 123</vt:lpstr>
      <vt:lpstr>Slide 124</vt:lpstr>
      <vt:lpstr>Smoking and Bleeding</vt:lpstr>
      <vt:lpstr>Slide 126</vt:lpstr>
      <vt:lpstr>Implant Baseline Examination</vt:lpstr>
      <vt:lpstr>Maintenance Visits</vt:lpstr>
      <vt:lpstr>Biologic Parameters</vt:lpstr>
      <vt:lpstr>Slide 130</vt:lpstr>
      <vt:lpstr>Slide 131</vt:lpstr>
      <vt:lpstr>Slide 132</vt:lpstr>
      <vt:lpstr>A diagnosis and treatment plan should be presented  to the patient.</vt:lpstr>
      <vt:lpstr>Parameter on Comprehensive Periodontal Examination:</vt:lpstr>
      <vt:lpstr>Periodontal Pharmacotherapeutics</vt:lpstr>
      <vt:lpstr>Periodontal Pharmacotherapeutics</vt:lpstr>
      <vt:lpstr>Slide 137</vt:lpstr>
      <vt:lpstr>Slide 138</vt:lpstr>
      <vt:lpstr>Antimicrobial Agents</vt:lpstr>
      <vt:lpstr>Slide 140</vt:lpstr>
      <vt:lpstr>Slide 141</vt:lpstr>
      <vt:lpstr>Slide 142</vt:lpstr>
      <vt:lpstr>Slide 143</vt:lpstr>
      <vt:lpstr>Plaque Index</vt:lpstr>
      <vt:lpstr>Gingival Index</vt:lpstr>
      <vt:lpstr>Slide 146</vt:lpstr>
      <vt:lpstr>New Product</vt:lpstr>
      <vt:lpstr>Total® Toothpaste </vt:lpstr>
      <vt:lpstr>Total®</vt:lpstr>
      <vt:lpstr>Slide 150</vt:lpstr>
      <vt:lpstr>Slide 151</vt:lpstr>
      <vt:lpstr>Slide 152</vt:lpstr>
      <vt:lpstr>Slide 153</vt:lpstr>
      <vt:lpstr>Slide 154</vt:lpstr>
      <vt:lpstr>Consensus Report:</vt:lpstr>
      <vt:lpstr>Local Sustained Release</vt:lpstr>
      <vt:lpstr>Local Sustained Release</vt:lpstr>
      <vt:lpstr>Perio Chip ®</vt:lpstr>
      <vt:lpstr>Pharmacokinetics</vt:lpstr>
      <vt:lpstr>Atridox®</vt:lpstr>
      <vt:lpstr>Doxycycline</vt:lpstr>
      <vt:lpstr>Pharmacokinetics</vt:lpstr>
      <vt:lpstr>Slide 163</vt:lpstr>
      <vt:lpstr>Slide 164</vt:lpstr>
      <vt:lpstr>Slide 165</vt:lpstr>
      <vt:lpstr>Arestin</vt:lpstr>
      <vt:lpstr>Arestin Polymer PGLA</vt:lpstr>
      <vt:lpstr>Minocycline</vt:lpstr>
      <vt:lpstr>Pharmacokinetics</vt:lpstr>
      <vt:lpstr>How To Use</vt:lpstr>
      <vt:lpstr>How To Use</vt:lpstr>
      <vt:lpstr>How To Use</vt:lpstr>
      <vt:lpstr>Slide 173</vt:lpstr>
      <vt:lpstr>Local Anti-Infective Therapy: Pharmacological Agents</vt:lpstr>
      <vt:lpstr>Consensus Report:</vt:lpstr>
      <vt:lpstr>Consensus Report:</vt:lpstr>
      <vt:lpstr>Consensus Report:</vt:lpstr>
      <vt:lpstr>Systemic Therapy</vt:lpstr>
      <vt:lpstr>Antibiotic Therapy</vt:lpstr>
      <vt:lpstr>Antibiotic Therapy</vt:lpstr>
      <vt:lpstr>Typical Antibiotics Used For Treating Periodontitis  Drug                                   Adult Dose</vt:lpstr>
      <vt:lpstr>Periodontal Abscess</vt:lpstr>
      <vt:lpstr>Amoxicillin</vt:lpstr>
      <vt:lpstr>Probiotics and Periodontal  Disease</vt:lpstr>
      <vt:lpstr>Probiotics and Periodontal  Disease</vt:lpstr>
      <vt:lpstr>Host Modulation Therapy</vt:lpstr>
      <vt:lpstr>Slide 187</vt:lpstr>
      <vt:lpstr>Periostat</vt:lpstr>
      <vt:lpstr>Periostat</vt:lpstr>
      <vt:lpstr>Sub-Antimicrobial Dose Doxycycline (SDD)</vt:lpstr>
      <vt:lpstr>Consensus Report:</vt:lpstr>
      <vt:lpstr>NSAID’s</vt:lpstr>
      <vt:lpstr>NSAID’s</vt:lpstr>
      <vt:lpstr>Slide 194</vt:lpstr>
      <vt:lpstr>Slide 195</vt:lpstr>
      <vt:lpstr>THE END</vt:lpstr>
    </vt:vector>
  </TitlesOfParts>
  <Manager/>
  <Company>UOP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Island Dental Colloquium  Changing Concepts in Periodontics:  What the General Dentist Should Know</dc:title>
  <dc:subject/>
  <dc:creator>Clam</dc:creator>
  <cp:keywords/>
  <dc:description/>
  <cp:lastModifiedBy>Cindy</cp:lastModifiedBy>
  <cp:revision>726</cp:revision>
  <cp:lastPrinted>1601-01-01T00:00:00Z</cp:lastPrinted>
  <dcterms:created xsi:type="dcterms:W3CDTF">2004-12-08T22:28:08Z</dcterms:created>
  <dcterms:modified xsi:type="dcterms:W3CDTF">2012-02-27T17:45:34Z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TC010690311033</vt:lpwstr>
  </property>
</Properties>
</file>